
<file path=[Content_Types].xml><?xml version="1.0" encoding="utf-8"?>
<Types xmlns="http://schemas.openxmlformats.org/package/2006/content-types">
  <Default Extension="avif" ContentType="image/avif"/>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0"/>
  </p:notesMasterIdLst>
  <p:sldIdLst>
    <p:sldId id="257" r:id="rId2"/>
    <p:sldId id="258" r:id="rId3"/>
    <p:sldId id="259" r:id="rId4"/>
    <p:sldId id="260" r:id="rId5"/>
    <p:sldId id="261" r:id="rId6"/>
    <p:sldId id="269" r:id="rId7"/>
    <p:sldId id="266" r:id="rId8"/>
    <p:sldId id="270" r:id="rId9"/>
    <p:sldId id="268" r:id="rId10"/>
    <p:sldId id="267" r:id="rId11"/>
    <p:sldId id="272" r:id="rId12"/>
    <p:sldId id="262" r:id="rId13"/>
    <p:sldId id="264" r:id="rId14"/>
    <p:sldId id="263" r:id="rId15"/>
    <p:sldId id="271" r:id="rId16"/>
    <p:sldId id="265" r:id="rId17"/>
    <p:sldId id="300" r:id="rId18"/>
    <p:sldId id="301" r:id="rId19"/>
    <p:sldId id="303" r:id="rId20"/>
    <p:sldId id="302" r:id="rId21"/>
    <p:sldId id="304" r:id="rId22"/>
    <p:sldId id="305" r:id="rId23"/>
    <p:sldId id="306" r:id="rId24"/>
    <p:sldId id="307" r:id="rId25"/>
    <p:sldId id="308" r:id="rId26"/>
    <p:sldId id="296" r:id="rId27"/>
    <p:sldId id="297" r:id="rId28"/>
    <p:sldId id="298" r:id="rId29"/>
    <p:sldId id="293" r:id="rId30"/>
    <p:sldId id="294" r:id="rId31"/>
    <p:sldId id="295" r:id="rId32"/>
    <p:sldId id="309" r:id="rId33"/>
    <p:sldId id="276" r:id="rId34"/>
    <p:sldId id="278" r:id="rId35"/>
    <p:sldId id="277" r:id="rId36"/>
    <p:sldId id="310" r:id="rId37"/>
    <p:sldId id="312" r:id="rId38"/>
    <p:sldId id="313" r:id="rId39"/>
    <p:sldId id="314" r:id="rId40"/>
    <p:sldId id="315" r:id="rId41"/>
    <p:sldId id="316" r:id="rId42"/>
    <p:sldId id="317" r:id="rId43"/>
    <p:sldId id="318" r:id="rId44"/>
    <p:sldId id="319" r:id="rId45"/>
    <p:sldId id="320" r:id="rId46"/>
    <p:sldId id="321" r:id="rId47"/>
    <p:sldId id="322" r:id="rId48"/>
    <p:sldId id="323" r:id="rId49"/>
    <p:sldId id="324" r:id="rId50"/>
    <p:sldId id="325" r:id="rId51"/>
    <p:sldId id="326" r:id="rId52"/>
    <p:sldId id="327" r:id="rId53"/>
    <p:sldId id="328" r:id="rId54"/>
    <p:sldId id="288" r:id="rId55"/>
    <p:sldId id="311" r:id="rId56"/>
    <p:sldId id="336" r:id="rId57"/>
    <p:sldId id="337" r:id="rId58"/>
    <p:sldId id="338" r:id="rId59"/>
    <p:sldId id="339" r:id="rId60"/>
    <p:sldId id="330" r:id="rId61"/>
    <p:sldId id="331" r:id="rId62"/>
    <p:sldId id="332" r:id="rId63"/>
    <p:sldId id="333" r:id="rId64"/>
    <p:sldId id="329" r:id="rId65"/>
    <p:sldId id="334" r:id="rId66"/>
    <p:sldId id="340" r:id="rId67"/>
    <p:sldId id="341" r:id="rId68"/>
    <p:sldId id="342" r:id="rId69"/>
    <p:sldId id="343" r:id="rId70"/>
    <p:sldId id="344" r:id="rId71"/>
    <p:sldId id="345" r:id="rId72"/>
    <p:sldId id="346" r:id="rId73"/>
    <p:sldId id="347" r:id="rId74"/>
    <p:sldId id="348" r:id="rId75"/>
    <p:sldId id="349" r:id="rId76"/>
    <p:sldId id="350" r:id="rId77"/>
    <p:sldId id="279" r:id="rId78"/>
    <p:sldId id="280" r:id="rId79"/>
    <p:sldId id="335" r:id="rId80"/>
    <p:sldId id="357" r:id="rId81"/>
    <p:sldId id="356" r:id="rId82"/>
    <p:sldId id="351" r:id="rId83"/>
    <p:sldId id="352" r:id="rId84"/>
    <p:sldId id="353" r:id="rId85"/>
    <p:sldId id="354" r:id="rId86"/>
    <p:sldId id="355" r:id="rId87"/>
    <p:sldId id="282" r:id="rId88"/>
    <p:sldId id="368" r:id="rId89"/>
    <p:sldId id="369" r:id="rId90"/>
    <p:sldId id="372" r:id="rId91"/>
    <p:sldId id="371" r:id="rId92"/>
    <p:sldId id="373" r:id="rId93"/>
    <p:sldId id="375" r:id="rId94"/>
    <p:sldId id="376" r:id="rId95"/>
    <p:sldId id="377" r:id="rId96"/>
    <p:sldId id="378" r:id="rId97"/>
    <p:sldId id="379" r:id="rId98"/>
    <p:sldId id="289" r:id="rId99"/>
    <p:sldId id="290" r:id="rId100"/>
    <p:sldId id="359" r:id="rId101"/>
    <p:sldId id="360" r:id="rId102"/>
    <p:sldId id="361" r:id="rId103"/>
    <p:sldId id="362" r:id="rId104"/>
    <p:sldId id="363" r:id="rId105"/>
    <p:sldId id="364" r:id="rId106"/>
    <p:sldId id="365" r:id="rId107"/>
    <p:sldId id="366" r:id="rId108"/>
    <p:sldId id="367" r:id="rId10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285" autoAdjust="0"/>
    <p:restoredTop sz="91011" autoAdjust="0"/>
  </p:normalViewPr>
  <p:slideViewPr>
    <p:cSldViewPr snapToGrid="0">
      <p:cViewPr>
        <p:scale>
          <a:sx n="75" d="100"/>
          <a:sy n="75" d="100"/>
        </p:scale>
        <p:origin x="749"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viewProps" Target="view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theme" Target="theme/theme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002A503-F4D8-4BDB-9E17-69E33CE1557D}" type="doc">
      <dgm:prSet loTypeId="urn:microsoft.com/office/officeart/2005/8/layout/target1" loCatId="relationship" qsTypeId="urn:microsoft.com/office/officeart/2005/8/quickstyle/simple1" qsCatId="simple" csTypeId="urn:microsoft.com/office/officeart/2005/8/colors/colorful4" csCatId="colorful" phldr="1"/>
      <dgm:spPr/>
    </dgm:pt>
    <dgm:pt modelId="{BBEEE39E-0CF6-407E-A82E-C6AB92D473D1}">
      <dgm:prSet phldrT="[Text]"/>
      <dgm:spPr/>
      <dgm:t>
        <a:bodyPr/>
        <a:lstStyle/>
        <a:p>
          <a:r>
            <a:rPr lang="en-US" dirty="0"/>
            <a:t>Subnet</a:t>
          </a:r>
        </a:p>
      </dgm:t>
    </dgm:pt>
    <dgm:pt modelId="{91A36469-AB59-40B4-8002-47D9FCFBF118}" type="parTrans" cxnId="{4EA567C8-AB5A-465B-8AB1-0DBC8CD0CEDC}">
      <dgm:prSet/>
      <dgm:spPr/>
      <dgm:t>
        <a:bodyPr/>
        <a:lstStyle/>
        <a:p>
          <a:endParaRPr lang="en-US"/>
        </a:p>
      </dgm:t>
    </dgm:pt>
    <dgm:pt modelId="{71128D67-26EA-47F7-90D8-F515EA52D030}" type="sibTrans" cxnId="{4EA567C8-AB5A-465B-8AB1-0DBC8CD0CEDC}">
      <dgm:prSet/>
      <dgm:spPr/>
      <dgm:t>
        <a:bodyPr/>
        <a:lstStyle/>
        <a:p>
          <a:endParaRPr lang="en-US"/>
        </a:p>
      </dgm:t>
    </dgm:pt>
    <dgm:pt modelId="{DE2A2CAB-9049-4C53-97BD-5D7C4A8544F1}">
      <dgm:prSet phldrT="[Text]"/>
      <dgm:spPr/>
      <dgm:t>
        <a:bodyPr/>
        <a:lstStyle/>
        <a:p>
          <a:r>
            <a:rPr lang="en-US" dirty="0"/>
            <a:t>Availability Zones</a:t>
          </a:r>
        </a:p>
      </dgm:t>
    </dgm:pt>
    <dgm:pt modelId="{45394BAE-8FAB-4B0A-8736-BF4CCDDDB8FD}" type="parTrans" cxnId="{3E2D608C-B2A8-4442-82CD-4516774AF3F3}">
      <dgm:prSet/>
      <dgm:spPr/>
      <dgm:t>
        <a:bodyPr/>
        <a:lstStyle/>
        <a:p>
          <a:endParaRPr lang="en-US"/>
        </a:p>
      </dgm:t>
    </dgm:pt>
    <dgm:pt modelId="{CF18748E-786F-458E-9242-EDB33D648AEC}" type="sibTrans" cxnId="{3E2D608C-B2A8-4442-82CD-4516774AF3F3}">
      <dgm:prSet/>
      <dgm:spPr/>
      <dgm:t>
        <a:bodyPr/>
        <a:lstStyle/>
        <a:p>
          <a:endParaRPr lang="en-US"/>
        </a:p>
      </dgm:t>
    </dgm:pt>
    <dgm:pt modelId="{50543268-F7BE-4BC3-8642-2D2DF25C28A9}">
      <dgm:prSet phldrT="[Text]"/>
      <dgm:spPr/>
      <dgm:t>
        <a:bodyPr/>
        <a:lstStyle/>
        <a:p>
          <a:r>
            <a:rPr lang="en-US" dirty="0"/>
            <a:t>Region</a:t>
          </a:r>
        </a:p>
      </dgm:t>
    </dgm:pt>
    <dgm:pt modelId="{9CBE7323-B171-431C-9017-907C40451C33}" type="parTrans" cxnId="{30C0F33D-18E5-495E-98F7-FD1A4391C0F3}">
      <dgm:prSet/>
      <dgm:spPr/>
      <dgm:t>
        <a:bodyPr/>
        <a:lstStyle/>
        <a:p>
          <a:endParaRPr lang="en-US"/>
        </a:p>
      </dgm:t>
    </dgm:pt>
    <dgm:pt modelId="{37C7BD87-11B3-45B6-A809-C18A21789E72}" type="sibTrans" cxnId="{30C0F33D-18E5-495E-98F7-FD1A4391C0F3}">
      <dgm:prSet/>
      <dgm:spPr/>
      <dgm:t>
        <a:bodyPr/>
        <a:lstStyle/>
        <a:p>
          <a:endParaRPr lang="en-US"/>
        </a:p>
      </dgm:t>
    </dgm:pt>
    <dgm:pt modelId="{9F0D36B9-7664-4020-A992-B5277967E3A7}" type="pres">
      <dgm:prSet presAssocID="{7002A503-F4D8-4BDB-9E17-69E33CE1557D}" presName="composite" presStyleCnt="0">
        <dgm:presLayoutVars>
          <dgm:chMax val="5"/>
          <dgm:dir/>
          <dgm:resizeHandles val="exact"/>
        </dgm:presLayoutVars>
      </dgm:prSet>
      <dgm:spPr/>
    </dgm:pt>
    <dgm:pt modelId="{21BEC79B-5D9F-44A2-8D93-54A8D0E19110}" type="pres">
      <dgm:prSet presAssocID="{BBEEE39E-0CF6-407E-A82E-C6AB92D473D1}" presName="circle1" presStyleLbl="lnNode1" presStyleIdx="0" presStyleCnt="3"/>
      <dgm:spPr/>
    </dgm:pt>
    <dgm:pt modelId="{93101651-8B76-40B7-9C42-05BE8A3B041C}" type="pres">
      <dgm:prSet presAssocID="{BBEEE39E-0CF6-407E-A82E-C6AB92D473D1}" presName="text1" presStyleLbl="revTx" presStyleIdx="0" presStyleCnt="3">
        <dgm:presLayoutVars>
          <dgm:bulletEnabled val="1"/>
        </dgm:presLayoutVars>
      </dgm:prSet>
      <dgm:spPr/>
    </dgm:pt>
    <dgm:pt modelId="{1C0CF0C6-ED3E-4560-83A4-20EDF4264986}" type="pres">
      <dgm:prSet presAssocID="{BBEEE39E-0CF6-407E-A82E-C6AB92D473D1}" presName="line1" presStyleLbl="callout" presStyleIdx="0" presStyleCnt="6"/>
      <dgm:spPr/>
    </dgm:pt>
    <dgm:pt modelId="{E64655DF-CABD-4E8B-BFC6-97A274410903}" type="pres">
      <dgm:prSet presAssocID="{BBEEE39E-0CF6-407E-A82E-C6AB92D473D1}" presName="d1" presStyleLbl="callout" presStyleIdx="1" presStyleCnt="6"/>
      <dgm:spPr/>
    </dgm:pt>
    <dgm:pt modelId="{1D43C9DA-C413-4DB3-9162-65592668F9C3}" type="pres">
      <dgm:prSet presAssocID="{DE2A2CAB-9049-4C53-97BD-5D7C4A8544F1}" presName="circle2" presStyleLbl="lnNode1" presStyleIdx="1" presStyleCnt="3"/>
      <dgm:spPr/>
    </dgm:pt>
    <dgm:pt modelId="{E2C57A50-8790-454D-801B-8F4235EBBC0B}" type="pres">
      <dgm:prSet presAssocID="{DE2A2CAB-9049-4C53-97BD-5D7C4A8544F1}" presName="text2" presStyleLbl="revTx" presStyleIdx="1" presStyleCnt="3">
        <dgm:presLayoutVars>
          <dgm:bulletEnabled val="1"/>
        </dgm:presLayoutVars>
      </dgm:prSet>
      <dgm:spPr/>
    </dgm:pt>
    <dgm:pt modelId="{52060A99-E8EE-49EB-82E9-24F2D47FD924}" type="pres">
      <dgm:prSet presAssocID="{DE2A2CAB-9049-4C53-97BD-5D7C4A8544F1}" presName="line2" presStyleLbl="callout" presStyleIdx="2" presStyleCnt="6"/>
      <dgm:spPr/>
    </dgm:pt>
    <dgm:pt modelId="{1323BE02-FC8C-4284-AEA9-AEFDB6591B54}" type="pres">
      <dgm:prSet presAssocID="{DE2A2CAB-9049-4C53-97BD-5D7C4A8544F1}" presName="d2" presStyleLbl="callout" presStyleIdx="3" presStyleCnt="6"/>
      <dgm:spPr/>
    </dgm:pt>
    <dgm:pt modelId="{597EB167-46C8-4826-8D46-D6261BCB99E6}" type="pres">
      <dgm:prSet presAssocID="{50543268-F7BE-4BC3-8642-2D2DF25C28A9}" presName="circle3" presStyleLbl="lnNode1" presStyleIdx="2" presStyleCnt="3" custLinFactNeighborY="644"/>
      <dgm:spPr/>
    </dgm:pt>
    <dgm:pt modelId="{3C494A26-F612-4446-A299-6BD4607A3D27}" type="pres">
      <dgm:prSet presAssocID="{50543268-F7BE-4BC3-8642-2D2DF25C28A9}" presName="text3" presStyleLbl="revTx" presStyleIdx="2" presStyleCnt="3">
        <dgm:presLayoutVars>
          <dgm:bulletEnabled val="1"/>
        </dgm:presLayoutVars>
      </dgm:prSet>
      <dgm:spPr/>
    </dgm:pt>
    <dgm:pt modelId="{21FD8097-03CF-4376-92C5-EFF72A1D5CA1}" type="pres">
      <dgm:prSet presAssocID="{50543268-F7BE-4BC3-8642-2D2DF25C28A9}" presName="line3" presStyleLbl="callout" presStyleIdx="4" presStyleCnt="6"/>
      <dgm:spPr/>
    </dgm:pt>
    <dgm:pt modelId="{F3D2B279-741E-452A-A4AD-C713E5D9D49F}" type="pres">
      <dgm:prSet presAssocID="{50543268-F7BE-4BC3-8642-2D2DF25C28A9}" presName="d3" presStyleLbl="callout" presStyleIdx="5" presStyleCnt="6"/>
      <dgm:spPr/>
    </dgm:pt>
  </dgm:ptLst>
  <dgm:cxnLst>
    <dgm:cxn modelId="{83025721-851B-4259-8084-3FFD9CC10BA9}" type="presOf" srcId="{50543268-F7BE-4BC3-8642-2D2DF25C28A9}" destId="{3C494A26-F612-4446-A299-6BD4607A3D27}" srcOrd="0" destOrd="0" presId="urn:microsoft.com/office/officeart/2005/8/layout/target1"/>
    <dgm:cxn modelId="{84A2912C-A5FA-40EC-BF8F-A96909AEE305}" type="presOf" srcId="{BBEEE39E-0CF6-407E-A82E-C6AB92D473D1}" destId="{93101651-8B76-40B7-9C42-05BE8A3B041C}" srcOrd="0" destOrd="0" presId="urn:microsoft.com/office/officeart/2005/8/layout/target1"/>
    <dgm:cxn modelId="{30C0F33D-18E5-495E-98F7-FD1A4391C0F3}" srcId="{7002A503-F4D8-4BDB-9E17-69E33CE1557D}" destId="{50543268-F7BE-4BC3-8642-2D2DF25C28A9}" srcOrd="2" destOrd="0" parTransId="{9CBE7323-B171-431C-9017-907C40451C33}" sibTransId="{37C7BD87-11B3-45B6-A809-C18A21789E72}"/>
    <dgm:cxn modelId="{37EA726C-7E83-4267-AC60-A96D8BD4AEE4}" type="presOf" srcId="{7002A503-F4D8-4BDB-9E17-69E33CE1557D}" destId="{9F0D36B9-7664-4020-A992-B5277967E3A7}" srcOrd="0" destOrd="0" presId="urn:microsoft.com/office/officeart/2005/8/layout/target1"/>
    <dgm:cxn modelId="{24406A83-BB42-4621-93C2-A764C4ED5229}" type="presOf" srcId="{DE2A2CAB-9049-4C53-97BD-5D7C4A8544F1}" destId="{E2C57A50-8790-454D-801B-8F4235EBBC0B}" srcOrd="0" destOrd="0" presId="urn:microsoft.com/office/officeart/2005/8/layout/target1"/>
    <dgm:cxn modelId="{3E2D608C-B2A8-4442-82CD-4516774AF3F3}" srcId="{7002A503-F4D8-4BDB-9E17-69E33CE1557D}" destId="{DE2A2CAB-9049-4C53-97BD-5D7C4A8544F1}" srcOrd="1" destOrd="0" parTransId="{45394BAE-8FAB-4B0A-8736-BF4CCDDDB8FD}" sibTransId="{CF18748E-786F-458E-9242-EDB33D648AEC}"/>
    <dgm:cxn modelId="{4EA567C8-AB5A-465B-8AB1-0DBC8CD0CEDC}" srcId="{7002A503-F4D8-4BDB-9E17-69E33CE1557D}" destId="{BBEEE39E-0CF6-407E-A82E-C6AB92D473D1}" srcOrd="0" destOrd="0" parTransId="{91A36469-AB59-40B4-8002-47D9FCFBF118}" sibTransId="{71128D67-26EA-47F7-90D8-F515EA52D030}"/>
    <dgm:cxn modelId="{5255CC16-78F6-4D3C-88C7-6E3703D4A4EB}" type="presParOf" srcId="{9F0D36B9-7664-4020-A992-B5277967E3A7}" destId="{21BEC79B-5D9F-44A2-8D93-54A8D0E19110}" srcOrd="0" destOrd="0" presId="urn:microsoft.com/office/officeart/2005/8/layout/target1"/>
    <dgm:cxn modelId="{9635EFF1-3157-4E9D-9825-AB1416BDD289}" type="presParOf" srcId="{9F0D36B9-7664-4020-A992-B5277967E3A7}" destId="{93101651-8B76-40B7-9C42-05BE8A3B041C}" srcOrd="1" destOrd="0" presId="urn:microsoft.com/office/officeart/2005/8/layout/target1"/>
    <dgm:cxn modelId="{27CD0691-9DBF-402F-9426-5EE4E996868A}" type="presParOf" srcId="{9F0D36B9-7664-4020-A992-B5277967E3A7}" destId="{1C0CF0C6-ED3E-4560-83A4-20EDF4264986}" srcOrd="2" destOrd="0" presId="urn:microsoft.com/office/officeart/2005/8/layout/target1"/>
    <dgm:cxn modelId="{A1C4BA6C-C598-4325-AB10-0D652156F45F}" type="presParOf" srcId="{9F0D36B9-7664-4020-A992-B5277967E3A7}" destId="{E64655DF-CABD-4E8B-BFC6-97A274410903}" srcOrd="3" destOrd="0" presId="urn:microsoft.com/office/officeart/2005/8/layout/target1"/>
    <dgm:cxn modelId="{7325E022-39F4-43E7-B5D0-993DE86D06A0}" type="presParOf" srcId="{9F0D36B9-7664-4020-A992-B5277967E3A7}" destId="{1D43C9DA-C413-4DB3-9162-65592668F9C3}" srcOrd="4" destOrd="0" presId="urn:microsoft.com/office/officeart/2005/8/layout/target1"/>
    <dgm:cxn modelId="{A0F5E7BC-C535-4D63-B4B3-A67708BD6DC3}" type="presParOf" srcId="{9F0D36B9-7664-4020-A992-B5277967E3A7}" destId="{E2C57A50-8790-454D-801B-8F4235EBBC0B}" srcOrd="5" destOrd="0" presId="urn:microsoft.com/office/officeart/2005/8/layout/target1"/>
    <dgm:cxn modelId="{68BACFC8-3619-4AFF-BE63-6D1F074E8D42}" type="presParOf" srcId="{9F0D36B9-7664-4020-A992-B5277967E3A7}" destId="{52060A99-E8EE-49EB-82E9-24F2D47FD924}" srcOrd="6" destOrd="0" presId="urn:microsoft.com/office/officeart/2005/8/layout/target1"/>
    <dgm:cxn modelId="{6403B636-9C73-4882-BE22-0CAE0EFDFF9E}" type="presParOf" srcId="{9F0D36B9-7664-4020-A992-B5277967E3A7}" destId="{1323BE02-FC8C-4284-AEA9-AEFDB6591B54}" srcOrd="7" destOrd="0" presId="urn:microsoft.com/office/officeart/2005/8/layout/target1"/>
    <dgm:cxn modelId="{596DFC3A-B80F-47E6-9808-5D820E02B52B}" type="presParOf" srcId="{9F0D36B9-7664-4020-A992-B5277967E3A7}" destId="{597EB167-46C8-4826-8D46-D6261BCB99E6}" srcOrd="8" destOrd="0" presId="urn:microsoft.com/office/officeart/2005/8/layout/target1"/>
    <dgm:cxn modelId="{07690E61-39E9-4440-AB1C-316A21C63C74}" type="presParOf" srcId="{9F0D36B9-7664-4020-A992-B5277967E3A7}" destId="{3C494A26-F612-4446-A299-6BD4607A3D27}" srcOrd="9" destOrd="0" presId="urn:microsoft.com/office/officeart/2005/8/layout/target1"/>
    <dgm:cxn modelId="{30248384-64F8-46B4-A602-6B2ACDBED6CC}" type="presParOf" srcId="{9F0D36B9-7664-4020-A992-B5277967E3A7}" destId="{21FD8097-03CF-4376-92C5-EFF72A1D5CA1}" srcOrd="10" destOrd="0" presId="urn:microsoft.com/office/officeart/2005/8/layout/target1"/>
    <dgm:cxn modelId="{005E5053-6814-4EB3-8008-0DE8FF29373C}" type="presParOf" srcId="{9F0D36B9-7664-4020-A992-B5277967E3A7}" destId="{F3D2B279-741E-452A-A4AD-C713E5D9D49F}" srcOrd="11" destOrd="0" presId="urn:microsoft.com/office/officeart/2005/8/layout/targe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97EB167-46C8-4826-8D46-D6261BCB99E6}">
      <dsp:nvSpPr>
        <dsp:cNvPr id="0" name=""/>
        <dsp:cNvSpPr/>
      </dsp:nvSpPr>
      <dsp:spPr>
        <a:xfrm>
          <a:off x="2538213" y="1087834"/>
          <a:ext cx="3263503" cy="3263503"/>
        </a:xfrm>
        <a:prstGeom prst="ellipse">
          <a:avLst/>
        </a:prstGeom>
        <a:solidFill>
          <a:schemeClr val="accent4">
            <a:hueOff val="9800891"/>
            <a:satOff val="-40777"/>
            <a:lumOff val="960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D43C9DA-C413-4DB3-9162-65592668F9C3}">
      <dsp:nvSpPr>
        <dsp:cNvPr id="0" name=""/>
        <dsp:cNvSpPr/>
      </dsp:nvSpPr>
      <dsp:spPr>
        <a:xfrm>
          <a:off x="3190914" y="1740535"/>
          <a:ext cx="1958102" cy="1958102"/>
        </a:xfrm>
        <a:prstGeom prst="ellipse">
          <a:avLst/>
        </a:prstGeom>
        <a:solidFill>
          <a:schemeClr val="accent4">
            <a:hueOff val="4900445"/>
            <a:satOff val="-20388"/>
            <a:lumOff val="480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1BEC79B-5D9F-44A2-8D93-54A8D0E19110}">
      <dsp:nvSpPr>
        <dsp:cNvPr id="0" name=""/>
        <dsp:cNvSpPr/>
      </dsp:nvSpPr>
      <dsp:spPr>
        <a:xfrm>
          <a:off x="3843615" y="2393235"/>
          <a:ext cx="652700" cy="652700"/>
        </a:xfrm>
        <a:prstGeom prst="ellipse">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3101651-8B76-40B7-9C42-05BE8A3B041C}">
      <dsp:nvSpPr>
        <dsp:cNvPr id="0" name=""/>
        <dsp:cNvSpPr/>
      </dsp:nvSpPr>
      <dsp:spPr>
        <a:xfrm>
          <a:off x="6345634" y="0"/>
          <a:ext cx="1631751" cy="9518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0" tIns="31750" rIns="31750" bIns="31750" numCol="1" spcCol="1270" anchor="ctr" anchorCtr="0">
          <a:noAutofit/>
        </a:bodyPr>
        <a:lstStyle/>
        <a:p>
          <a:pPr marL="0" lvl="0" indent="0" algn="l" defTabSz="1111250">
            <a:lnSpc>
              <a:spcPct val="90000"/>
            </a:lnSpc>
            <a:spcBef>
              <a:spcPct val="0"/>
            </a:spcBef>
            <a:spcAft>
              <a:spcPct val="35000"/>
            </a:spcAft>
            <a:buNone/>
          </a:pPr>
          <a:r>
            <a:rPr lang="en-US" sz="2500" kern="1200" dirty="0"/>
            <a:t>Subnet</a:t>
          </a:r>
        </a:p>
      </dsp:txBody>
      <dsp:txXfrm>
        <a:off x="6345634" y="0"/>
        <a:ext cx="1631751" cy="951855"/>
      </dsp:txXfrm>
    </dsp:sp>
    <dsp:sp modelId="{1C0CF0C6-ED3E-4560-83A4-20EDF4264986}">
      <dsp:nvSpPr>
        <dsp:cNvPr id="0" name=""/>
        <dsp:cNvSpPr/>
      </dsp:nvSpPr>
      <dsp:spPr>
        <a:xfrm>
          <a:off x="5937696" y="475927"/>
          <a:ext cx="407937" cy="0"/>
        </a:xfrm>
        <a:prstGeom prst="line">
          <a:avLst/>
        </a:prstGeom>
        <a:solidFill>
          <a:schemeClr val="accent4">
            <a:hueOff val="0"/>
            <a:satOff val="0"/>
            <a:lumOff val="0"/>
            <a:alphaOff val="0"/>
          </a:schemeClr>
        </a:solidFill>
        <a:ln w="12700" cap="flat" cmpd="sng" algn="ctr">
          <a:solidFill>
            <a:schemeClr val="accent4">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64655DF-CABD-4E8B-BFC6-97A274410903}">
      <dsp:nvSpPr>
        <dsp:cNvPr id="0" name=""/>
        <dsp:cNvSpPr/>
      </dsp:nvSpPr>
      <dsp:spPr>
        <a:xfrm rot="5400000">
          <a:off x="3931457" y="714979"/>
          <a:ext cx="2243114" cy="1766099"/>
        </a:xfrm>
        <a:prstGeom prst="line">
          <a:avLst/>
        </a:prstGeom>
        <a:solidFill>
          <a:schemeClr val="accent4">
            <a:hueOff val="0"/>
            <a:satOff val="0"/>
            <a:lumOff val="0"/>
            <a:alphaOff val="0"/>
          </a:schemeClr>
        </a:solidFill>
        <a:ln w="12700" cap="flat" cmpd="sng" algn="ctr">
          <a:solidFill>
            <a:schemeClr val="accent4">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2C57A50-8790-454D-801B-8F4235EBBC0B}">
      <dsp:nvSpPr>
        <dsp:cNvPr id="0" name=""/>
        <dsp:cNvSpPr/>
      </dsp:nvSpPr>
      <dsp:spPr>
        <a:xfrm>
          <a:off x="6345634" y="951855"/>
          <a:ext cx="1631751" cy="9518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0" tIns="31750" rIns="31750" bIns="31750" numCol="1" spcCol="1270" anchor="ctr" anchorCtr="0">
          <a:noAutofit/>
        </a:bodyPr>
        <a:lstStyle/>
        <a:p>
          <a:pPr marL="0" lvl="0" indent="0" algn="l" defTabSz="1111250">
            <a:lnSpc>
              <a:spcPct val="90000"/>
            </a:lnSpc>
            <a:spcBef>
              <a:spcPct val="0"/>
            </a:spcBef>
            <a:spcAft>
              <a:spcPct val="35000"/>
            </a:spcAft>
            <a:buNone/>
          </a:pPr>
          <a:r>
            <a:rPr lang="en-US" sz="2500" kern="1200" dirty="0"/>
            <a:t>Availability Zones</a:t>
          </a:r>
        </a:p>
      </dsp:txBody>
      <dsp:txXfrm>
        <a:off x="6345634" y="951855"/>
        <a:ext cx="1631751" cy="951855"/>
      </dsp:txXfrm>
    </dsp:sp>
    <dsp:sp modelId="{52060A99-E8EE-49EB-82E9-24F2D47FD924}">
      <dsp:nvSpPr>
        <dsp:cNvPr id="0" name=""/>
        <dsp:cNvSpPr/>
      </dsp:nvSpPr>
      <dsp:spPr>
        <a:xfrm>
          <a:off x="5937696" y="1427782"/>
          <a:ext cx="407937" cy="0"/>
        </a:xfrm>
        <a:prstGeom prst="line">
          <a:avLst/>
        </a:prstGeom>
        <a:solidFill>
          <a:schemeClr val="accent4">
            <a:hueOff val="0"/>
            <a:satOff val="0"/>
            <a:lumOff val="0"/>
            <a:alphaOff val="0"/>
          </a:schemeClr>
        </a:solidFill>
        <a:ln w="12700" cap="flat" cmpd="sng" algn="ctr">
          <a:solidFill>
            <a:schemeClr val="accent4">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323BE02-FC8C-4284-AEA9-AEFDB6591B54}">
      <dsp:nvSpPr>
        <dsp:cNvPr id="0" name=""/>
        <dsp:cNvSpPr/>
      </dsp:nvSpPr>
      <dsp:spPr>
        <a:xfrm rot="5400000">
          <a:off x="4412933" y="1651985"/>
          <a:ext cx="1747932" cy="1298330"/>
        </a:xfrm>
        <a:prstGeom prst="line">
          <a:avLst/>
        </a:prstGeom>
        <a:solidFill>
          <a:schemeClr val="accent4">
            <a:hueOff val="0"/>
            <a:satOff val="0"/>
            <a:lumOff val="0"/>
            <a:alphaOff val="0"/>
          </a:schemeClr>
        </a:solidFill>
        <a:ln w="12700" cap="flat" cmpd="sng" algn="ctr">
          <a:solidFill>
            <a:schemeClr val="accent4">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C494A26-F612-4446-A299-6BD4607A3D27}">
      <dsp:nvSpPr>
        <dsp:cNvPr id="0" name=""/>
        <dsp:cNvSpPr/>
      </dsp:nvSpPr>
      <dsp:spPr>
        <a:xfrm>
          <a:off x="6345634" y="1903710"/>
          <a:ext cx="1631751" cy="9518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0" tIns="31750" rIns="31750" bIns="31750" numCol="1" spcCol="1270" anchor="ctr" anchorCtr="0">
          <a:noAutofit/>
        </a:bodyPr>
        <a:lstStyle/>
        <a:p>
          <a:pPr marL="0" lvl="0" indent="0" algn="l" defTabSz="1111250">
            <a:lnSpc>
              <a:spcPct val="90000"/>
            </a:lnSpc>
            <a:spcBef>
              <a:spcPct val="0"/>
            </a:spcBef>
            <a:spcAft>
              <a:spcPct val="35000"/>
            </a:spcAft>
            <a:buNone/>
          </a:pPr>
          <a:r>
            <a:rPr lang="en-US" sz="2500" kern="1200" dirty="0"/>
            <a:t>Region</a:t>
          </a:r>
        </a:p>
      </dsp:txBody>
      <dsp:txXfrm>
        <a:off x="6345634" y="1903710"/>
        <a:ext cx="1631751" cy="951855"/>
      </dsp:txXfrm>
    </dsp:sp>
    <dsp:sp modelId="{21FD8097-03CF-4376-92C5-EFF72A1D5CA1}">
      <dsp:nvSpPr>
        <dsp:cNvPr id="0" name=""/>
        <dsp:cNvSpPr/>
      </dsp:nvSpPr>
      <dsp:spPr>
        <a:xfrm>
          <a:off x="5937696" y="2379637"/>
          <a:ext cx="407937" cy="0"/>
        </a:xfrm>
        <a:prstGeom prst="line">
          <a:avLst/>
        </a:prstGeom>
        <a:solidFill>
          <a:schemeClr val="accent4">
            <a:hueOff val="0"/>
            <a:satOff val="0"/>
            <a:lumOff val="0"/>
            <a:alphaOff val="0"/>
          </a:schemeClr>
        </a:solidFill>
        <a:ln w="12700" cap="flat" cmpd="sng" algn="ctr">
          <a:solidFill>
            <a:schemeClr val="accent4">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3D2B279-741E-452A-A4AD-C713E5D9D49F}">
      <dsp:nvSpPr>
        <dsp:cNvPr id="0" name=""/>
        <dsp:cNvSpPr/>
      </dsp:nvSpPr>
      <dsp:spPr>
        <a:xfrm rot="5400000">
          <a:off x="4895007" y="2588230"/>
          <a:ext cx="1248834" cy="830561"/>
        </a:xfrm>
        <a:prstGeom prst="line">
          <a:avLst/>
        </a:prstGeom>
        <a:solidFill>
          <a:schemeClr val="accent4">
            <a:hueOff val="0"/>
            <a:satOff val="0"/>
            <a:lumOff val="0"/>
            <a:alphaOff val="0"/>
          </a:schemeClr>
        </a:solidFill>
        <a:ln w="12700" cap="flat" cmpd="sng" algn="ctr">
          <a:solidFill>
            <a:schemeClr val="accent4">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target1">
  <dgm:title val=""/>
  <dgm:desc val=""/>
  <dgm:catLst>
    <dgm:cat type="relationship" pri="25000"/>
    <dgm:cat type="convert" pri="2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ite">
    <dgm:varLst>
      <dgm:chMax val="5"/>
      <dgm:dir/>
      <dgm:resizeHandles val="exact"/>
    </dgm:varLst>
    <dgm:alg type="composite">
      <dgm:param type="ar" val="1.25"/>
    </dgm:alg>
    <dgm:shape xmlns:r="http://schemas.openxmlformats.org/officeDocument/2006/relationships" r:blip="">
      <dgm:adjLst/>
    </dgm:shape>
    <dgm:presOf/>
    <dgm:choose name="Name0">
      <dgm:if name="Name1" func="var" arg="dir" op="equ" val="norm">
        <dgm:choose name="Name2">
          <dgm:if name="Name3" axis="ch" ptType="node" func="cnt" op="equ" val="0">
            <dgm:constrLst/>
          </dgm:if>
          <dgm:if name="Name4" axis="ch" ptType="node" func="cnt" op="equ" val="1">
            <dgm:constrLst>
              <dgm:constr type="primFontSz" for="des" ptType="node" op="equ" val="65"/>
              <dgm:constr type="w" for="ch" forName="circle1" refType="w" fact="0.6"/>
              <dgm:constr type="h" for="ch" forName="circle1" refType="w" refFor="ch" refForName="circle1"/>
              <dgm:constr type="ctrX" for="ch" forName="circle1" refType="w" fact="0.3"/>
              <dgm:constr type="ctrY" for="ch" forName="circle1" refType="h" fact="0.625"/>
              <dgm:constr type="w" for="ch" forName="text1" refType="w" fact="0.3"/>
              <dgm:constr type="h" for="ch" forName="text1" refType="h" fact="0.3125"/>
              <dgm:constr type="r" for="ch" forName="text1" refType="w"/>
              <dgm:constr type="t" for="ch" forName="text1"/>
              <dgm:constr type="l" for="ch" forName="line1" refType="w" fact="0.625"/>
              <dgm:constr type="ctrY" for="ch" forName="line1" refType="ctrY" refFor="ch" refForName="text1"/>
              <dgm:constr type="r" for="ch" forName="line1" refType="l" refFor="ch" refForName="text1"/>
              <dgm:constr type="h" for="ch" forName="line1"/>
              <dgm:constr type="l" for="ch" forName="d1" refType="w" fact="0.3"/>
              <dgm:constr type="b" for="ch" forName="d1" refType="h" fact="0.625"/>
              <dgm:constr type="w" for="ch" forName="d1" refType="w" fact="0.32475"/>
              <dgm:constr type="h" for="ch" forName="d1" refType="h" fact="0.469"/>
            </dgm:constrLst>
          </dgm:if>
          <dgm:if name="Name5" axis="ch" ptType="node" func="cnt" op="equ" val="2">
            <dgm:constrLst>
              <dgm:constr type="primFontSz" for="des" ptType="node" op="equ" val="65"/>
              <dgm:constr type="w" for="ch" forName="circle1" refType="w" fact="0.2"/>
              <dgm:constr type="h" for="ch" forName="circle1" refType="w" refFor="ch" refForName="circle1"/>
              <dgm:constr type="ctrX" for="ch" forName="circle1" refType="w" fact="0.3"/>
              <dgm:constr type="ctrY" for="ch" forName="circle1" refType="h" fact="0.625"/>
              <dgm:constr type="w" for="ch" forName="text1" refType="w" fact="0.3"/>
              <dgm:constr type="h" for="ch" forName="text1" refType="h" fact="0.3125"/>
              <dgm:constr type="r" for="ch" forName="text1" refType="w"/>
              <dgm:constr type="t" for="ch" forName="text1"/>
              <dgm:constr type="l" for="ch" forName="line1" refType="w" fact="0.625"/>
              <dgm:constr type="ctrY" for="ch" forName="line1" refType="ctrY" refFor="ch" refForName="text1"/>
              <dgm:constr type="w" for="ch" forName="line1" refType="w" fact="0.075"/>
              <dgm:constr type="h" for="ch" forName="line1"/>
              <dgm:constr type="l" for="ch" forName="d1" refType="w" fact="0.3"/>
              <dgm:constr type="b" for="ch" forName="d1" refType="h" fact="0.625"/>
              <dgm:constr type="w" for="ch" forName="d1" refType="w" fact="0.32475"/>
              <dgm:constr type="h" for="ch" forName="d1" refType="h" fact="0.469"/>
              <dgm:constr type="w" for="ch" forName="circle2" refType="w" fact="0.6"/>
              <dgm:constr type="h" for="ch" forName="circle2" refType="w" refFor="ch" refForName="circle2"/>
              <dgm:constr type="ctrX" for="ch" forName="circle2" refType="w" fact="0.3"/>
              <dgm:constr type="ctrY" for="ch" forName="circle2" refType="h" fact="0.625"/>
              <dgm:constr type="w" for="ch" forName="text2" refType="w" fact="0.3"/>
              <dgm:constr type="h" for="ch" forName="text2" refType="h" fact="0.3125"/>
              <dgm:constr type="r" for="ch" forName="text2" refType="w"/>
              <dgm:constr type="t" for="ch" forName="text2" refType="b" refFor="ch" refForName="text1"/>
              <dgm:constr type="l" for="ch" forName="line2" refType="w" fact="0.625"/>
              <dgm:constr type="ctrY" for="ch" forName="line2" refType="ctrY" refFor="ch" refForName="text2"/>
              <dgm:constr type="w" for="ch" forName="line2" refType="w" fact="0.075"/>
              <dgm:constr type="h" for="ch" forName="line2"/>
              <dgm:constr type="l" for="ch" forName="d2" refType="w" fact="0.44325"/>
              <dgm:constr type="b" for="ch" forName="d2" refType="h" fact="0.7975"/>
              <dgm:constr type="w" for="ch" forName="d2" refType="w" fact="0.1815"/>
              <dgm:constr type="h" for="ch" forName="d2" refType="h" fact="0.3283"/>
            </dgm:constrLst>
          </dgm:if>
          <dgm:if name="Name6" axis="ch" ptType="node" func="cnt" op="equ" val="3">
            <dgm:constrLst>
              <dgm:constr type="primFontSz" for="des" ptType="node" op="equ" val="65"/>
              <dgm:constr type="w" for="ch" forName="circle1" refType="w" fact="0.12"/>
              <dgm:constr type="h" for="ch" forName="circle1" refType="w" refFor="ch" refForName="circle1"/>
              <dgm:constr type="ctrX" for="ch" forName="circle1" refType="w" fact="0.3"/>
              <dgm:constr type="ctrY" for="ch" forName="circle1" refType="h" fact="0.625"/>
              <dgm:constr type="w" for="ch" forName="text1" refType="w" fact="0.3"/>
              <dgm:constr type="h" for="ch" forName="text1" refType="h" fact="0.21875"/>
              <dgm:constr type="r" for="ch" forName="text1" refType="w"/>
              <dgm:constr type="t" for="ch" forName="text1"/>
              <dgm:constr type="l" for="ch" forName="line1" refType="w" fact="0.625"/>
              <dgm:constr type="ctrY" for="ch" forName="line1" refType="ctrY" refFor="ch" refForName="text1"/>
              <dgm:constr type="w" for="ch" forName="line1" refType="w" fact="0.075"/>
              <dgm:constr type="h" for="ch" forName="line1"/>
              <dgm:constr type="l" for="ch" forName="d1" refType="w" fact="0.3"/>
              <dgm:constr type="b" for="ch" forName="d1" refType="h" fact="0.625"/>
              <dgm:constr type="w" for="ch" forName="d1" refType="w" fact="0.3247"/>
              <dgm:constr type="h" for="ch" forName="d1" refType="h" fact="0.5155"/>
              <dgm:constr type="w" for="ch" forName="circle2" refType="w" fact="0.36"/>
              <dgm:constr type="h" for="ch" forName="circle2" refType="w" refFor="ch" refForName="circle2"/>
              <dgm:constr type="ctrX" for="ch" forName="circle2" refType="w" fact="0.3"/>
              <dgm:constr type="ctrY" for="ch" forName="circle2" refType="h" fact="0.625"/>
              <dgm:constr type="w" for="ch" forName="text2" refType="w" fact="0.3"/>
              <dgm:constr type="h" for="ch" forName="text2" refType="h" fact="0.21875"/>
              <dgm:constr type="r" for="ch" forName="text2" refType="w"/>
              <dgm:constr type="t" for="ch" forName="text2" refType="b" refFor="ch" refForName="text1"/>
              <dgm:constr type="l" for="ch" forName="line2" refType="w" fact="0.625"/>
              <dgm:constr type="ctrY" for="ch" forName="line2" refType="ctrY" refFor="ch" refForName="text2"/>
              <dgm:constr type="w" for="ch" forName="line2" refType="w" fact="0.075"/>
              <dgm:constr type="h" for="ch" forName="line2"/>
              <dgm:constr type="l" for="ch" forName="d2" refType="w" fact="0.386"/>
              <dgm:constr type="b" for="ch" forName="d2" refType="h" fact="0.72969"/>
              <dgm:constr type="w" for="ch" forName="d2" refType="w" fact="0.2387"/>
              <dgm:constr type="h" for="ch" forName="d2" refType="h" fact="0.4017"/>
              <dgm:constr type="w" for="ch" forName="circle3" refType="w" fact="0.6"/>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21875"/>
              <dgm:constr type="r" for="ch" forName="text3" refType="w"/>
              <dgm:constr type="t" for="ch" forName="text3" refType="b" refFor="ch" refForName="text2"/>
              <dgm:constr type="l" for="ch" forName="line3" refType="w" fact="0.625"/>
              <dgm:constr type="ctrY" for="ch" forName="line3" refType="ctrY" refFor="ch" refForName="text3"/>
              <dgm:constr type="w" for="ch" forName="line3" refType="w" fact="0.075"/>
              <dgm:constr type="h" for="ch" forName="line3"/>
              <dgm:constr type="l" for="ch" forName="d3" refType="w" fact="0.47175"/>
              <dgm:constr type="b" for="ch" forName="d3" refType="h" fact="0.83375"/>
              <dgm:constr type="w" for="ch" forName="d3" refType="w" fact="0.1527"/>
              <dgm:constr type="h" for="ch" forName="d3" refType="h" fact="0.287"/>
            </dgm:constrLst>
          </dgm:if>
          <dgm:if name="Name7" axis="ch" ptType="node" func="cnt" op="equ" val="4">
            <dgm:constrLst>
              <dgm:constr type="primFontSz" for="des" ptType="node" op="equ" val="65"/>
              <dgm:constr type="w" for="ch" forName="circle1" refType="w" fact="0.0857"/>
              <dgm:constr type="h" for="ch" forName="circle1" refType="w" refFor="ch" refForName="circle1"/>
              <dgm:constr type="ctrX" for="ch" forName="circle1" refType="w" fact="0.3"/>
              <dgm:constr type="ctrY" for="ch" forName="circle1" refType="h" fact="0.625"/>
              <dgm:constr type="w" for="ch" forName="text1" refType="w" fact="0.3"/>
              <dgm:constr type="h" for="ch" forName="text1" refType="h" fact="0.17938"/>
              <dgm:constr type="r" for="ch" forName="text1" refType="w"/>
              <dgm:constr type="t" for="ch" forName="text1"/>
              <dgm:constr type="l" for="ch" forName="line1" refType="w" fact="0.625"/>
              <dgm:constr type="ctrY" for="ch" forName="line1" refType="ctrY" refFor="ch" refForName="text1"/>
              <dgm:constr type="w" for="ch" forName="line1" refType="w" fact="0.075"/>
              <dgm:constr type="h" for="ch" forName="line1"/>
              <dgm:constr type="l" for="ch" forName="d1" refType="w" fact="0.295"/>
              <dgm:constr type="b" for="ch" forName="d1" refType="h" fact="0.62"/>
              <dgm:constr type="w" for="ch" forName="d1" refType="w" fact="0.33"/>
              <dgm:constr type="h" for="ch" forName="d1" refType="h" fact="0.53"/>
              <dgm:constr type="w" for="ch" forName="circle2" refType="w" fact="0.2571"/>
              <dgm:constr type="h" for="ch" forName="circle2" refType="w" refFor="ch" refForName="circle2"/>
              <dgm:constr type="ctrX" for="ch" forName="circle2" refType="w" fact="0.3"/>
              <dgm:constr type="ctrY" for="ch" forName="circle2" refType="h" fact="0.625"/>
              <dgm:constr type="w" for="ch" forName="text2" refType="w" fact="0.3"/>
              <dgm:constr type="h" for="ch" forName="text2" refType="h" fact="0.17938"/>
              <dgm:constr type="r" for="ch" forName="text2" refType="w"/>
              <dgm:constr type="t" for="ch" forName="text2" refType="b" refFor="ch" refForName="text1"/>
              <dgm:constr type="l" for="ch" forName="line2" refType="w" fact="0.625"/>
              <dgm:constr type="ctrY" for="ch" forName="line2" refType="ctrY" refFor="ch" refForName="text2"/>
              <dgm:constr type="w" for="ch" forName="line2" refType="w" fact="0.075"/>
              <dgm:constr type="h" for="ch" forName="line2"/>
              <dgm:constr type="l" for="ch" forName="d2" refType="w" fact="0.36625"/>
              <dgm:constr type="b" for="ch" forName="d2" refType="h" fact="0.70438"/>
              <dgm:constr type="w" for="ch" forName="d2" refType="w" fact="0.2585"/>
              <dgm:constr type="h" for="ch" forName="d2" refType="h" fact="0.43525"/>
              <dgm:constr type="w" for="ch" forName="circle3" refType="w" fact="0.4285"/>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17938"/>
              <dgm:constr type="r" for="ch" forName="text3" refType="w"/>
              <dgm:constr type="t" for="ch" forName="text3" refType="b" refFor="ch" refForName="text2"/>
              <dgm:constr type="l" for="ch" forName="line3" refType="w" fact="0.625"/>
              <dgm:constr type="ctrY" for="ch" forName="line3" refType="ctrY" refFor="ch" refForName="text3"/>
              <dgm:constr type="w" for="ch" forName="line3" refType="w" fact="0.075"/>
              <dgm:constr type="h" for="ch" forName="line3"/>
              <dgm:constr type="l" for="ch" forName="d3" refType="w" fact="0.4255"/>
              <dgm:constr type="b" for="ch" forName="d3" refType="h" fact="0.78031"/>
              <dgm:constr type="w" for="ch" forName="d3" refType="w" fact="0.1995"/>
              <dgm:constr type="h" for="ch" forName="d3" refType="h" fact="0.332"/>
              <dgm:constr type="w" for="ch" forName="circle4" refType="w" fact="0.6"/>
              <dgm:constr type="h" for="ch" forName="circle4" refType="w" refFor="ch" refForName="circle4"/>
              <dgm:constr type="ctrX" for="ch" forName="circle4" refType="ctrX" refFor="ch" refForName="circle1"/>
              <dgm:constr type="ctrY" for="ch" forName="circle4" refType="ctrY" refFor="ch" refForName="circle1"/>
              <dgm:constr type="w" for="ch" forName="text4" refType="w" fact="0.3"/>
              <dgm:constr type="h" for="ch" forName="text4" refType="h" fact="0.17938"/>
              <dgm:constr type="r" for="ch" forName="text4" refType="w"/>
              <dgm:constr type="t" for="ch" forName="text4" refType="b" refFor="ch" refForName="text3"/>
              <dgm:constr type="l" for="ch" forName="line4" refType="w" fact="0.625"/>
              <dgm:constr type="ctrY" for="ch" forName="line4" refType="ctrY" refFor="ch" refForName="text4"/>
              <dgm:constr type="w" for="ch" forName="line4" refType="w" fact="0.075"/>
              <dgm:constr type="h" for="ch" forName="line4"/>
              <dgm:constr type="l" for="ch" forName="d4" refType="w" fact="0.48525"/>
              <dgm:constr type="b" for="ch" forName="d4" refType="h" fact="0.85594"/>
              <dgm:constr type="w" for="ch" forName="d4" refType="w" fact="0.1394"/>
              <dgm:constr type="h" for="ch" forName="d4" refType="h" fact="0.2282"/>
            </dgm:constrLst>
          </dgm:if>
          <dgm:if name="Name8" axis="ch" ptType="node" func="cnt" op="gte" val="5">
            <dgm:constrLst>
              <dgm:constr type="primFontSz" for="des" ptType="node" op="equ" val="65"/>
              <dgm:constr type="w" for="ch" forName="circle1" refType="w" fact="0.0667"/>
              <dgm:constr type="h" for="ch" forName="circle1" refType="w" refFor="ch" refForName="circle1"/>
              <dgm:constr type="ctrX" for="ch" forName="circle1" refType="w" fact="0.3"/>
              <dgm:constr type="ctrY" for="ch" forName="circle1" refType="h" fact="0.625"/>
              <dgm:constr type="w" for="ch" forName="text1" refType="w" fact="0.3"/>
              <dgm:constr type="h" for="ch" forName="text1" refType="h" fact="0.1324"/>
              <dgm:constr type="r" for="ch" forName="text1" refType="w"/>
              <dgm:constr type="ctrY" for="ch" forName="text1" refType="h" fact="0.13"/>
              <dgm:constr type="l" for="ch" forName="line1" refType="w" fact="0.625"/>
              <dgm:constr type="ctrY" for="ch" forName="line1" refType="ctrY" refFor="ch" refForName="text1"/>
              <dgm:constr type="w" for="ch" forName="line1" refType="w" fact="0.075"/>
              <dgm:constr type="h" for="ch" forName="line1"/>
              <dgm:constr type="l" for="ch" forName="d1" refType="w" fact="0.3"/>
              <dgm:constr type="b" for="ch" forName="d1" refType="h" fact="0.625"/>
              <dgm:constr type="w" for="ch" forName="d1" refType="w" fact="0.3245"/>
              <dgm:constr type="h" for="ch" forName="d1" refType="h" fact="0.495"/>
              <dgm:constr type="w" for="ch" forName="circle2" refType="w" fact="0.2"/>
              <dgm:constr type="h" for="ch" forName="circle2" refType="w" refFor="ch" refForName="circle2"/>
              <dgm:constr type="ctrX" for="ch" forName="circle2" refType="w" fact="0.3"/>
              <dgm:constr type="ctrY" for="ch" forName="circle2" refType="h" fact="0.625"/>
              <dgm:constr type="w" for="ch" forName="text2" refType="w" fact="0.3"/>
              <dgm:constr type="h" for="ch" forName="text2" refType="h" fact="0.1324"/>
              <dgm:constr type="r" for="ch" forName="text2" refType="w"/>
              <dgm:constr type="ctrY" for="ch" forName="text2" refType="h" fact="0.27"/>
              <dgm:constr type="l" for="ch" forName="line2" refType="w" fact="0.625"/>
              <dgm:constr type="ctrY" for="ch" forName="line2" refType="ctrY" refFor="ch" refForName="text2"/>
              <dgm:constr type="w" for="ch" forName="line2" refType="w" fact="0.075"/>
              <dgm:constr type="h" for="ch" forName="line2"/>
              <dgm:constr type="l" for="ch" forName="d2" refType="w" fact="0.3498"/>
              <dgm:constr type="b" for="ch" forName="d2" refType="h" fact="0.682"/>
              <dgm:constr type="w" for="ch" forName="d2" refType="w" fact="0.275"/>
              <dgm:constr type="h" for="ch" forName="d2" refType="h" fact="0.41215"/>
              <dgm:constr type="w" for="ch" forName="circle3" refType="w" fact="0.3334"/>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1324"/>
              <dgm:constr type="r" for="ch" forName="text3" refType="w"/>
              <dgm:constr type="ctrY" for="ch" forName="text3" refType="h" fact="0.41"/>
              <dgm:constr type="l" for="ch" forName="line3" refType="w" fact="0.625"/>
              <dgm:constr type="ctrY" for="ch" forName="line3" refType="ctrY" refFor="ch" refForName="text3"/>
              <dgm:constr type="w" for="ch" forName="line3" refType="w" fact="0.075"/>
              <dgm:constr type="h" for="ch" forName="line3"/>
              <dgm:constr type="l" for="ch" forName="d3" refType="w" fact="0.394"/>
              <dgm:constr type="b" for="ch" forName="d3" refType="h" fact="0.735"/>
              <dgm:constr type="w" for="ch" forName="d3" refType="w" fact="0.231"/>
              <dgm:constr type="h" for="ch" forName="d3" refType="h" fact="0.325"/>
              <dgm:constr type="w" for="ch" forName="circle4" refType="w" fact="0.4667"/>
              <dgm:constr type="h" for="ch" forName="circle4" refType="w" refFor="ch" refForName="circle4"/>
              <dgm:constr type="ctrX" for="ch" forName="circle4" refType="ctrX" refFor="ch" refForName="circle1"/>
              <dgm:constr type="ctrY" for="ch" forName="circle4" refType="ctrY" refFor="ch" refForName="circle1"/>
              <dgm:constr type="w" for="ch" forName="text4" refType="w" fact="0.3"/>
              <dgm:constr type="h" for="ch" forName="text4" refType="h" fact="0.1324"/>
              <dgm:constr type="r" for="ch" forName="text4" refType="w"/>
              <dgm:constr type="ctrY" for="ch" forName="text4" refType="h" fact="0.547"/>
              <dgm:constr type="l" for="ch" forName="line4" refType="w" fact="0.625"/>
              <dgm:constr type="ctrY" for="ch" forName="line4" refType="ctrY" refFor="ch" refForName="text4"/>
              <dgm:constr type="w" for="ch" forName="line4" refType="w" fact="0.075"/>
              <dgm:constr type="h" for="ch" forName="line4"/>
              <dgm:constr type="l" for="ch" forName="d4" refType="w" fact="0.446"/>
              <dgm:constr type="b" for="ch" forName="d4" refType="h" fact="0.795"/>
              <dgm:constr type="w" for="ch" forName="d4" refType="w" fact="0.179"/>
              <dgm:constr type="h" for="ch" forName="d4" refType="h" fact="0.248"/>
              <dgm:constr type="w" for="ch" forName="circle5" refType="w" fact="0.6"/>
              <dgm:constr type="h" for="ch" forName="circle5" refType="w" refFor="ch" refForName="circle5"/>
              <dgm:constr type="ctrX" for="ch" forName="circle5" refType="ctrX" refFor="ch" refForName="circle1"/>
              <dgm:constr type="ctrY" for="ch" forName="circle5" refType="ctrY" refFor="ch" refForName="circle1"/>
              <dgm:constr type="w" for="ch" forName="text5" refType="w" fact="0.3"/>
              <dgm:constr type="h" for="ch" forName="text5" refType="h" fact="0.1324"/>
              <dgm:constr type="r" for="ch" forName="text5" refType="w"/>
              <dgm:constr type="ctrY" for="ch" forName="text5" refType="h" fact="0.68"/>
              <dgm:constr type="l" for="ch" forName="line5" refType="w" fact="0.625"/>
              <dgm:constr type="ctrY" for="ch" forName="line5" refType="ctrY" refFor="ch" refForName="text5"/>
              <dgm:constr type="w" for="ch" forName="line5" refType="w" fact="0.075"/>
              <dgm:constr type="h" for="ch" forName="line5"/>
              <dgm:constr type="l" for="ch" forName="d5" refType="w" fact="0.495"/>
              <dgm:constr type="b" for="ch" forName="d5" refType="h" fact="0.855"/>
              <dgm:constr type="w" for="ch" forName="d5" refType="w" fact="0.13"/>
              <dgm:constr type="h" for="ch" forName="d5" refType="h" fact="0.175"/>
            </dgm:constrLst>
          </dgm:if>
          <dgm:else name="Name9"/>
        </dgm:choose>
      </dgm:if>
      <dgm:else name="Name10">
        <dgm:choose name="Name11">
          <dgm:if name="Name12" axis="ch" ptType="node" func="cnt" op="equ" val="0">
            <dgm:constrLst/>
          </dgm:if>
          <dgm:if name="Name13" axis="ch" ptType="node" func="cnt" op="equ" val="1">
            <dgm:constrLst>
              <dgm:constr type="primFontSz" for="des" ptType="node" op="equ" val="65"/>
              <dgm:constr type="w" for="ch" forName="circle1" refType="w" fact="0.6"/>
              <dgm:constr type="h" for="ch" forName="circle1" refType="w" refFor="ch" refForName="circle1"/>
              <dgm:constr type="ctrX" for="ch" forName="circle1" refType="w" fact="0.7"/>
              <dgm:constr type="ctrY" for="ch" forName="circle1" refType="h" fact="0.625"/>
              <dgm:constr type="w" for="ch" forName="text1" refType="w" fact="0.3"/>
              <dgm:constr type="h" for="ch" forName="text1" refType="h" fact="0.3125"/>
              <dgm:constr type="l" for="ch" forName="text1"/>
              <dgm:constr type="t" for="ch" forName="text1"/>
              <dgm:constr type="l" for="ch" forName="line1" refType="r" refFor="ch" refForName="text1"/>
              <dgm:constr type="ctrY" for="ch" forName="line1" refType="ctrY" refFor="ch" refForName="text1"/>
              <dgm:constr type="r" for="ch" forName="line1" refType="w" fact="0.375"/>
              <dgm:constr type="h" for="ch" forName="line1"/>
              <dgm:constr type="r" for="ch" forName="d1" refType="w" fact="0.7"/>
              <dgm:constr type="b" for="ch" forName="d1" refType="h" fact="0.625"/>
              <dgm:constr type="w" for="ch" forName="d1" refType="w" fact="0.32475"/>
              <dgm:constr type="h" for="ch" forName="d1" refType="h" fact="0.469"/>
            </dgm:constrLst>
          </dgm:if>
          <dgm:if name="Name14" axis="ch" ptType="node" func="cnt" op="equ" val="2">
            <dgm:constrLst>
              <dgm:constr type="primFontSz" for="des" ptType="node" op="equ" val="65"/>
              <dgm:constr type="w" for="ch" forName="circle1" refType="w" fact="0.2"/>
              <dgm:constr type="h" for="ch" forName="circle1" refType="w" refFor="ch" refForName="circle1"/>
              <dgm:constr type="ctrX" for="ch" forName="circle1" refType="w" fact="0.7"/>
              <dgm:constr type="ctrY" for="ch" forName="circle1" refType="h" fact="0.625"/>
              <dgm:constr type="w" for="ch" forName="text1" refType="w" fact="0.3"/>
              <dgm:constr type="h" for="ch" forName="text1" refType="h" fact="0.3125"/>
              <dgm:constr type="l" for="ch" forName="text1"/>
              <dgm:constr type="t" for="ch" forName="text1"/>
              <dgm:constr type="l" for="ch" forName="line1" refType="r" refFor="ch" refForName="text1"/>
              <dgm:constr type="ctrY" for="ch" forName="line1" refType="ctrY" refFor="ch" refForName="text1"/>
              <dgm:constr type="r" for="ch" forName="line1" refType="w" fact="0.375"/>
              <dgm:constr type="h" for="ch" forName="line1"/>
              <dgm:constr type="r" for="ch" forName="d1" refType="w" fact="0.7"/>
              <dgm:constr type="b" for="ch" forName="d1" refType="h" fact="0.625"/>
              <dgm:constr type="w" for="ch" forName="d1" refType="w" fact="0.32475"/>
              <dgm:constr type="h" for="ch" forName="d1" refType="h" fact="0.469"/>
              <dgm:constr type="w" for="ch" forName="circle2" refType="w" fact="0.6"/>
              <dgm:constr type="h" for="ch" forName="circle2" refType="w" refFor="ch" refForName="circle2"/>
              <dgm:constr type="ctrX" for="ch" forName="circle2" refType="w" fact="0.7"/>
              <dgm:constr type="ctrY" for="ch" forName="circle2" refType="h" fact="0.625"/>
              <dgm:constr type="w" for="ch" forName="text2" refType="w" fact="0.3"/>
              <dgm:constr type="h" for="ch" forName="text2" refType="h" fact="0.3125"/>
              <dgm:constr type="l" for="ch" forName="text2"/>
              <dgm:constr type="t" for="ch" forName="text2" refType="b" refFor="ch" refForName="text1"/>
              <dgm:constr type="l" for="ch" forName="line2" refType="r" refFor="ch" refForName="text2"/>
              <dgm:constr type="ctrY" for="ch" forName="line2" refType="ctrY" refFor="ch" refForName="text2"/>
              <dgm:constr type="r" for="ch" forName="line2" refType="w" fact="0.375"/>
              <dgm:constr type="h" for="ch" forName="line2"/>
              <dgm:constr type="r" for="ch" forName="d2" refType="w" fact="0.55675"/>
              <dgm:constr type="b" for="ch" forName="d2" refType="h" fact="0.7975"/>
              <dgm:constr type="w" for="ch" forName="d2" refType="w" fact="0.1815"/>
              <dgm:constr type="h" for="ch" forName="d2" refType="h" fact="0.3283"/>
            </dgm:constrLst>
          </dgm:if>
          <dgm:if name="Name15" axis="ch" ptType="node" func="cnt" op="equ" val="3">
            <dgm:constrLst>
              <dgm:constr type="primFontSz" for="des" ptType="node" op="equ" val="65"/>
              <dgm:constr type="w" for="ch" forName="circle1" refType="w" fact="0.12"/>
              <dgm:constr type="h" for="ch" forName="circle1" refType="w" refFor="ch" refForName="circle1"/>
              <dgm:constr type="ctrX" for="ch" forName="circle1" refType="w" fact="0.7"/>
              <dgm:constr type="ctrY" for="ch" forName="circle1" refType="h" fact="0.625"/>
              <dgm:constr type="w" for="ch" forName="text1" refType="w" fact="0.3"/>
              <dgm:constr type="h" for="ch" forName="text1" refType="h" fact="0.21875"/>
              <dgm:constr type="l" for="ch" forName="text1"/>
              <dgm:constr type="t" for="ch" forName="text1"/>
              <dgm:constr type="l" for="ch" forName="line1" refType="r" refFor="ch" refForName="text1"/>
              <dgm:constr type="ctrY" for="ch" forName="line1" refType="ctrY" refFor="ch" refForName="text1"/>
              <dgm:constr type="r" for="ch" forName="line1" refType="w" fact="0.375"/>
              <dgm:constr type="h" for="ch" forName="line1"/>
              <dgm:constr type="r" for="ch" forName="d1" refType="w" fact="0.7"/>
              <dgm:constr type="b" for="ch" forName="d1" refType="h" fact="0.625"/>
              <dgm:constr type="w" for="ch" forName="d1" refType="w" fact="0.3247"/>
              <dgm:constr type="h" for="ch" forName="d1" refType="h" fact="0.5155"/>
              <dgm:constr type="w" for="ch" forName="circle2" refType="w" fact="0.36"/>
              <dgm:constr type="h" for="ch" forName="circle2" refType="w" refFor="ch" refForName="circle2"/>
              <dgm:constr type="ctrX" for="ch" forName="circle2" refType="w" fact="0.7"/>
              <dgm:constr type="ctrY" for="ch" forName="circle2" refType="h" fact="0.625"/>
              <dgm:constr type="w" for="ch" forName="text2" refType="w" fact="0.3"/>
              <dgm:constr type="h" for="ch" forName="text2" refType="h" fact="0.21875"/>
              <dgm:constr type="l" for="ch" forName="text2"/>
              <dgm:constr type="t" for="ch" forName="text2" refType="b" refFor="ch" refForName="text1"/>
              <dgm:constr type="l" for="ch" forName="line2" refType="r" refFor="ch" refForName="text2"/>
              <dgm:constr type="ctrY" for="ch" forName="line2" refType="ctrY" refFor="ch" refForName="text2"/>
              <dgm:constr type="r" for="ch" forName="line2" refType="w" fact="0.375"/>
              <dgm:constr type="h" for="ch" forName="line2"/>
              <dgm:constr type="r" for="ch" forName="d2" refType="w" fact="0.614"/>
              <dgm:constr type="b" for="ch" forName="d2" refType="h" fact="0.72969"/>
              <dgm:constr type="w" for="ch" forName="d2" refType="w" fact="0.2387"/>
              <dgm:constr type="h" for="ch" forName="d2" refType="h" fact="0.4017"/>
              <dgm:constr type="w" for="ch" forName="circle3" refType="w" fact="0.6"/>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21875"/>
              <dgm:constr type="l" for="ch" forName="text3"/>
              <dgm:constr type="t" for="ch" forName="text3" refType="b" refFor="ch" refForName="text2"/>
              <dgm:constr type="l" for="ch" forName="line3" refType="r" refFor="ch" refForName="text3"/>
              <dgm:constr type="ctrY" for="ch" forName="line3" refType="ctrY" refFor="ch" refForName="text3"/>
              <dgm:constr type="r" for="ch" forName="line3" refType="w" fact="0.375"/>
              <dgm:constr type="h" for="ch" forName="line3"/>
              <dgm:constr type="r" for="ch" forName="d3" refType="w" fact="0.52825"/>
              <dgm:constr type="b" for="ch" forName="d3" refType="h" fact="0.83375"/>
              <dgm:constr type="w" for="ch" forName="d3" refType="w" fact="0.1527"/>
              <dgm:constr type="h" for="ch" forName="d3" refType="h" fact="0.287"/>
            </dgm:constrLst>
          </dgm:if>
          <dgm:if name="Name16" axis="ch" ptType="node" func="cnt" op="equ" val="4">
            <dgm:constrLst>
              <dgm:constr type="primFontSz" for="des" ptType="node" op="equ" val="65"/>
              <dgm:constr type="w" for="ch" forName="circle1" refType="w" fact="0.0857"/>
              <dgm:constr type="h" for="ch" forName="circle1" refType="w" refFor="ch" refForName="circle1"/>
              <dgm:constr type="ctrX" for="ch" forName="circle1" refType="w" fact="0.7"/>
              <dgm:constr type="ctrY" for="ch" forName="circle1" refType="h" fact="0.625"/>
              <dgm:constr type="w" for="ch" forName="text1" refType="w" fact="0.3"/>
              <dgm:constr type="h" for="ch" forName="text1" refType="h" fact="0.17938"/>
              <dgm:constr type="l" for="ch" forName="text1"/>
              <dgm:constr type="t" for="ch" forName="text1"/>
              <dgm:constr type="l" for="ch" forName="line1" refType="r" refFor="ch" refForName="text1"/>
              <dgm:constr type="ctrY" for="ch" forName="line1" refType="ctrY" refFor="ch" refForName="text1"/>
              <dgm:constr type="r" for="ch" forName="line1" refType="w" fact="0.375"/>
              <dgm:constr type="h" for="ch" forName="line1"/>
              <dgm:constr type="r" for="ch" forName="d1" refType="w" fact="0.705"/>
              <dgm:constr type="b" for="ch" forName="d1" refType="h" fact="0.62"/>
              <dgm:constr type="w" for="ch" forName="d1" refType="w" fact="0.33"/>
              <dgm:constr type="h" for="ch" forName="d1" refType="h" fact="0.53"/>
              <dgm:constr type="w" for="ch" forName="circle2" refType="w" fact="0.2571"/>
              <dgm:constr type="h" for="ch" forName="circle2" refType="w" refFor="ch" refForName="circle2"/>
              <dgm:constr type="ctrX" for="ch" forName="circle2" refType="w" fact="0.7"/>
              <dgm:constr type="ctrY" for="ch" forName="circle2" refType="h" fact="0.625"/>
              <dgm:constr type="w" for="ch" forName="text2" refType="w" fact="0.3"/>
              <dgm:constr type="h" for="ch" forName="text2" refType="h" fact="0.17938"/>
              <dgm:constr type="l" for="ch" forName="text2"/>
              <dgm:constr type="t" for="ch" forName="text2" refType="b" refFor="ch" refForName="text1"/>
              <dgm:constr type="l" for="ch" forName="line2" refType="r" refFor="ch" refForName="text2"/>
              <dgm:constr type="ctrY" for="ch" forName="line2" refType="ctrY" refFor="ch" refForName="text2"/>
              <dgm:constr type="r" for="ch" forName="line2" refType="w" fact="0.375"/>
              <dgm:constr type="h" for="ch" forName="line2"/>
              <dgm:constr type="r" for="ch" forName="d2" refType="w" fact="0.63375"/>
              <dgm:constr type="b" for="ch" forName="d2" refType="h" fact="0.70438"/>
              <dgm:constr type="w" for="ch" forName="d2" refType="w" fact="0.2585"/>
              <dgm:constr type="h" for="ch" forName="d2" refType="h" fact="0.43525"/>
              <dgm:constr type="w" for="ch" forName="circle3" refType="w" fact="0.4285"/>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17938"/>
              <dgm:constr type="l" for="ch" forName="text3"/>
              <dgm:constr type="t" for="ch" forName="text3" refType="b" refFor="ch" refForName="text2"/>
              <dgm:constr type="l" for="ch" forName="line3" refType="r" refFor="ch" refForName="text3"/>
              <dgm:constr type="ctrY" for="ch" forName="line3" refType="ctrY" refFor="ch" refForName="text3"/>
              <dgm:constr type="r" for="ch" forName="line3" refType="w" fact="0.375"/>
              <dgm:constr type="h" for="ch" forName="line3"/>
              <dgm:constr type="r" for="ch" forName="d3" refType="w" fact="0.5745"/>
              <dgm:constr type="b" for="ch" forName="d3" refType="h" fact="0.78031"/>
              <dgm:constr type="w" for="ch" forName="d3" refType="w" fact="0.1995"/>
              <dgm:constr type="h" for="ch" forName="d3" refType="h" fact="0.332"/>
              <dgm:constr type="w" for="ch" forName="circle4" refType="w" fact="0.6"/>
              <dgm:constr type="h" for="ch" forName="circle4" refType="w" refFor="ch" refForName="circle4"/>
              <dgm:constr type="ctrX" for="ch" forName="circle4" refType="ctrX" refFor="ch" refForName="circle1"/>
              <dgm:constr type="ctrY" for="ch" forName="circle4" refType="ctrY" refFor="ch" refForName="circle1"/>
              <dgm:constr type="w" for="ch" forName="text4" refType="w" fact="0.3"/>
              <dgm:constr type="h" for="ch" forName="text4" refType="h" fact="0.17938"/>
              <dgm:constr type="l" for="ch" forName="text4"/>
              <dgm:constr type="t" for="ch" forName="text4" refType="b" refFor="ch" refForName="text3"/>
              <dgm:constr type="l" for="ch" forName="line4" refType="r" refFor="ch" refForName="text4"/>
              <dgm:constr type="ctrY" for="ch" forName="line4" refType="ctrY" refFor="ch" refForName="text4"/>
              <dgm:constr type="r" for="ch" forName="line4" refType="w" fact="0.375"/>
              <dgm:constr type="h" for="ch" forName="line4"/>
              <dgm:constr type="r" for="ch" forName="d4" refType="w" fact="0.51475"/>
              <dgm:constr type="b" for="ch" forName="d4" refType="h" fact="0.85594"/>
              <dgm:constr type="w" for="ch" forName="d4" refType="w" fact="0.1394"/>
              <dgm:constr type="h" for="ch" forName="d4" refType="h" fact="0.2282"/>
            </dgm:constrLst>
          </dgm:if>
          <dgm:if name="Name17" axis="ch" ptType="node" func="cnt" op="gte" val="5">
            <dgm:constrLst>
              <dgm:constr type="primFontSz" for="des" ptType="node" op="equ" val="65"/>
              <dgm:constr type="w" for="ch" forName="circle1" refType="w" fact="0.0667"/>
              <dgm:constr type="h" for="ch" forName="circle1" refType="w" refFor="ch" refForName="circle1"/>
              <dgm:constr type="ctrX" for="ch" forName="circle1" refType="w" fact="0.7"/>
              <dgm:constr type="ctrY" for="ch" forName="circle1" refType="h" fact="0.625"/>
              <dgm:constr type="w" for="ch" forName="text1" refType="w" fact="0.3"/>
              <dgm:constr type="h" for="ch" forName="text1" refType="h" fact="0.1324"/>
              <dgm:constr type="l" for="ch" forName="text1"/>
              <dgm:constr type="ctrY" for="ch" forName="text1" refType="h" fact="0.13"/>
              <dgm:constr type="l" for="ch" forName="line1" refType="r" refFor="ch" refForName="text1"/>
              <dgm:constr type="ctrY" for="ch" forName="line1" refType="ctrY" refFor="ch" refForName="text1"/>
              <dgm:constr type="r" for="ch" forName="line1" refType="w" fact="0.375"/>
              <dgm:constr type="h" for="ch" forName="line1"/>
              <dgm:constr type="r" for="ch" forName="d1" refType="w" fact="0.7"/>
              <dgm:constr type="b" for="ch" forName="d1" refType="h" fact="0.625"/>
              <dgm:constr type="w" for="ch" forName="d1" refType="w" fact="0.3245"/>
              <dgm:constr type="h" for="ch" forName="d1" refType="h" fact="0.495"/>
              <dgm:constr type="w" for="ch" forName="circle2" refType="w" fact="0.2"/>
              <dgm:constr type="h" for="ch" forName="circle2" refType="w" refFor="ch" refForName="circle2"/>
              <dgm:constr type="ctrX" for="ch" forName="circle2" refType="w" fact="0.7"/>
              <dgm:constr type="ctrY" for="ch" forName="circle2" refType="h" fact="0.625"/>
              <dgm:constr type="w" for="ch" forName="text2" refType="w" fact="0.3"/>
              <dgm:constr type="h" for="ch" forName="text2" refType="h" fact="0.1324"/>
              <dgm:constr type="l" for="ch" forName="text2"/>
              <dgm:constr type="ctrY" for="ch" forName="text2" refType="h" fact="0.27"/>
              <dgm:constr type="l" for="ch" forName="line2" refType="r" refFor="ch" refForName="text2"/>
              <dgm:constr type="ctrY" for="ch" forName="line2" refType="ctrY" refFor="ch" refForName="text2"/>
              <dgm:constr type="r" for="ch" forName="line2" refType="w" fact="0.375"/>
              <dgm:constr type="h" for="ch" forName="line2"/>
              <dgm:constr type="r" for="ch" forName="d2" refType="w" fact="0.6502"/>
              <dgm:constr type="b" for="ch" forName="d2" refType="h" fact="0.682"/>
              <dgm:constr type="w" for="ch" forName="d2" refType="w" fact="0.275"/>
              <dgm:constr type="h" for="ch" forName="d2" refType="h" fact="0.41215"/>
              <dgm:constr type="w" for="ch" forName="circle3" refType="w" fact="0.3334"/>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1324"/>
              <dgm:constr type="l" for="ch" forName="text3"/>
              <dgm:constr type="ctrY" for="ch" forName="text3" refType="h" fact="0.41"/>
              <dgm:constr type="l" for="ch" forName="line3" refType="r" refFor="ch" refForName="text3"/>
              <dgm:constr type="ctrY" for="ch" forName="line3" refType="ctrY" refFor="ch" refForName="text3"/>
              <dgm:constr type="r" for="ch" forName="line3" refType="w" fact="0.375"/>
              <dgm:constr type="h" for="ch" forName="line3"/>
              <dgm:constr type="r" for="ch" forName="d3" refType="w" fact="0.606"/>
              <dgm:constr type="b" for="ch" forName="d3" refType="h" fact="0.735"/>
              <dgm:constr type="w" for="ch" forName="d3" refType="w" fact="0.231"/>
              <dgm:constr type="h" for="ch" forName="d3" refType="h" fact="0.325"/>
              <dgm:constr type="w" for="ch" forName="circle4" refType="w" fact="0.4667"/>
              <dgm:constr type="h" for="ch" forName="circle4" refType="w" refFor="ch" refForName="circle4"/>
              <dgm:constr type="ctrX" for="ch" forName="circle4" refType="ctrX" refFor="ch" refForName="circle1"/>
              <dgm:constr type="ctrY" for="ch" forName="circle4" refType="ctrY" refFor="ch" refForName="circle1"/>
              <dgm:constr type="w" for="ch" forName="text4" refType="w" fact="0.3"/>
              <dgm:constr type="h" for="ch" forName="text4" refType="h" fact="0.1324"/>
              <dgm:constr type="l" for="ch" forName="text4"/>
              <dgm:constr type="ctrY" for="ch" forName="text4" refType="h" fact="0.547"/>
              <dgm:constr type="l" for="ch" forName="line4" refType="r" refFor="ch" refForName="text4"/>
              <dgm:constr type="ctrY" for="ch" forName="line4" refType="ctrY" refFor="ch" refForName="text4"/>
              <dgm:constr type="r" for="ch" forName="line4" refType="w" fact="0.375"/>
              <dgm:constr type="h" for="ch" forName="line4"/>
              <dgm:constr type="r" for="ch" forName="d4" refType="w" fact="0.554"/>
              <dgm:constr type="b" for="ch" forName="d4" refType="h" fact="0.795"/>
              <dgm:constr type="w" for="ch" forName="d4" refType="w" fact="0.179"/>
              <dgm:constr type="h" for="ch" forName="d4" refType="h" fact="0.248"/>
              <dgm:constr type="w" for="ch" forName="circle5" refType="w" fact="0.6"/>
              <dgm:constr type="h" for="ch" forName="circle5" refType="w" refFor="ch" refForName="circle5"/>
              <dgm:constr type="ctrX" for="ch" forName="circle5" refType="ctrX" refFor="ch" refForName="circle1"/>
              <dgm:constr type="ctrY" for="ch" forName="circle5" refType="ctrY" refFor="ch" refForName="circle1"/>
              <dgm:constr type="w" for="ch" forName="text5" refType="w" fact="0.3"/>
              <dgm:constr type="h" for="ch" forName="text5" refType="h" fact="0.1324"/>
              <dgm:constr type="l" for="ch" forName="text5"/>
              <dgm:constr type="ctrY" for="ch" forName="text5" refType="h" fact="0.68"/>
              <dgm:constr type="l" for="ch" forName="line5" refType="r" refFor="ch" refForName="text5"/>
              <dgm:constr type="ctrY" for="ch" forName="line5" refType="ctrY" refFor="ch" refForName="text5"/>
              <dgm:constr type="r" for="ch" forName="line5" refType="w" fact="0.375"/>
              <dgm:constr type="h" for="ch" forName="line5"/>
              <dgm:constr type="r" for="ch" forName="d5" refType="w" fact="0.505"/>
              <dgm:constr type="b" for="ch" forName="d5" refType="h" fact="0.855"/>
              <dgm:constr type="w" for="ch" forName="d5" refType="w" fact="0.13"/>
              <dgm:constr type="h" for="ch" forName="d5" refType="h" fact="0.175"/>
            </dgm:constrLst>
          </dgm:if>
          <dgm:else name="Name18"/>
        </dgm:choose>
      </dgm:else>
    </dgm:choose>
    <dgm:ruleLst/>
    <dgm:forEach name="Name19" axis="ch" ptType="node" cnt="1">
      <dgm:layoutNode name="circle1" styleLbl="lnNode1">
        <dgm:alg type="sp"/>
        <dgm:shape xmlns:r="http://schemas.openxmlformats.org/officeDocument/2006/relationships" type="ellipse" r:blip="">
          <dgm:adjLst/>
        </dgm:shape>
        <dgm:presOf/>
        <dgm:constrLst/>
        <dgm:ruleLst/>
      </dgm:layoutNode>
      <dgm:layoutNode name="text1" styleLbl="revTx">
        <dgm:varLst>
          <dgm:bulletEnabled val="1"/>
        </dgm:varLst>
        <dgm:choose name="Name20">
          <dgm:if name="Name21" func="var" arg="dir" op="equ" val="norm">
            <dgm:choose name="Name22">
              <dgm:if name="Name23" axis="root des" ptType="all node" func="maxDepth" op="gt" val="1">
                <dgm:alg type="tx">
                  <dgm:param type="parTxLTRAlign" val="l"/>
                  <dgm:param type="parTxRTLAlign" val="r"/>
                </dgm:alg>
              </dgm:if>
              <dgm:else name="Name24">
                <dgm:alg type="tx">
                  <dgm:param type="parTxLTRAlign" val="l"/>
                  <dgm:param type="parTxRTLAlign" val="l"/>
                </dgm:alg>
              </dgm:else>
            </dgm:choose>
          </dgm:if>
          <dgm:else name="Name25">
            <dgm:choose name="Name26">
              <dgm:if name="Name27" axis="root des" ptType="all node" func="maxDepth" op="gt" val="1">
                <dgm:alg type="tx">
                  <dgm:param type="parTxLTRAlign" val="l"/>
                  <dgm:param type="parTxRTLAlign" val="r"/>
                </dgm:alg>
              </dgm:if>
              <dgm:else name="Name28">
                <dgm:alg type="tx">
                  <dgm:param type="parTxLTRAlign" val="r"/>
                  <dgm:param type="parTxRTLAlign" val="r"/>
                </dgm:alg>
              </dgm:else>
            </dgm:choose>
          </dgm:else>
        </dgm:choose>
        <dgm:shape xmlns:r="http://schemas.openxmlformats.org/officeDocument/2006/relationships" type="rect" r:blip="">
          <dgm:adjLst/>
        </dgm:shape>
        <dgm:presOf axis="desOrSelf" ptType="node"/>
        <dgm:choose name="Name29">
          <dgm:if name="Name30" func="var" arg="dir" op="equ" val="norm">
            <dgm:constrLst>
              <dgm:constr type="tMarg" refType="primFontSz" fact="0.1"/>
              <dgm:constr type="bMarg" refType="primFontSz" fact="0.1"/>
              <dgm:constr type="rMarg" refType="primFontSz" fact="0.1"/>
            </dgm:constrLst>
          </dgm:if>
          <dgm:else name="Name31">
            <dgm:constrLst>
              <dgm:constr type="tMarg" refType="primFontSz" fact="0.1"/>
              <dgm:constr type="bMarg" refType="primFontSz" fact="0.1"/>
              <dgm:constr type="lMarg" refType="primFontSz" fact="0.1"/>
            </dgm:constrLst>
          </dgm:else>
        </dgm:choose>
        <dgm:ruleLst>
          <dgm:rule type="primFontSz" val="5" fact="NaN" max="NaN"/>
        </dgm:ruleLst>
      </dgm:layoutNode>
      <dgm:layoutNode name="line1" styleLbl="callout">
        <dgm:alg type="sp"/>
        <dgm:shape xmlns:r="http://schemas.openxmlformats.org/officeDocument/2006/relationships" type="line" r:blip="">
          <dgm:adjLst/>
        </dgm:shape>
        <dgm:presOf/>
        <dgm:constrLst/>
        <dgm:ruleLst/>
      </dgm:layoutNode>
      <dgm:layoutNode name="d1" styleLbl="callout">
        <dgm:alg type="sp"/>
        <dgm:choose name="Name32">
          <dgm:if name="Name33" func="var" arg="dir" op="equ" val="norm">
            <dgm:shape xmlns:r="http://schemas.openxmlformats.org/officeDocument/2006/relationships" rot="90" type="line" r:blip="">
              <dgm:adjLst/>
            </dgm:shape>
          </dgm:if>
          <dgm:else name="Name34">
            <dgm:shape xmlns:r="http://schemas.openxmlformats.org/officeDocument/2006/relationships" rot="180" type="line" r:blip="">
              <dgm:adjLst/>
            </dgm:shape>
          </dgm:else>
        </dgm:choose>
        <dgm:presOf/>
        <dgm:constrLst/>
        <dgm:ruleLst/>
      </dgm:layoutNode>
    </dgm:forEach>
    <dgm:forEach name="Name35" axis="ch" ptType="node" st="2" cnt="1">
      <dgm:layoutNode name="circle2" styleLbl="lnNode1">
        <dgm:alg type="sp"/>
        <dgm:shape xmlns:r="http://schemas.openxmlformats.org/officeDocument/2006/relationships" type="ellipse" r:blip="" zOrderOff="-5">
          <dgm:adjLst/>
        </dgm:shape>
        <dgm:presOf/>
        <dgm:constrLst/>
        <dgm:ruleLst/>
      </dgm:layoutNode>
      <dgm:layoutNode name="text2" styleLbl="revTx">
        <dgm:varLst>
          <dgm:bulletEnabled val="1"/>
        </dgm:varLst>
        <dgm:choose name="Name36">
          <dgm:if name="Name37" func="var" arg="dir" op="equ" val="norm">
            <dgm:choose name="Name38">
              <dgm:if name="Name39" axis="root des" ptType="all node" func="maxDepth" op="gt" val="1">
                <dgm:alg type="tx">
                  <dgm:param type="parTxLTRAlign" val="l"/>
                  <dgm:param type="parTxRTLAlign" val="r"/>
                </dgm:alg>
              </dgm:if>
              <dgm:else name="Name40">
                <dgm:alg type="tx">
                  <dgm:param type="parTxLTRAlign" val="l"/>
                  <dgm:param type="parTxRTLAlign" val="l"/>
                </dgm:alg>
              </dgm:else>
            </dgm:choose>
          </dgm:if>
          <dgm:else name="Name41">
            <dgm:choose name="Name42">
              <dgm:if name="Name43" axis="root des" ptType="all node" func="maxDepth" op="gt" val="1">
                <dgm:alg type="tx">
                  <dgm:param type="parTxLTRAlign" val="l"/>
                  <dgm:param type="parTxRTLAlign" val="r"/>
                </dgm:alg>
              </dgm:if>
              <dgm:else name="Name44">
                <dgm:alg type="tx">
                  <dgm:param type="parTxLTRAlign" val="r"/>
                  <dgm:param type="parTxRTLAlign" val="r"/>
                </dgm:alg>
              </dgm:else>
            </dgm:choose>
          </dgm:else>
        </dgm:choose>
        <dgm:shape xmlns:r="http://schemas.openxmlformats.org/officeDocument/2006/relationships" type="rect" r:blip="">
          <dgm:adjLst/>
        </dgm:shape>
        <dgm:presOf axis="desOrSelf" ptType="node"/>
        <dgm:choose name="Name45">
          <dgm:if name="Name46" func="var" arg="dir" op="equ" val="norm">
            <dgm:constrLst>
              <dgm:constr type="tMarg" refType="primFontSz" fact="0.1"/>
              <dgm:constr type="bMarg" refType="primFontSz" fact="0.1"/>
              <dgm:constr type="rMarg" refType="primFontSz" fact="0.1"/>
            </dgm:constrLst>
          </dgm:if>
          <dgm:else name="Name47">
            <dgm:constrLst>
              <dgm:constr type="tMarg" refType="primFontSz" fact="0.1"/>
              <dgm:constr type="bMarg" refType="primFontSz" fact="0.1"/>
              <dgm:constr type="lMarg" refType="primFontSz" fact="0.1"/>
            </dgm:constrLst>
          </dgm:else>
        </dgm:choose>
        <dgm:ruleLst>
          <dgm:rule type="primFontSz" val="5" fact="NaN" max="NaN"/>
        </dgm:ruleLst>
      </dgm:layoutNode>
      <dgm:layoutNode name="line2" styleLbl="callout">
        <dgm:alg type="sp"/>
        <dgm:shape xmlns:r="http://schemas.openxmlformats.org/officeDocument/2006/relationships" type="line" r:blip="">
          <dgm:adjLst/>
        </dgm:shape>
        <dgm:presOf/>
        <dgm:constrLst/>
        <dgm:ruleLst/>
      </dgm:layoutNode>
      <dgm:layoutNode name="d2" styleLbl="callout">
        <dgm:alg type="sp"/>
        <dgm:choose name="Name48">
          <dgm:if name="Name49" func="var" arg="dir" op="equ" val="norm">
            <dgm:shape xmlns:r="http://schemas.openxmlformats.org/officeDocument/2006/relationships" rot="90" type="line" r:blip="">
              <dgm:adjLst/>
            </dgm:shape>
          </dgm:if>
          <dgm:else name="Name50">
            <dgm:shape xmlns:r="http://schemas.openxmlformats.org/officeDocument/2006/relationships" rot="180" type="line" r:blip="">
              <dgm:adjLst/>
            </dgm:shape>
          </dgm:else>
        </dgm:choose>
        <dgm:presOf/>
        <dgm:constrLst/>
        <dgm:ruleLst/>
      </dgm:layoutNode>
    </dgm:forEach>
    <dgm:forEach name="Name51" axis="ch" ptType="node" st="3" cnt="1">
      <dgm:layoutNode name="circle3" styleLbl="lnNode1">
        <dgm:alg type="sp"/>
        <dgm:shape xmlns:r="http://schemas.openxmlformats.org/officeDocument/2006/relationships" type="ellipse" r:blip="" zOrderOff="-10">
          <dgm:adjLst/>
        </dgm:shape>
        <dgm:presOf/>
        <dgm:constrLst/>
        <dgm:ruleLst/>
      </dgm:layoutNode>
      <dgm:layoutNode name="text3" styleLbl="revTx">
        <dgm:varLst>
          <dgm:bulletEnabled val="1"/>
        </dgm:varLst>
        <dgm:choose name="Name52">
          <dgm:if name="Name53" func="var" arg="dir" op="equ" val="norm">
            <dgm:choose name="Name54">
              <dgm:if name="Name55" axis="root des" ptType="all node" func="maxDepth" op="gt" val="1">
                <dgm:alg type="tx">
                  <dgm:param type="parTxLTRAlign" val="l"/>
                  <dgm:param type="parTxRTLAlign" val="r"/>
                </dgm:alg>
              </dgm:if>
              <dgm:else name="Name56">
                <dgm:alg type="tx">
                  <dgm:param type="parTxLTRAlign" val="l"/>
                  <dgm:param type="parTxRTLAlign" val="l"/>
                </dgm:alg>
              </dgm:else>
            </dgm:choose>
          </dgm:if>
          <dgm:else name="Name57">
            <dgm:choose name="Name58">
              <dgm:if name="Name59" axis="root des" ptType="all node" func="maxDepth" op="gt" val="1">
                <dgm:alg type="tx">
                  <dgm:param type="parTxLTRAlign" val="l"/>
                  <dgm:param type="parTxRTLAlign" val="r"/>
                </dgm:alg>
              </dgm:if>
              <dgm:else name="Name60">
                <dgm:alg type="tx">
                  <dgm:param type="parTxLTRAlign" val="r"/>
                  <dgm:param type="parTxRTLAlign" val="r"/>
                </dgm:alg>
              </dgm:else>
            </dgm:choose>
          </dgm:else>
        </dgm:choose>
        <dgm:shape xmlns:r="http://schemas.openxmlformats.org/officeDocument/2006/relationships" type="rect" r:blip="">
          <dgm:adjLst/>
        </dgm:shape>
        <dgm:presOf axis="desOrSelf" ptType="node"/>
        <dgm:choose name="Name61">
          <dgm:if name="Name62" func="var" arg="dir" op="equ" val="norm">
            <dgm:constrLst>
              <dgm:constr type="tMarg" refType="primFontSz" fact="0.1"/>
              <dgm:constr type="bMarg" refType="primFontSz" fact="0.1"/>
              <dgm:constr type="rMarg" refType="primFontSz" fact="0.1"/>
            </dgm:constrLst>
          </dgm:if>
          <dgm:else name="Name63">
            <dgm:constrLst>
              <dgm:constr type="tMarg" refType="primFontSz" fact="0.1"/>
              <dgm:constr type="bMarg" refType="primFontSz" fact="0.1"/>
              <dgm:constr type="lMarg" refType="primFontSz" fact="0.1"/>
            </dgm:constrLst>
          </dgm:else>
        </dgm:choose>
        <dgm:ruleLst>
          <dgm:rule type="primFontSz" val="5" fact="NaN" max="NaN"/>
        </dgm:ruleLst>
      </dgm:layoutNode>
      <dgm:layoutNode name="line3" styleLbl="callout">
        <dgm:alg type="sp"/>
        <dgm:shape xmlns:r="http://schemas.openxmlformats.org/officeDocument/2006/relationships" type="line" r:blip="">
          <dgm:adjLst/>
        </dgm:shape>
        <dgm:presOf/>
        <dgm:constrLst/>
        <dgm:ruleLst/>
      </dgm:layoutNode>
      <dgm:layoutNode name="d3" styleLbl="callout">
        <dgm:alg type="sp"/>
        <dgm:choose name="Name64">
          <dgm:if name="Name65" func="var" arg="dir" op="equ" val="norm">
            <dgm:shape xmlns:r="http://schemas.openxmlformats.org/officeDocument/2006/relationships" rot="90" type="line" r:blip="">
              <dgm:adjLst/>
            </dgm:shape>
          </dgm:if>
          <dgm:else name="Name66">
            <dgm:shape xmlns:r="http://schemas.openxmlformats.org/officeDocument/2006/relationships" rot="180" type="line" r:blip="">
              <dgm:adjLst/>
            </dgm:shape>
          </dgm:else>
        </dgm:choose>
        <dgm:presOf/>
        <dgm:constrLst/>
        <dgm:ruleLst/>
      </dgm:layoutNode>
    </dgm:forEach>
    <dgm:forEach name="Name67" axis="ch" ptType="node" st="4" cnt="1">
      <dgm:layoutNode name="circle4" styleLbl="lnNode1">
        <dgm:alg type="sp"/>
        <dgm:shape xmlns:r="http://schemas.openxmlformats.org/officeDocument/2006/relationships" type="ellipse" r:blip="" zOrderOff="-15">
          <dgm:adjLst/>
        </dgm:shape>
        <dgm:presOf/>
        <dgm:constrLst/>
        <dgm:ruleLst/>
      </dgm:layoutNode>
      <dgm:layoutNode name="text4" styleLbl="revTx">
        <dgm:varLst>
          <dgm:bulletEnabled val="1"/>
        </dgm:varLst>
        <dgm:choose name="Name68">
          <dgm:if name="Name69" func="var" arg="dir" op="equ" val="norm">
            <dgm:choose name="Name70">
              <dgm:if name="Name71" axis="root des" ptType="all node" func="maxDepth" op="gt" val="1">
                <dgm:alg type="tx">
                  <dgm:param type="parTxLTRAlign" val="l"/>
                  <dgm:param type="parTxRTLAlign" val="r"/>
                </dgm:alg>
              </dgm:if>
              <dgm:else name="Name72">
                <dgm:alg type="tx">
                  <dgm:param type="parTxLTRAlign" val="l"/>
                  <dgm:param type="parTxRTLAlign" val="l"/>
                </dgm:alg>
              </dgm:else>
            </dgm:choose>
          </dgm:if>
          <dgm:else name="Name73">
            <dgm:choose name="Name74">
              <dgm:if name="Name75" axis="root des" ptType="all node" func="maxDepth" op="gt" val="1">
                <dgm:alg type="tx">
                  <dgm:param type="parTxLTRAlign" val="l"/>
                  <dgm:param type="parTxRTLAlign" val="r"/>
                </dgm:alg>
              </dgm:if>
              <dgm:else name="Name76">
                <dgm:alg type="tx">
                  <dgm:param type="parTxLTRAlign" val="r"/>
                  <dgm:param type="parTxRTLAlign" val="r"/>
                </dgm:alg>
              </dgm:else>
            </dgm:choose>
          </dgm:else>
        </dgm:choose>
        <dgm:shape xmlns:r="http://schemas.openxmlformats.org/officeDocument/2006/relationships" type="rect" r:blip="">
          <dgm:adjLst/>
        </dgm:shape>
        <dgm:presOf axis="desOrSelf" ptType="node"/>
        <dgm:choose name="Name77">
          <dgm:if name="Name78" func="var" arg="dir" op="equ" val="norm">
            <dgm:constrLst>
              <dgm:constr type="tMarg" refType="primFontSz" fact="0.1"/>
              <dgm:constr type="bMarg" refType="primFontSz" fact="0.1"/>
              <dgm:constr type="rMarg" refType="primFontSz" fact="0.1"/>
            </dgm:constrLst>
          </dgm:if>
          <dgm:else name="Name79">
            <dgm:constrLst>
              <dgm:constr type="tMarg" refType="primFontSz" fact="0.1"/>
              <dgm:constr type="bMarg" refType="primFontSz" fact="0.1"/>
              <dgm:constr type="lMarg" refType="primFontSz" fact="0.1"/>
            </dgm:constrLst>
          </dgm:else>
        </dgm:choose>
        <dgm:ruleLst>
          <dgm:rule type="primFontSz" val="5" fact="NaN" max="NaN"/>
        </dgm:ruleLst>
      </dgm:layoutNode>
      <dgm:layoutNode name="line4" styleLbl="callout">
        <dgm:alg type="sp"/>
        <dgm:shape xmlns:r="http://schemas.openxmlformats.org/officeDocument/2006/relationships" type="line" r:blip="">
          <dgm:adjLst/>
        </dgm:shape>
        <dgm:presOf/>
        <dgm:constrLst/>
        <dgm:ruleLst/>
      </dgm:layoutNode>
      <dgm:layoutNode name="d4" styleLbl="callout">
        <dgm:alg type="sp"/>
        <dgm:choose name="Name80">
          <dgm:if name="Name81" func="var" arg="dir" op="equ" val="norm">
            <dgm:shape xmlns:r="http://schemas.openxmlformats.org/officeDocument/2006/relationships" rot="90" type="line" r:blip="">
              <dgm:adjLst/>
            </dgm:shape>
          </dgm:if>
          <dgm:else name="Name82">
            <dgm:shape xmlns:r="http://schemas.openxmlformats.org/officeDocument/2006/relationships" rot="180" type="line" r:blip="">
              <dgm:adjLst/>
            </dgm:shape>
          </dgm:else>
        </dgm:choose>
        <dgm:presOf/>
        <dgm:constrLst/>
        <dgm:ruleLst/>
      </dgm:layoutNode>
    </dgm:forEach>
    <dgm:forEach name="Name83" axis="ch" ptType="node" st="5" cnt="1">
      <dgm:layoutNode name="circle5" styleLbl="lnNode1">
        <dgm:alg type="sp"/>
        <dgm:shape xmlns:r="http://schemas.openxmlformats.org/officeDocument/2006/relationships" type="ellipse" r:blip="" zOrderOff="-20">
          <dgm:adjLst/>
        </dgm:shape>
        <dgm:presOf/>
        <dgm:constrLst/>
        <dgm:ruleLst/>
      </dgm:layoutNode>
      <dgm:layoutNode name="text5" styleLbl="revTx">
        <dgm:varLst>
          <dgm:bulletEnabled val="1"/>
        </dgm:varLst>
        <dgm:choose name="Name84">
          <dgm:if name="Name85" func="var" arg="dir" op="equ" val="norm">
            <dgm:choose name="Name86">
              <dgm:if name="Name87" axis="root des" ptType="all node" func="maxDepth" op="gt" val="1">
                <dgm:alg type="tx">
                  <dgm:param type="parTxLTRAlign" val="l"/>
                  <dgm:param type="parTxRTLAlign" val="r"/>
                </dgm:alg>
              </dgm:if>
              <dgm:else name="Name88">
                <dgm:alg type="tx">
                  <dgm:param type="parTxLTRAlign" val="l"/>
                  <dgm:param type="parTxRTLAlign" val="l"/>
                </dgm:alg>
              </dgm:else>
            </dgm:choose>
          </dgm:if>
          <dgm:else name="Name89">
            <dgm:choose name="Name90">
              <dgm:if name="Name91" axis="root des" ptType="all node" func="maxDepth" op="gt" val="1">
                <dgm:alg type="tx">
                  <dgm:param type="parTxLTRAlign" val="l"/>
                  <dgm:param type="parTxRTLAlign" val="r"/>
                </dgm:alg>
              </dgm:if>
              <dgm:else name="Name92">
                <dgm:alg type="tx">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tMarg" refType="primFontSz" fact="0.1"/>
              <dgm:constr type="bMarg" refType="primFontSz" fact="0.1"/>
              <dgm:constr type="rMarg" refType="primFontSz" fact="0.1"/>
            </dgm:constrLst>
          </dgm:if>
          <dgm:else name="Name95">
            <dgm:constrLst>
              <dgm:constr type="tMarg" refType="primFontSz" fact="0.1"/>
              <dgm:constr type="bMarg" refType="primFontSz" fact="0.1"/>
              <dgm:constr type="lMarg" refType="primFontSz" fact="0.1"/>
            </dgm:constrLst>
          </dgm:else>
        </dgm:choose>
        <dgm:ruleLst>
          <dgm:rule type="primFontSz" val="5" fact="NaN" max="NaN"/>
        </dgm:ruleLst>
      </dgm:layoutNode>
      <dgm:layoutNode name="line5" styleLbl="callout">
        <dgm:alg type="sp"/>
        <dgm:shape xmlns:r="http://schemas.openxmlformats.org/officeDocument/2006/relationships" type="line" r:blip="">
          <dgm:adjLst/>
        </dgm:shape>
        <dgm:presOf/>
        <dgm:constrLst/>
        <dgm:ruleLst/>
      </dgm:layoutNode>
      <dgm:layoutNode name="d5" styleLbl="callout">
        <dgm:alg type="sp"/>
        <dgm:choose name="Name96">
          <dgm:if name="Name97" func="var" arg="dir" op="equ" val="norm">
            <dgm:shape xmlns:r="http://schemas.openxmlformats.org/officeDocument/2006/relationships" rot="90" type="line" r:blip="">
              <dgm:adjLst/>
            </dgm:shape>
          </dgm:if>
          <dgm:else name="Name98">
            <dgm:shape xmlns:r="http://schemas.openxmlformats.org/officeDocument/2006/relationships" rot="180" type="line" r:blip="">
              <dgm:adjLst/>
            </dgm:shape>
          </dgm:else>
        </dgm:choose>
        <dgm:presOf/>
        <dgm:constrLst/>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1EB7AA3-822C-4CAC-B88B-71F47CC96F70}" type="datetimeFigureOut">
              <a:rPr lang="en-IN" smtClean="0"/>
              <a:t>08-06-2023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CBF63F7-E2E2-446D-98A0-C8A3E489AF9E}" type="slidenum">
              <a:rPr lang="en-IN" smtClean="0"/>
              <a:t>‹#›</a:t>
            </a:fld>
            <a:endParaRPr lang="en-IN"/>
          </a:p>
        </p:txBody>
      </p:sp>
    </p:spTree>
    <p:extLst>
      <p:ext uri="{BB962C8B-B14F-4D97-AF65-F5344CB8AC3E}">
        <p14:creationId xmlns:p14="http://schemas.microsoft.com/office/powerpoint/2010/main" val="3778835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cleartax.in/g/terms/handle"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en.wikipedia.org/wiki/Data" TargetMode="External"/><Relationship Id="rId2" Type="http://schemas.openxmlformats.org/officeDocument/2006/relationships/slide" Target="../slides/slide28.xml"/><Relationship Id="rId1" Type="http://schemas.openxmlformats.org/officeDocument/2006/relationships/notesMaster" Target="../notesMasters/notesMaster1.xml"/><Relationship Id="rId5" Type="http://schemas.openxmlformats.org/officeDocument/2006/relationships/hyperlink" Target="https://www.investopedia.com/financial-edge/0512/the-most-common-types-of-consumer-fraud.aspx" TargetMode="External"/><Relationship Id="rId4" Type="http://schemas.openxmlformats.org/officeDocument/2006/relationships/hyperlink" Target="https://www.investopedia.com/articles/basics/03/053003.asp" TargetMode="Externa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coresignal.com/blog/data-quality/"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Retail banks are for the general public to help them save and invest their money and </a:t>
            </a:r>
            <a:r>
              <a:rPr lang="en-US" dirty="0">
                <a:hlinkClick r:id="rId3"/>
              </a:rPr>
              <a:t>handle</a:t>
            </a:r>
            <a:r>
              <a:rPr lang="en-US" dirty="0"/>
              <a:t> their regular needs by providing various services like bank accounts, credit cards, debit cards, fixed deposits, loans, and many more.</a:t>
            </a:r>
            <a:endParaRPr lang="en-IN" dirty="0"/>
          </a:p>
        </p:txBody>
      </p:sp>
      <p:sp>
        <p:nvSpPr>
          <p:cNvPr id="4" name="Slide Number Placeholder 3"/>
          <p:cNvSpPr>
            <a:spLocks noGrp="1"/>
          </p:cNvSpPr>
          <p:nvPr>
            <p:ph type="sldNum" sz="quarter" idx="5"/>
          </p:nvPr>
        </p:nvSpPr>
        <p:spPr/>
        <p:txBody>
          <a:bodyPr/>
          <a:lstStyle/>
          <a:p>
            <a:fld id="{9CBF63F7-E2E2-446D-98A0-C8A3E489AF9E}" type="slidenum">
              <a:rPr lang="en-IN" smtClean="0"/>
              <a:t>6</a:t>
            </a:fld>
            <a:endParaRPr lang="en-IN"/>
          </a:p>
        </p:txBody>
      </p:sp>
    </p:spTree>
    <p:extLst>
      <p:ext uri="{BB962C8B-B14F-4D97-AF65-F5344CB8AC3E}">
        <p14:creationId xmlns:p14="http://schemas.microsoft.com/office/powerpoint/2010/main" val="33415039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p11: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4" name="Google Shape;304;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t>Data science algorithms take historical data and spit out a statistical model, which can predict who will buy, cheat, lie, or die in the future.</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US" dirty="0"/>
              <a:t>Just as we need refineries and people who can operate those refineries, we need tools that can handle data and people who can operate those tools. Some of the tools for the preceding tasks are Python, R, SAS, and so on, and the people who operate these tools are called data scientists.</a:t>
            </a:r>
            <a:endParaRPr dirty="0"/>
          </a:p>
        </p:txBody>
      </p:sp>
      <p:sp>
        <p:nvSpPr>
          <p:cNvPr id="305" name="Google Shape;305;p1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27</a:t>
            </a:fld>
            <a:endParaRPr/>
          </a:p>
        </p:txBody>
      </p:sp>
    </p:spTree>
    <p:extLst>
      <p:ext uri="{BB962C8B-B14F-4D97-AF65-F5344CB8AC3E}">
        <p14:creationId xmlns:p14="http://schemas.microsoft.com/office/powerpoint/2010/main" val="16338857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p1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7" name="Google Shape;317;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b="1" dirty="0"/>
              <a:t>Statistics</a:t>
            </a:r>
            <a:r>
              <a:rPr lang="en-US" dirty="0"/>
              <a:t> is the discipline that concerns the collection, organization, analysis, interpretation, and presentation of </a:t>
            </a:r>
            <a:r>
              <a:rPr lang="en-US" u="sng" dirty="0">
                <a:solidFill>
                  <a:schemeClr val="hlink"/>
                </a:solidFill>
                <a:hlinkClick r:id="rId3"/>
              </a:rPr>
              <a:t>data</a:t>
            </a:r>
            <a:r>
              <a:rPr lang="en-US" dirty="0"/>
              <a:t>.</a:t>
            </a:r>
            <a:endParaRPr dirty="0"/>
          </a:p>
          <a:p>
            <a:pPr marL="0" lvl="0" indent="0" algn="l" rtl="0">
              <a:spcBef>
                <a:spcPts val="0"/>
              </a:spcBef>
              <a:spcAft>
                <a:spcPts val="0"/>
              </a:spcAft>
              <a:buNone/>
            </a:pPr>
            <a:r>
              <a:rPr lang="en-US" b="1" dirty="0"/>
              <a:t>How Data Mining Works </a:t>
            </a:r>
            <a:endParaRPr dirty="0"/>
          </a:p>
          <a:p>
            <a:pPr marL="0" lvl="0" indent="0" algn="l" rtl="0">
              <a:spcBef>
                <a:spcPts val="0"/>
              </a:spcBef>
              <a:spcAft>
                <a:spcPts val="0"/>
              </a:spcAft>
              <a:buNone/>
            </a:pPr>
            <a:r>
              <a:rPr lang="en-US" u="sng" dirty="0">
                <a:solidFill>
                  <a:schemeClr val="hlink"/>
                </a:solidFill>
                <a:hlinkClick r:id="rId4"/>
              </a:rPr>
              <a:t>Data mining</a:t>
            </a:r>
            <a:r>
              <a:rPr lang="en-US" dirty="0"/>
              <a:t> involves exploring and analyzing large blocks of information to glean meaningful patterns and trends. It can be used in a variety of ways, such as database marketing, credit risk management, </a:t>
            </a:r>
            <a:r>
              <a:rPr lang="en-US" u="sng" dirty="0">
                <a:solidFill>
                  <a:schemeClr val="hlink"/>
                </a:solidFill>
                <a:hlinkClick r:id="rId5"/>
              </a:rPr>
              <a:t>fraud detection</a:t>
            </a:r>
            <a:r>
              <a:rPr lang="en-US" dirty="0"/>
              <a:t>, spam Email filtering, or even to discern the sentiment or opinion of users. </a:t>
            </a:r>
            <a:endParaRPr dirty="0"/>
          </a:p>
          <a:p>
            <a:pPr marL="0" lvl="0" indent="0" algn="l" rtl="0">
              <a:spcBef>
                <a:spcPts val="0"/>
              </a:spcBef>
              <a:spcAft>
                <a:spcPts val="0"/>
              </a:spcAft>
              <a:buNone/>
            </a:pPr>
            <a:r>
              <a:rPr lang="en-US" b="1" dirty="0"/>
              <a:t>Data modeling (data modelling)</a:t>
            </a:r>
            <a:r>
              <a:rPr lang="en-US" dirty="0"/>
              <a:t> is the process of creating a data model for the data to be stored in a database. This data model is a conceptual representation of Data objects, the associations between different data objects, and the rules. Data modeling helps in the visual representation of data and enforces business rules, regulatory compliances, and government policies on the data. Data Models ensure consistency in naming conventions, default values, semantics, security while ensuring quality of the data. </a:t>
            </a:r>
            <a:endParaRPr dirty="0"/>
          </a:p>
        </p:txBody>
      </p:sp>
      <p:sp>
        <p:nvSpPr>
          <p:cNvPr id="318" name="Google Shape;318;p1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28</a:t>
            </a:fld>
            <a:endParaRPr/>
          </a:p>
        </p:txBody>
      </p:sp>
    </p:spTree>
    <p:extLst>
      <p:ext uri="{BB962C8B-B14F-4D97-AF65-F5344CB8AC3E}">
        <p14:creationId xmlns:p14="http://schemas.microsoft.com/office/powerpoint/2010/main" val="16513608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8"/>
        <p:cNvGrpSpPr/>
        <p:nvPr/>
      </p:nvGrpSpPr>
      <p:grpSpPr>
        <a:xfrm>
          <a:off x="0" y="0"/>
          <a:ext cx="0" cy="0"/>
          <a:chOff x="0" y="0"/>
          <a:chExt cx="0" cy="0"/>
        </a:xfrm>
      </p:grpSpPr>
      <p:sp>
        <p:nvSpPr>
          <p:cNvPr id="599" name="Google Shape;599;p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0" name="Google Shape;600;p3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01" name="Google Shape;601;p3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29</a:t>
            </a:fld>
            <a:endParaRPr/>
          </a:p>
        </p:txBody>
      </p:sp>
    </p:spTree>
    <p:extLst>
      <p:ext uri="{BB962C8B-B14F-4D97-AF65-F5344CB8AC3E}">
        <p14:creationId xmlns:p14="http://schemas.microsoft.com/office/powerpoint/2010/main" val="37553423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5"/>
        <p:cNvGrpSpPr/>
        <p:nvPr/>
      </p:nvGrpSpPr>
      <p:grpSpPr>
        <a:xfrm>
          <a:off x="0" y="0"/>
          <a:ext cx="0" cy="0"/>
          <a:chOff x="0" y="0"/>
          <a:chExt cx="0" cy="0"/>
        </a:xfrm>
      </p:grpSpPr>
      <p:sp>
        <p:nvSpPr>
          <p:cNvPr id="606" name="Google Shape;606;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7" name="Google Shape;607;p3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The purpose of modelling is to find the best values for the coefficients. Once these values are known, the previous equation is good to predict the output.</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US"/>
              <a:t>Here, the goal is to estimate the values of a and b by fitting the data to this equation. Any supervised algorithm will have an equation or function similar to that of the model above.</a:t>
            </a:r>
            <a:endParaRPr/>
          </a:p>
        </p:txBody>
      </p:sp>
      <p:sp>
        <p:nvSpPr>
          <p:cNvPr id="608" name="Google Shape;608;p3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30</a:t>
            </a:fld>
            <a:endParaRPr/>
          </a:p>
        </p:txBody>
      </p:sp>
    </p:spTree>
    <p:extLst>
      <p:ext uri="{BB962C8B-B14F-4D97-AF65-F5344CB8AC3E}">
        <p14:creationId xmlns:p14="http://schemas.microsoft.com/office/powerpoint/2010/main" val="32048997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2"/>
        <p:cNvGrpSpPr/>
        <p:nvPr/>
      </p:nvGrpSpPr>
      <p:grpSpPr>
        <a:xfrm>
          <a:off x="0" y="0"/>
          <a:ext cx="0" cy="0"/>
          <a:chOff x="0" y="0"/>
          <a:chExt cx="0" cy="0"/>
        </a:xfrm>
      </p:grpSpPr>
      <p:sp>
        <p:nvSpPr>
          <p:cNvPr id="613" name="Google Shape;613;p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14" name="Google Shape;614;p4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The purpose of modelling is to find the best values for the coefficients. Once these values are known, the previous equation is good to predict the output.</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US"/>
              <a:t>Here, the goal is to estimate the values of a and b by fitting the data to this equation. Any supervised algorithm will have an equation or function similar to that of the model above.</a:t>
            </a:r>
            <a:endParaRPr/>
          </a:p>
        </p:txBody>
      </p:sp>
      <p:sp>
        <p:nvSpPr>
          <p:cNvPr id="615" name="Google Shape;615;p4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31</a:t>
            </a:fld>
            <a:endParaRPr/>
          </a:p>
        </p:txBody>
      </p:sp>
    </p:spTree>
    <p:extLst>
      <p:ext uri="{BB962C8B-B14F-4D97-AF65-F5344CB8AC3E}">
        <p14:creationId xmlns:p14="http://schemas.microsoft.com/office/powerpoint/2010/main" val="36197398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2"/>
        <p:cNvGrpSpPr/>
        <p:nvPr/>
      </p:nvGrpSpPr>
      <p:grpSpPr>
        <a:xfrm>
          <a:off x="0" y="0"/>
          <a:ext cx="0" cy="0"/>
          <a:chOff x="0" y="0"/>
          <a:chExt cx="0" cy="0"/>
        </a:xfrm>
      </p:grpSpPr>
      <p:sp>
        <p:nvSpPr>
          <p:cNvPr id="613" name="Google Shape;613;p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14" name="Google Shape;614;p4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The purpose of modelling is to find the best values for the coefficients. Once these values are known, the previous equation is good to predict the output.</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US"/>
              <a:t>Here, the goal is to estimate the values of a and b by fitting the data to this equation. Any supervised algorithm will have an equation or function similar to that of the model above.</a:t>
            </a:r>
            <a:endParaRPr/>
          </a:p>
        </p:txBody>
      </p:sp>
      <p:sp>
        <p:nvSpPr>
          <p:cNvPr id="615" name="Google Shape;615;p4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32</a:t>
            </a:fld>
            <a:endParaRPr/>
          </a:p>
        </p:txBody>
      </p:sp>
    </p:spTree>
    <p:extLst>
      <p:ext uri="{BB962C8B-B14F-4D97-AF65-F5344CB8AC3E}">
        <p14:creationId xmlns:p14="http://schemas.microsoft.com/office/powerpoint/2010/main" val="24127717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524288"/>
            <a:headEnd type="none" w="sm" len="sm"/>
            <a:tailEnd type="none" w="sm" len="sm"/>
          </a:ln>
        </p:spPr>
      </p:sp>
      <p:sp>
        <p:nvSpPr>
          <p:cNvPr id="337" name="Google Shape;337;p2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1800"/>
              <a:buNone/>
            </a:pPr>
            <a:r>
              <a:rPr lang="en-US"/>
              <a:t>Source: https://www.javatpoint.com/linear-regression-vs-logistic-regression-in-machine-learning</a:t>
            </a:r>
            <a:endParaRPr/>
          </a:p>
          <a:p>
            <a:pPr marL="0" lvl="0" indent="0" algn="l" rtl="0">
              <a:spcBef>
                <a:spcPts val="0"/>
              </a:spcBef>
              <a:spcAft>
                <a:spcPts val="0"/>
              </a:spcAft>
              <a:buNone/>
            </a:pPr>
            <a:endParaRPr/>
          </a:p>
        </p:txBody>
      </p:sp>
      <p:sp>
        <p:nvSpPr>
          <p:cNvPr id="338" name="Google Shape;338;p21:notes"/>
          <p:cNvSpPr txBox="1"/>
          <p:nvPr/>
        </p:nvSpPr>
        <p:spPr>
          <a:xfrm>
            <a:off x="3884612" y="8685212"/>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a:solidFill>
                  <a:srgbClr val="000000"/>
                </a:solidFill>
                <a:latin typeface="Calibri"/>
                <a:ea typeface="Calibri"/>
                <a:cs typeface="Calibri"/>
                <a:sym typeface="Calibri"/>
              </a:rPr>
              <a:t>33</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524288"/>
            <a:headEnd type="none" w="sm" len="sm"/>
            <a:tailEnd type="none" w="sm" len="sm"/>
          </a:ln>
        </p:spPr>
      </p:sp>
      <p:sp>
        <p:nvSpPr>
          <p:cNvPr id="356" name="Google Shape;356;p2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1800"/>
              <a:buNone/>
            </a:pPr>
            <a:r>
              <a:rPr lang="en-US"/>
              <a:t>Source: https://www.javatpoint.com/linear-regression-vs-logistic-regression-in-machine-learning</a:t>
            </a:r>
            <a:endParaRPr/>
          </a:p>
          <a:p>
            <a:pPr marL="0" lvl="0" indent="0" algn="l" rtl="0">
              <a:spcBef>
                <a:spcPts val="0"/>
              </a:spcBef>
              <a:spcAft>
                <a:spcPts val="0"/>
              </a:spcAft>
              <a:buNone/>
            </a:pPr>
            <a:endParaRPr/>
          </a:p>
        </p:txBody>
      </p:sp>
      <p:sp>
        <p:nvSpPr>
          <p:cNvPr id="357" name="Google Shape;357;p23:notes"/>
          <p:cNvSpPr txBox="1"/>
          <p:nvPr/>
        </p:nvSpPr>
        <p:spPr>
          <a:xfrm>
            <a:off x="3884612" y="8685212"/>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a:solidFill>
                  <a:srgbClr val="000000"/>
                </a:solidFill>
                <a:latin typeface="Calibri"/>
                <a:ea typeface="Calibri"/>
                <a:cs typeface="Calibri"/>
                <a:sym typeface="Calibri"/>
              </a:rPr>
              <a:t>34</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524288"/>
            <a:headEnd type="none" w="sm" len="sm"/>
            <a:tailEnd type="none" w="sm" len="sm"/>
          </a:ln>
        </p:spPr>
      </p:sp>
      <p:sp>
        <p:nvSpPr>
          <p:cNvPr id="345" name="Google Shape;345;p2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1800"/>
              <a:buNone/>
            </a:pPr>
            <a:r>
              <a:rPr lang="en-US"/>
              <a:t>Source: https://www.javatpoint.com/linear-regression-vs-logistic-regression-in-machine-learning</a:t>
            </a:r>
            <a:endParaRPr/>
          </a:p>
          <a:p>
            <a:pPr marL="0" lvl="0" indent="0" algn="l" rtl="0">
              <a:spcBef>
                <a:spcPts val="0"/>
              </a:spcBef>
              <a:spcAft>
                <a:spcPts val="0"/>
              </a:spcAft>
              <a:buNone/>
            </a:pPr>
            <a:endParaRPr/>
          </a:p>
        </p:txBody>
      </p:sp>
      <p:sp>
        <p:nvSpPr>
          <p:cNvPr id="346" name="Google Shape;346;p22:notes"/>
          <p:cNvSpPr txBox="1"/>
          <p:nvPr/>
        </p:nvSpPr>
        <p:spPr>
          <a:xfrm>
            <a:off x="3884612" y="8685212"/>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a:solidFill>
                  <a:srgbClr val="000000"/>
                </a:solidFill>
                <a:latin typeface="Calibri"/>
                <a:ea typeface="Calibri"/>
                <a:cs typeface="Calibri"/>
                <a:sym typeface="Calibri"/>
              </a:rPr>
              <a:t>35</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0759593-A80C-4FE4-884E-432FF638E744}" type="slidenum">
              <a:rPr lang="en-IN" smtClean="0"/>
              <a:t>37</a:t>
            </a:fld>
            <a:endParaRPr lang="en-IN"/>
          </a:p>
        </p:txBody>
      </p:sp>
    </p:spTree>
    <p:extLst>
      <p:ext uri="{BB962C8B-B14F-4D97-AF65-F5344CB8AC3E}">
        <p14:creationId xmlns:p14="http://schemas.microsoft.com/office/powerpoint/2010/main" val="15496539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step is essential for a quality data discovery process. The data preparation phase rearranges the data so that the visualization and analysis portion of data discovery can run more smoothly.</a:t>
            </a:r>
          </a:p>
          <a:p>
            <a:r>
              <a:rPr lang="en-US" dirty="0"/>
              <a:t>Without preparation, the data will be too convoluted to properly uncover any hidden business insights. Data preparation essentially cleans and merges the </a:t>
            </a:r>
            <a:r>
              <a:rPr lang="en-US" dirty="0">
                <a:hlinkClick r:id="rId3"/>
              </a:rPr>
              <a:t>data quality</a:t>
            </a:r>
            <a:r>
              <a:rPr lang="en-US" dirty="0"/>
              <a:t> within the datasets being examined.</a:t>
            </a:r>
          </a:p>
          <a:p>
            <a:r>
              <a:rPr lang="en-US" dirty="0"/>
              <a:t>Today, there are many types of software that provide data preparation in addition to other discovery and classification tools.</a:t>
            </a:r>
          </a:p>
          <a:p>
            <a:r>
              <a:rPr lang="en-US" dirty="0"/>
              <a:t>These automated tools are able to erase outliers, unify data formats, detect null values, and standardize data quality.</a:t>
            </a:r>
          </a:p>
          <a:p>
            <a:endParaRPr lang="en-IN" dirty="0"/>
          </a:p>
          <a:p>
            <a:r>
              <a:rPr lang="en-US" dirty="0"/>
              <a:t>Once all of the data points have been transformed into a consistent and readable format the data then enters the visualization stage. For example, interactive data visualizations, that consist of many predefined templates for dashboard analysis, are one of the features of great data discovery tools.</a:t>
            </a:r>
          </a:p>
          <a:p>
            <a:r>
              <a:rPr lang="en-US" dirty="0"/>
              <a:t>Visual data discovery, also referred to as data mapping, displays the prepared data into visual formats such as charts, graphs, maps, etc. to provide business experts with broader insights and convenient platforms for visual analysis.</a:t>
            </a:r>
          </a:p>
          <a:p>
            <a:r>
              <a:rPr lang="en-US" dirty="0"/>
              <a:t>These visual guides, resulting from data mining, data preparation, and sorting, display the primary trends found in the dataset being processed.</a:t>
            </a:r>
          </a:p>
          <a:p>
            <a:r>
              <a:rPr lang="en-US" dirty="0"/>
              <a:t>Arguably, data visualization is the most important step for data discovery, as it is a foundational aspect of AI-based business intelligence.</a:t>
            </a:r>
          </a:p>
          <a:p>
            <a:endParaRPr lang="en-IN" dirty="0"/>
          </a:p>
        </p:txBody>
      </p:sp>
      <p:sp>
        <p:nvSpPr>
          <p:cNvPr id="4" name="Slide Number Placeholder 3"/>
          <p:cNvSpPr>
            <a:spLocks noGrp="1"/>
          </p:cNvSpPr>
          <p:nvPr>
            <p:ph type="sldNum" sz="quarter" idx="5"/>
          </p:nvPr>
        </p:nvSpPr>
        <p:spPr/>
        <p:txBody>
          <a:bodyPr/>
          <a:lstStyle/>
          <a:p>
            <a:fld id="{9CBF63F7-E2E2-446D-98A0-C8A3E489AF9E}" type="slidenum">
              <a:rPr lang="en-IN" smtClean="0"/>
              <a:t>12</a:t>
            </a:fld>
            <a:endParaRPr lang="en-IN"/>
          </a:p>
        </p:txBody>
      </p:sp>
    </p:spTree>
    <p:extLst>
      <p:ext uri="{BB962C8B-B14F-4D97-AF65-F5344CB8AC3E}">
        <p14:creationId xmlns:p14="http://schemas.microsoft.com/office/powerpoint/2010/main" val="34450946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0759593-A80C-4FE4-884E-432FF638E744}" type="slidenum">
              <a:rPr lang="en-IN" smtClean="0"/>
              <a:t>38</a:t>
            </a:fld>
            <a:endParaRPr lang="en-IN"/>
          </a:p>
        </p:txBody>
      </p:sp>
    </p:spTree>
    <p:extLst>
      <p:ext uri="{BB962C8B-B14F-4D97-AF65-F5344CB8AC3E}">
        <p14:creationId xmlns:p14="http://schemas.microsoft.com/office/powerpoint/2010/main" val="3055970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0759593-A80C-4FE4-884E-432FF638E744}" type="slidenum">
              <a:rPr lang="en-IN" smtClean="0"/>
              <a:t>39</a:t>
            </a:fld>
            <a:endParaRPr lang="en-IN"/>
          </a:p>
        </p:txBody>
      </p:sp>
    </p:spTree>
    <p:extLst>
      <p:ext uri="{BB962C8B-B14F-4D97-AF65-F5344CB8AC3E}">
        <p14:creationId xmlns:p14="http://schemas.microsoft.com/office/powerpoint/2010/main" val="243510451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0759593-A80C-4FE4-884E-432FF638E744}" type="slidenum">
              <a:rPr lang="en-IN" smtClean="0"/>
              <a:t>40</a:t>
            </a:fld>
            <a:endParaRPr lang="en-IN"/>
          </a:p>
        </p:txBody>
      </p:sp>
    </p:spTree>
    <p:extLst>
      <p:ext uri="{BB962C8B-B14F-4D97-AF65-F5344CB8AC3E}">
        <p14:creationId xmlns:p14="http://schemas.microsoft.com/office/powerpoint/2010/main" val="220324689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0759593-A80C-4FE4-884E-432FF638E744}" type="slidenum">
              <a:rPr lang="en-IN" smtClean="0"/>
              <a:t>41</a:t>
            </a:fld>
            <a:endParaRPr lang="en-IN"/>
          </a:p>
        </p:txBody>
      </p:sp>
    </p:spTree>
    <p:extLst>
      <p:ext uri="{BB962C8B-B14F-4D97-AF65-F5344CB8AC3E}">
        <p14:creationId xmlns:p14="http://schemas.microsoft.com/office/powerpoint/2010/main" val="158227164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0759593-A80C-4FE4-884E-432FF638E744}" type="slidenum">
              <a:rPr lang="en-IN" smtClean="0"/>
              <a:t>42</a:t>
            </a:fld>
            <a:endParaRPr lang="en-IN"/>
          </a:p>
        </p:txBody>
      </p:sp>
    </p:spTree>
    <p:extLst>
      <p:ext uri="{BB962C8B-B14F-4D97-AF65-F5344CB8AC3E}">
        <p14:creationId xmlns:p14="http://schemas.microsoft.com/office/powerpoint/2010/main" val="1677679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0759593-A80C-4FE4-884E-432FF638E744}" type="slidenum">
              <a:rPr lang="en-IN" smtClean="0"/>
              <a:t>43</a:t>
            </a:fld>
            <a:endParaRPr lang="en-IN"/>
          </a:p>
        </p:txBody>
      </p:sp>
    </p:spTree>
    <p:extLst>
      <p:ext uri="{BB962C8B-B14F-4D97-AF65-F5344CB8AC3E}">
        <p14:creationId xmlns:p14="http://schemas.microsoft.com/office/powerpoint/2010/main" val="44485505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0759593-A80C-4FE4-884E-432FF638E744}" type="slidenum">
              <a:rPr lang="en-IN" smtClean="0"/>
              <a:t>44</a:t>
            </a:fld>
            <a:endParaRPr lang="en-IN"/>
          </a:p>
        </p:txBody>
      </p:sp>
    </p:spTree>
    <p:extLst>
      <p:ext uri="{BB962C8B-B14F-4D97-AF65-F5344CB8AC3E}">
        <p14:creationId xmlns:p14="http://schemas.microsoft.com/office/powerpoint/2010/main" val="397235844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0759593-A80C-4FE4-884E-432FF638E744}" type="slidenum">
              <a:rPr lang="en-IN" smtClean="0"/>
              <a:t>45</a:t>
            </a:fld>
            <a:endParaRPr lang="en-IN"/>
          </a:p>
        </p:txBody>
      </p:sp>
    </p:spTree>
    <p:extLst>
      <p:ext uri="{BB962C8B-B14F-4D97-AF65-F5344CB8AC3E}">
        <p14:creationId xmlns:p14="http://schemas.microsoft.com/office/powerpoint/2010/main" val="405033196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0759593-A80C-4FE4-884E-432FF638E744}" type="slidenum">
              <a:rPr lang="en-IN" smtClean="0"/>
              <a:t>46</a:t>
            </a:fld>
            <a:endParaRPr lang="en-IN"/>
          </a:p>
        </p:txBody>
      </p:sp>
    </p:spTree>
    <p:extLst>
      <p:ext uri="{BB962C8B-B14F-4D97-AF65-F5344CB8AC3E}">
        <p14:creationId xmlns:p14="http://schemas.microsoft.com/office/powerpoint/2010/main" val="80493944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0759593-A80C-4FE4-884E-432FF638E744}" type="slidenum">
              <a:rPr lang="en-IN" smtClean="0"/>
              <a:t>47</a:t>
            </a:fld>
            <a:endParaRPr lang="en-IN"/>
          </a:p>
        </p:txBody>
      </p:sp>
    </p:spTree>
    <p:extLst>
      <p:ext uri="{BB962C8B-B14F-4D97-AF65-F5344CB8AC3E}">
        <p14:creationId xmlns:p14="http://schemas.microsoft.com/office/powerpoint/2010/main" val="29718170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retailer </a:t>
            </a:r>
            <a:r>
              <a:rPr lang="en-US" i="1" dirty="0"/>
              <a:t>is a company that buys products from a manufacturer or wholesaler and sells them to end users or customers</a:t>
            </a:r>
            <a:r>
              <a:rPr lang="en-US" dirty="0"/>
              <a:t>.</a:t>
            </a:r>
            <a:endParaRPr lang="en-IN" dirty="0"/>
          </a:p>
        </p:txBody>
      </p:sp>
      <p:sp>
        <p:nvSpPr>
          <p:cNvPr id="4" name="Slide Number Placeholder 3"/>
          <p:cNvSpPr>
            <a:spLocks noGrp="1"/>
          </p:cNvSpPr>
          <p:nvPr>
            <p:ph type="sldNum" sz="quarter" idx="5"/>
          </p:nvPr>
        </p:nvSpPr>
        <p:spPr/>
        <p:txBody>
          <a:bodyPr/>
          <a:lstStyle/>
          <a:p>
            <a:fld id="{9CBF63F7-E2E2-446D-98A0-C8A3E489AF9E}" type="slidenum">
              <a:rPr lang="en-IN" smtClean="0"/>
              <a:t>15</a:t>
            </a:fld>
            <a:endParaRPr lang="en-IN"/>
          </a:p>
        </p:txBody>
      </p:sp>
    </p:spTree>
    <p:extLst>
      <p:ext uri="{BB962C8B-B14F-4D97-AF65-F5344CB8AC3E}">
        <p14:creationId xmlns:p14="http://schemas.microsoft.com/office/powerpoint/2010/main" val="59755944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0759593-A80C-4FE4-884E-432FF638E744}" type="slidenum">
              <a:rPr lang="en-IN" smtClean="0"/>
              <a:t>48</a:t>
            </a:fld>
            <a:endParaRPr lang="en-IN"/>
          </a:p>
        </p:txBody>
      </p:sp>
    </p:spTree>
    <p:extLst>
      <p:ext uri="{BB962C8B-B14F-4D97-AF65-F5344CB8AC3E}">
        <p14:creationId xmlns:p14="http://schemas.microsoft.com/office/powerpoint/2010/main" val="145824820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0759593-A80C-4FE4-884E-432FF638E744}" type="slidenum">
              <a:rPr lang="en-IN" smtClean="0"/>
              <a:t>49</a:t>
            </a:fld>
            <a:endParaRPr lang="en-IN"/>
          </a:p>
        </p:txBody>
      </p:sp>
    </p:spTree>
    <p:extLst>
      <p:ext uri="{BB962C8B-B14F-4D97-AF65-F5344CB8AC3E}">
        <p14:creationId xmlns:p14="http://schemas.microsoft.com/office/powerpoint/2010/main" val="250941391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0759593-A80C-4FE4-884E-432FF638E744}" type="slidenum">
              <a:rPr lang="en-IN" smtClean="0"/>
              <a:t>50</a:t>
            </a:fld>
            <a:endParaRPr lang="en-IN"/>
          </a:p>
        </p:txBody>
      </p:sp>
    </p:spTree>
    <p:extLst>
      <p:ext uri="{BB962C8B-B14F-4D97-AF65-F5344CB8AC3E}">
        <p14:creationId xmlns:p14="http://schemas.microsoft.com/office/powerpoint/2010/main" val="99712000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0759593-A80C-4FE4-884E-432FF638E744}" type="slidenum">
              <a:rPr lang="en-IN" smtClean="0"/>
              <a:t>51</a:t>
            </a:fld>
            <a:endParaRPr lang="en-IN"/>
          </a:p>
        </p:txBody>
      </p:sp>
    </p:spTree>
    <p:extLst>
      <p:ext uri="{BB962C8B-B14F-4D97-AF65-F5344CB8AC3E}">
        <p14:creationId xmlns:p14="http://schemas.microsoft.com/office/powerpoint/2010/main" val="172101203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0759593-A80C-4FE4-884E-432FF638E744}" type="slidenum">
              <a:rPr lang="en-IN" smtClean="0"/>
              <a:t>52</a:t>
            </a:fld>
            <a:endParaRPr lang="en-IN"/>
          </a:p>
        </p:txBody>
      </p:sp>
    </p:spTree>
    <p:extLst>
      <p:ext uri="{BB962C8B-B14F-4D97-AF65-F5344CB8AC3E}">
        <p14:creationId xmlns:p14="http://schemas.microsoft.com/office/powerpoint/2010/main" val="401735787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0759593-A80C-4FE4-884E-432FF638E744}" type="slidenum">
              <a:rPr lang="en-IN" smtClean="0"/>
              <a:t>53</a:t>
            </a:fld>
            <a:endParaRPr lang="en-IN"/>
          </a:p>
        </p:txBody>
      </p:sp>
    </p:spTree>
    <p:extLst>
      <p:ext uri="{BB962C8B-B14F-4D97-AF65-F5344CB8AC3E}">
        <p14:creationId xmlns:p14="http://schemas.microsoft.com/office/powerpoint/2010/main" val="105079978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0759593-A80C-4FE4-884E-432FF638E744}" type="slidenum">
              <a:rPr lang="en-IN" smtClean="0"/>
              <a:t>54</a:t>
            </a:fld>
            <a:endParaRPr lang="en-IN"/>
          </a:p>
        </p:txBody>
      </p:sp>
    </p:spTree>
    <p:extLst>
      <p:ext uri="{BB962C8B-B14F-4D97-AF65-F5344CB8AC3E}">
        <p14:creationId xmlns:p14="http://schemas.microsoft.com/office/powerpoint/2010/main" val="421510034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a:extLst>
              <a:ext uri="{FF2B5EF4-FFF2-40B4-BE49-F238E27FC236}">
                <a16:creationId xmlns:a16="http://schemas.microsoft.com/office/drawing/2014/main" id="{1073DFDA-B652-2FC9-240E-E2215F9F934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2F4702FF-D495-4F14-8219-C9D4E8D5CDE4}" type="slidenum">
              <a:rPr lang="en-US" altLang="en-US" smtClean="0">
                <a:latin typeface="Tahoma" panose="020B0604030504040204" pitchFamily="34" charset="0"/>
              </a:rPr>
              <a:pPr>
                <a:spcBef>
                  <a:spcPct val="0"/>
                </a:spcBef>
              </a:pPr>
              <a:t>66</a:t>
            </a:fld>
            <a:endParaRPr lang="en-US" altLang="en-US">
              <a:latin typeface="Tahoma" panose="020B0604030504040204" pitchFamily="34" charset="0"/>
            </a:endParaRPr>
          </a:p>
        </p:txBody>
      </p:sp>
      <p:sp>
        <p:nvSpPr>
          <p:cNvPr id="19459" name="Rectangle 2">
            <a:extLst>
              <a:ext uri="{FF2B5EF4-FFF2-40B4-BE49-F238E27FC236}">
                <a16:creationId xmlns:a16="http://schemas.microsoft.com/office/drawing/2014/main" id="{E6DBAFC6-FE32-B8C7-900C-E58E9D5D9CFB}"/>
              </a:ext>
            </a:extLst>
          </p:cNvPr>
          <p:cNvSpPr>
            <a:spLocks noGrp="1" noRot="1" noChangeAspect="1" noChangeArrowheads="1" noTextEdit="1"/>
          </p:cNvSpPr>
          <p:nvPr>
            <p:ph type="sldImg"/>
          </p:nvPr>
        </p:nvSpPr>
        <p:spPr>
          <a:ln/>
        </p:spPr>
      </p:sp>
      <p:sp>
        <p:nvSpPr>
          <p:cNvPr id="19460" name="Rectangle 3">
            <a:extLst>
              <a:ext uri="{FF2B5EF4-FFF2-40B4-BE49-F238E27FC236}">
                <a16:creationId xmlns:a16="http://schemas.microsoft.com/office/drawing/2014/main" id="{6FED46BF-49DA-56DD-2A24-98D6F6F7B51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t>This is an obvious extension the moving average method. With simple moving average forecasts the mean of the past k observations used as a forecast have equal eights (1/k) for all k data points. With  exponential smoothing the idea is that the most recent observations will usually provide the best guide as to the future, so we want a weighting scheme that has decreasing weights as the observations get older</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What is SaaS? Software as a service (or SaaS) is </a:t>
            </a:r>
            <a:r>
              <a:rPr lang="en-IN" b="1" dirty="0"/>
              <a:t>a way of delivering applications over the Internet—as a service</a:t>
            </a:r>
            <a:r>
              <a:rPr lang="en-IN" dirty="0"/>
              <a:t>. Instead of installing and maintaining software, you simply access it via the Internet, </a:t>
            </a:r>
          </a:p>
          <a:p>
            <a:endParaRPr lang="en-IN" dirty="0"/>
          </a:p>
          <a:p>
            <a:r>
              <a:rPr lang="en-IN" dirty="0"/>
              <a:t>Platform as a service (PaaS) is </a:t>
            </a:r>
            <a:r>
              <a:rPr lang="en-IN" b="1" dirty="0"/>
              <a:t>a complete development and deployment environment in the cloud</a:t>
            </a:r>
            <a:r>
              <a:rPr lang="en-IN" dirty="0"/>
              <a:t>, with resources that enable you to deliver everything from simple cloud-based apps to sophisticated, cloud-enabled enterprise applications.</a:t>
            </a:r>
          </a:p>
        </p:txBody>
      </p:sp>
      <p:sp>
        <p:nvSpPr>
          <p:cNvPr id="4" name="Slide Number Placeholder 3"/>
          <p:cNvSpPr>
            <a:spLocks noGrp="1"/>
          </p:cNvSpPr>
          <p:nvPr>
            <p:ph type="sldNum" sz="quarter" idx="5"/>
          </p:nvPr>
        </p:nvSpPr>
        <p:spPr/>
        <p:txBody>
          <a:bodyPr/>
          <a:lstStyle/>
          <a:p>
            <a:fld id="{9CBF63F7-E2E2-446D-98A0-C8A3E489AF9E}" type="slidenum">
              <a:rPr lang="en-IN" smtClean="0"/>
              <a:t>99</a:t>
            </a:fld>
            <a:endParaRPr lang="en-IN"/>
          </a:p>
        </p:txBody>
      </p:sp>
    </p:spTree>
    <p:extLst>
      <p:ext uri="{BB962C8B-B14F-4D97-AF65-F5344CB8AC3E}">
        <p14:creationId xmlns:p14="http://schemas.microsoft.com/office/powerpoint/2010/main" val="39345090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A complete picture of company data:</a:t>
            </a:r>
            <a:r>
              <a:rPr lang="en-US" dirty="0"/>
              <a:t> Data discovery provides businesses with a big-picture view of the many data streams in their organizations, allowing them to combine these streams in their analyses and develop well-rounded solutions to their challenges or customer needs. For instance, a retail bank can combine customer data from its website, mobile app, social platforms and ATMs to gain a more accurate view of each person it serves and better understand their behavior. </a:t>
            </a:r>
          </a:p>
          <a:p>
            <a:endParaRPr lang="en-US" dirty="0"/>
          </a:p>
          <a:p>
            <a:endParaRPr lang="en-IN" dirty="0"/>
          </a:p>
        </p:txBody>
      </p:sp>
      <p:sp>
        <p:nvSpPr>
          <p:cNvPr id="4" name="Slide Number Placeholder 3"/>
          <p:cNvSpPr>
            <a:spLocks noGrp="1"/>
          </p:cNvSpPr>
          <p:nvPr>
            <p:ph type="sldNum" sz="quarter" idx="5"/>
          </p:nvPr>
        </p:nvSpPr>
        <p:spPr/>
        <p:txBody>
          <a:bodyPr/>
          <a:lstStyle/>
          <a:p>
            <a:fld id="{9CBF63F7-E2E2-446D-98A0-C8A3E489AF9E}" type="slidenum">
              <a:rPr lang="en-IN" smtClean="0"/>
              <a:t>16</a:t>
            </a:fld>
            <a:endParaRPr lang="en-IN"/>
          </a:p>
        </p:txBody>
      </p:sp>
    </p:spTree>
    <p:extLst>
      <p:ext uri="{BB962C8B-B14F-4D97-AF65-F5344CB8AC3E}">
        <p14:creationId xmlns:p14="http://schemas.microsoft.com/office/powerpoint/2010/main" val="27416262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202124"/>
                </a:solidFill>
                <a:effectLst/>
                <a:latin typeface="arial" panose="020B0604020202020204" pitchFamily="34" charset="0"/>
              </a:rPr>
              <a:t>Proprietary </a:t>
            </a:r>
            <a:r>
              <a:rPr lang="en-US" b="0" i="0" dirty="0" err="1">
                <a:solidFill>
                  <a:srgbClr val="202124"/>
                </a:solidFill>
                <a:effectLst/>
                <a:latin typeface="arial" panose="020B0604020202020204" pitchFamily="34" charset="0"/>
              </a:rPr>
              <a:t>technolog</a:t>
            </a:r>
            <a:r>
              <a:rPr lang="en-US" dirty="0" err="1"/>
              <a:t>o</a:t>
            </a:r>
            <a:r>
              <a:rPr lang="en-US" dirty="0"/>
              <a:t> cause somebody/something to be in a certain </a:t>
            </a:r>
            <a:r>
              <a:rPr lang="en-US" dirty="0" err="1"/>
              <a:t>condition</a:t>
            </a:r>
            <a:r>
              <a:rPr lang="en-US" b="0" i="0" dirty="0" err="1">
                <a:solidFill>
                  <a:srgbClr val="202124"/>
                </a:solidFill>
                <a:effectLst/>
                <a:latin typeface="arial" panose="020B0604020202020204" pitchFamily="34" charset="0"/>
              </a:rPr>
              <a:t>y</a:t>
            </a:r>
            <a:r>
              <a:rPr lang="en-US" b="0" i="0" dirty="0">
                <a:solidFill>
                  <a:srgbClr val="202124"/>
                </a:solidFill>
                <a:effectLst/>
                <a:latin typeface="arial" panose="020B0604020202020204" pitchFamily="34" charset="0"/>
              </a:rPr>
              <a:t> involves </a:t>
            </a:r>
            <a:r>
              <a:rPr lang="en-US" b="1" i="0" dirty="0">
                <a:solidFill>
                  <a:srgbClr val="202124"/>
                </a:solidFill>
                <a:effectLst/>
                <a:latin typeface="arial" panose="020B0604020202020204" pitchFamily="34" charset="0"/>
              </a:rPr>
              <a:t>an application, tool, or system that belongs exclusively to an enterprise</a:t>
            </a:r>
            <a:r>
              <a:rPr lang="en-US" b="0" i="0" dirty="0">
                <a:solidFill>
                  <a:srgbClr val="202124"/>
                </a:solidFill>
                <a:effectLst/>
                <a:latin typeface="arial" panose="020B0604020202020204" pitchFamily="34" charset="0"/>
              </a:rPr>
              <a:t>.</a:t>
            </a:r>
          </a:p>
          <a:p>
            <a:endParaRPr lang="en-IN" dirty="0"/>
          </a:p>
        </p:txBody>
      </p:sp>
      <p:sp>
        <p:nvSpPr>
          <p:cNvPr id="4" name="Slide Number Placeholder 3"/>
          <p:cNvSpPr>
            <a:spLocks noGrp="1"/>
          </p:cNvSpPr>
          <p:nvPr>
            <p:ph type="sldNum" sz="quarter" idx="5"/>
          </p:nvPr>
        </p:nvSpPr>
        <p:spPr/>
        <p:txBody>
          <a:bodyPr/>
          <a:lstStyle/>
          <a:p>
            <a:fld id="{9CBF63F7-E2E2-446D-98A0-C8A3E489AF9E}" type="slidenum">
              <a:rPr lang="en-IN" smtClean="0"/>
              <a:t>21</a:t>
            </a:fld>
            <a:endParaRPr lang="en-IN"/>
          </a:p>
        </p:txBody>
      </p:sp>
    </p:spTree>
    <p:extLst>
      <p:ext uri="{BB962C8B-B14F-4D97-AF65-F5344CB8AC3E}">
        <p14:creationId xmlns:p14="http://schemas.microsoft.com/office/powerpoint/2010/main" val="19926741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02124"/>
                </a:solidFill>
                <a:effectLst/>
                <a:latin typeface="arial" panose="020B0604020202020204" pitchFamily="34" charset="0"/>
              </a:rPr>
              <a:t>Proprietary </a:t>
            </a:r>
            <a:r>
              <a:rPr lang="en-US" b="0" i="0" dirty="0" err="1">
                <a:solidFill>
                  <a:srgbClr val="202124"/>
                </a:solidFill>
                <a:effectLst/>
                <a:latin typeface="arial" panose="020B0604020202020204" pitchFamily="34" charset="0"/>
              </a:rPr>
              <a:t>technolog</a:t>
            </a:r>
            <a:r>
              <a:rPr lang="en-US" dirty="0" err="1"/>
              <a:t>o</a:t>
            </a:r>
            <a:r>
              <a:rPr lang="en-US" dirty="0"/>
              <a:t> cause somebody/something to be in a certain </a:t>
            </a:r>
            <a:r>
              <a:rPr lang="en-US" dirty="0" err="1"/>
              <a:t>condition</a:t>
            </a:r>
            <a:r>
              <a:rPr lang="en-US" b="0" i="0" dirty="0" err="1">
                <a:solidFill>
                  <a:srgbClr val="202124"/>
                </a:solidFill>
                <a:effectLst/>
                <a:latin typeface="arial" panose="020B0604020202020204" pitchFamily="34" charset="0"/>
              </a:rPr>
              <a:t>y</a:t>
            </a:r>
            <a:r>
              <a:rPr lang="en-US" b="0" i="0" dirty="0">
                <a:solidFill>
                  <a:srgbClr val="202124"/>
                </a:solidFill>
                <a:effectLst/>
                <a:latin typeface="arial" panose="020B0604020202020204" pitchFamily="34" charset="0"/>
              </a:rPr>
              <a:t> involves </a:t>
            </a:r>
            <a:r>
              <a:rPr lang="en-US" b="1" i="0" dirty="0">
                <a:solidFill>
                  <a:srgbClr val="202124"/>
                </a:solidFill>
                <a:effectLst/>
                <a:latin typeface="arial" panose="020B0604020202020204" pitchFamily="34" charset="0"/>
              </a:rPr>
              <a:t>an application, tool, or system that belongs exclusively to an enterprise</a:t>
            </a:r>
            <a:r>
              <a:rPr lang="en-US" b="0" i="0" dirty="0">
                <a:solidFill>
                  <a:srgbClr val="202124"/>
                </a:solidFill>
                <a:effectLst/>
                <a:latin typeface="arial" panose="020B0604020202020204" pitchFamily="34" charset="0"/>
              </a:rPr>
              <a:t>.</a:t>
            </a:r>
          </a:p>
          <a:p>
            <a:endParaRPr lang="en-US" b="0" i="0" dirty="0">
              <a:solidFill>
                <a:srgbClr val="202124"/>
              </a:solidFill>
              <a:effectLst/>
              <a:latin typeface="arial" panose="020B0604020202020204" pitchFamily="34" charset="0"/>
            </a:endParaRPr>
          </a:p>
          <a:p>
            <a:endParaRPr lang="en-US" b="0" i="0" dirty="0">
              <a:solidFill>
                <a:srgbClr val="202124"/>
              </a:solidFill>
              <a:effectLst/>
              <a:latin typeface="arial" panose="020B0604020202020204" pitchFamily="34" charset="0"/>
            </a:endParaRPr>
          </a:p>
          <a:p>
            <a:r>
              <a:rPr lang="en-US" i="1" dirty="0"/>
              <a:t>Rendering</a:t>
            </a:r>
            <a:r>
              <a:rPr lang="en-US" dirty="0"/>
              <a:t> is a process used in web development that turns website code into the interactive pages which users see when they visit a website.</a:t>
            </a:r>
            <a:endParaRPr lang="en-US" b="0" i="0" dirty="0">
              <a:solidFill>
                <a:srgbClr val="202124"/>
              </a:solidFill>
              <a:effectLst/>
              <a:latin typeface="arial" panose="020B0604020202020204" pitchFamily="34" charset="0"/>
            </a:endParaRPr>
          </a:p>
          <a:p>
            <a:r>
              <a:rPr lang="en-US" dirty="0"/>
              <a:t>o cause somebody/something to be in a certain condition</a:t>
            </a:r>
            <a:r>
              <a:rPr lang="en-US" b="0" i="0" dirty="0">
                <a:solidFill>
                  <a:srgbClr val="202124"/>
                </a:solidFill>
                <a:effectLst/>
                <a:latin typeface="arial" panose="020B0604020202020204" pitchFamily="34" charset="0"/>
              </a:rPr>
              <a:t> </a:t>
            </a:r>
            <a:endParaRPr lang="en-IN" dirty="0"/>
          </a:p>
        </p:txBody>
      </p:sp>
      <p:sp>
        <p:nvSpPr>
          <p:cNvPr id="4" name="Slide Number Placeholder 3"/>
          <p:cNvSpPr>
            <a:spLocks noGrp="1"/>
          </p:cNvSpPr>
          <p:nvPr>
            <p:ph type="sldNum" sz="quarter" idx="5"/>
          </p:nvPr>
        </p:nvSpPr>
        <p:spPr/>
        <p:txBody>
          <a:bodyPr/>
          <a:lstStyle/>
          <a:p>
            <a:fld id="{9CBF63F7-E2E2-446D-98A0-C8A3E489AF9E}" type="slidenum">
              <a:rPr lang="en-IN" smtClean="0"/>
              <a:t>22</a:t>
            </a:fld>
            <a:endParaRPr lang="en-IN"/>
          </a:p>
        </p:txBody>
      </p:sp>
    </p:spTree>
    <p:extLst>
      <p:ext uri="{BB962C8B-B14F-4D97-AF65-F5344CB8AC3E}">
        <p14:creationId xmlns:p14="http://schemas.microsoft.com/office/powerpoint/2010/main" val="41400022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intuitively.</a:t>
            </a:r>
            <a:r>
              <a:rPr lang="en-US" b="1" i="0" dirty="0">
                <a:solidFill>
                  <a:srgbClr val="5F6368"/>
                </a:solidFill>
                <a:effectLst/>
                <a:latin typeface="arial" panose="020B0604020202020204" pitchFamily="34" charset="0"/>
              </a:rPr>
              <a:t> a way that is based on feelings rather than facts or proof</a:t>
            </a:r>
            <a:endParaRPr lang="en-IN" dirty="0"/>
          </a:p>
        </p:txBody>
      </p:sp>
      <p:sp>
        <p:nvSpPr>
          <p:cNvPr id="4" name="Slide Number Placeholder 3"/>
          <p:cNvSpPr>
            <a:spLocks noGrp="1"/>
          </p:cNvSpPr>
          <p:nvPr>
            <p:ph type="sldNum" sz="quarter" idx="5"/>
          </p:nvPr>
        </p:nvSpPr>
        <p:spPr/>
        <p:txBody>
          <a:bodyPr/>
          <a:lstStyle/>
          <a:p>
            <a:fld id="{9CBF63F7-E2E2-446D-98A0-C8A3E489AF9E}" type="slidenum">
              <a:rPr lang="en-IN" smtClean="0"/>
              <a:t>23</a:t>
            </a:fld>
            <a:endParaRPr lang="en-IN"/>
          </a:p>
        </p:txBody>
      </p:sp>
    </p:spTree>
    <p:extLst>
      <p:ext uri="{BB962C8B-B14F-4D97-AF65-F5344CB8AC3E}">
        <p14:creationId xmlns:p14="http://schemas.microsoft.com/office/powerpoint/2010/main" val="14536872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9CBF63F7-E2E2-446D-98A0-C8A3E489AF9E}" type="slidenum">
              <a:rPr lang="en-IN" smtClean="0"/>
              <a:t>25</a:t>
            </a:fld>
            <a:endParaRPr lang="en-IN"/>
          </a:p>
        </p:txBody>
      </p:sp>
    </p:spTree>
    <p:extLst>
      <p:ext uri="{BB962C8B-B14F-4D97-AF65-F5344CB8AC3E}">
        <p14:creationId xmlns:p14="http://schemas.microsoft.com/office/powerpoint/2010/main" val="19457387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0" name="Google Shape;290;p10: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996903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931921-3D23-CE50-7195-A9127010B97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B2ABA2D7-3681-013B-F060-C06FB7B5C17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E79C81EB-87EB-2129-F74C-A6B3A88B0CD0}"/>
              </a:ext>
            </a:extLst>
          </p:cNvPr>
          <p:cNvSpPr>
            <a:spLocks noGrp="1"/>
          </p:cNvSpPr>
          <p:nvPr>
            <p:ph type="dt" sz="half" idx="10"/>
          </p:nvPr>
        </p:nvSpPr>
        <p:spPr/>
        <p:txBody>
          <a:bodyPr/>
          <a:lstStyle/>
          <a:p>
            <a:fld id="{049B0042-6481-4EB6-915E-C50727F96395}" type="datetimeFigureOut">
              <a:rPr lang="en-IN" smtClean="0"/>
              <a:t>08-06-2023</a:t>
            </a:fld>
            <a:endParaRPr lang="en-IN"/>
          </a:p>
        </p:txBody>
      </p:sp>
      <p:sp>
        <p:nvSpPr>
          <p:cNvPr id="5" name="Footer Placeholder 4">
            <a:extLst>
              <a:ext uri="{FF2B5EF4-FFF2-40B4-BE49-F238E27FC236}">
                <a16:creationId xmlns:a16="http://schemas.microsoft.com/office/drawing/2014/main" id="{04D770A1-F941-78BE-E2A8-5058530FAD1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7D54C27-7F34-72D4-8819-E59411A8F092}"/>
              </a:ext>
            </a:extLst>
          </p:cNvPr>
          <p:cNvSpPr>
            <a:spLocks noGrp="1"/>
          </p:cNvSpPr>
          <p:nvPr>
            <p:ph type="sldNum" sz="quarter" idx="12"/>
          </p:nvPr>
        </p:nvSpPr>
        <p:spPr/>
        <p:txBody>
          <a:bodyPr/>
          <a:lstStyle/>
          <a:p>
            <a:fld id="{7C6AEA06-5187-4AD6-8F1B-805689A7D71C}" type="slidenum">
              <a:rPr lang="en-IN" smtClean="0"/>
              <a:t>‹#›</a:t>
            </a:fld>
            <a:endParaRPr lang="en-IN"/>
          </a:p>
        </p:txBody>
      </p:sp>
    </p:spTree>
    <p:extLst>
      <p:ext uri="{BB962C8B-B14F-4D97-AF65-F5344CB8AC3E}">
        <p14:creationId xmlns:p14="http://schemas.microsoft.com/office/powerpoint/2010/main" val="9365981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583F99-B9CA-00F9-F1D5-960C178E0EF8}"/>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D1D216C5-8CB5-290E-A59E-85D3B5A181F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AB3214F-3D44-2616-034D-327CD74DF8F0}"/>
              </a:ext>
            </a:extLst>
          </p:cNvPr>
          <p:cNvSpPr>
            <a:spLocks noGrp="1"/>
          </p:cNvSpPr>
          <p:nvPr>
            <p:ph type="dt" sz="half" idx="10"/>
          </p:nvPr>
        </p:nvSpPr>
        <p:spPr/>
        <p:txBody>
          <a:bodyPr/>
          <a:lstStyle/>
          <a:p>
            <a:fld id="{049B0042-6481-4EB6-915E-C50727F96395}" type="datetimeFigureOut">
              <a:rPr lang="en-IN" smtClean="0"/>
              <a:t>08-06-2023</a:t>
            </a:fld>
            <a:endParaRPr lang="en-IN"/>
          </a:p>
        </p:txBody>
      </p:sp>
      <p:sp>
        <p:nvSpPr>
          <p:cNvPr id="5" name="Footer Placeholder 4">
            <a:extLst>
              <a:ext uri="{FF2B5EF4-FFF2-40B4-BE49-F238E27FC236}">
                <a16:creationId xmlns:a16="http://schemas.microsoft.com/office/drawing/2014/main" id="{7AB176D2-54CA-3535-AC7B-0439CFB599D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3C16F23-AE41-C94F-8BCE-7DF4A06F58EC}"/>
              </a:ext>
            </a:extLst>
          </p:cNvPr>
          <p:cNvSpPr>
            <a:spLocks noGrp="1"/>
          </p:cNvSpPr>
          <p:nvPr>
            <p:ph type="sldNum" sz="quarter" idx="12"/>
          </p:nvPr>
        </p:nvSpPr>
        <p:spPr/>
        <p:txBody>
          <a:bodyPr/>
          <a:lstStyle/>
          <a:p>
            <a:fld id="{7C6AEA06-5187-4AD6-8F1B-805689A7D71C}" type="slidenum">
              <a:rPr lang="en-IN" smtClean="0"/>
              <a:t>‹#›</a:t>
            </a:fld>
            <a:endParaRPr lang="en-IN"/>
          </a:p>
        </p:txBody>
      </p:sp>
    </p:spTree>
    <p:extLst>
      <p:ext uri="{BB962C8B-B14F-4D97-AF65-F5344CB8AC3E}">
        <p14:creationId xmlns:p14="http://schemas.microsoft.com/office/powerpoint/2010/main" val="1711311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E2C29DD-499A-0064-C55D-886C5F6F86D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A40DA821-059C-B853-6CA4-36BBCAB1B74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E35AD53-2148-B739-F0AF-C215E818EDF9}"/>
              </a:ext>
            </a:extLst>
          </p:cNvPr>
          <p:cNvSpPr>
            <a:spLocks noGrp="1"/>
          </p:cNvSpPr>
          <p:nvPr>
            <p:ph type="dt" sz="half" idx="10"/>
          </p:nvPr>
        </p:nvSpPr>
        <p:spPr/>
        <p:txBody>
          <a:bodyPr/>
          <a:lstStyle/>
          <a:p>
            <a:fld id="{049B0042-6481-4EB6-915E-C50727F96395}" type="datetimeFigureOut">
              <a:rPr lang="en-IN" smtClean="0"/>
              <a:t>08-06-2023</a:t>
            </a:fld>
            <a:endParaRPr lang="en-IN"/>
          </a:p>
        </p:txBody>
      </p:sp>
      <p:sp>
        <p:nvSpPr>
          <p:cNvPr id="5" name="Footer Placeholder 4">
            <a:extLst>
              <a:ext uri="{FF2B5EF4-FFF2-40B4-BE49-F238E27FC236}">
                <a16:creationId xmlns:a16="http://schemas.microsoft.com/office/drawing/2014/main" id="{81B7CF27-2FFA-5965-5517-3710EE3FB3B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B4F1457-2B0A-501C-1010-37D9A5153128}"/>
              </a:ext>
            </a:extLst>
          </p:cNvPr>
          <p:cNvSpPr>
            <a:spLocks noGrp="1"/>
          </p:cNvSpPr>
          <p:nvPr>
            <p:ph type="sldNum" sz="quarter" idx="12"/>
          </p:nvPr>
        </p:nvSpPr>
        <p:spPr/>
        <p:txBody>
          <a:bodyPr/>
          <a:lstStyle/>
          <a:p>
            <a:fld id="{7C6AEA06-5187-4AD6-8F1B-805689A7D71C}" type="slidenum">
              <a:rPr lang="en-IN" smtClean="0"/>
              <a:t>‹#›</a:t>
            </a:fld>
            <a:endParaRPr lang="en-IN"/>
          </a:p>
        </p:txBody>
      </p:sp>
    </p:spTree>
    <p:extLst>
      <p:ext uri="{BB962C8B-B14F-4D97-AF65-F5344CB8AC3E}">
        <p14:creationId xmlns:p14="http://schemas.microsoft.com/office/powerpoint/2010/main" val="152346695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Chart">
  <p:cSld name="Title, Text and Chart">
    <p:spTree>
      <p:nvGrpSpPr>
        <p:cNvPr id="1" name=""/>
        <p:cNvGrpSpPr/>
        <p:nvPr/>
      </p:nvGrpSpPr>
      <p:grpSpPr>
        <a:xfrm>
          <a:off x="0" y="0"/>
          <a:ext cx="0" cy="0"/>
          <a:chOff x="0" y="0"/>
          <a:chExt cx="0" cy="0"/>
        </a:xfrm>
      </p:grpSpPr>
      <p:sp>
        <p:nvSpPr>
          <p:cNvPr id="2" name="Title 1"/>
          <p:cNvSpPr>
            <a:spLocks noGrp="1"/>
          </p:cNvSpPr>
          <p:nvPr>
            <p:ph type="title"/>
          </p:nvPr>
        </p:nvSpPr>
        <p:spPr>
          <a:xfrm>
            <a:off x="1534585" y="617538"/>
            <a:ext cx="10390716" cy="1143000"/>
          </a:xfrm>
        </p:spPr>
        <p:txBody>
          <a:bodyPr/>
          <a:lstStyle/>
          <a:p>
            <a:r>
              <a:rPr lang="en-US"/>
              <a:t>Click to edit Master title style</a:t>
            </a:r>
          </a:p>
        </p:txBody>
      </p:sp>
      <p:sp>
        <p:nvSpPr>
          <p:cNvPr id="3" name="Text Placeholder 2"/>
          <p:cNvSpPr>
            <a:spLocks noGrp="1"/>
          </p:cNvSpPr>
          <p:nvPr>
            <p:ph type="body" sz="half" idx="1"/>
          </p:nvPr>
        </p:nvSpPr>
        <p:spPr>
          <a:xfrm>
            <a:off x="1576917" y="2017713"/>
            <a:ext cx="508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hart Placeholder 3"/>
          <p:cNvSpPr>
            <a:spLocks noGrp="1"/>
          </p:cNvSpPr>
          <p:nvPr>
            <p:ph type="chart" sz="half" idx="2"/>
          </p:nvPr>
        </p:nvSpPr>
        <p:spPr>
          <a:xfrm>
            <a:off x="6860117" y="2017713"/>
            <a:ext cx="5080000" cy="4114800"/>
          </a:xfrm>
        </p:spPr>
        <p:txBody>
          <a:bodyPr/>
          <a:lstStyle/>
          <a:p>
            <a:pPr lvl="0"/>
            <a:endParaRPr lang="en-US" noProof="0"/>
          </a:p>
        </p:txBody>
      </p:sp>
      <p:sp>
        <p:nvSpPr>
          <p:cNvPr id="5" name="Rectangle 11">
            <a:extLst>
              <a:ext uri="{FF2B5EF4-FFF2-40B4-BE49-F238E27FC236}">
                <a16:creationId xmlns:a16="http://schemas.microsoft.com/office/drawing/2014/main" id="{4FA7EF2D-58E8-6D58-16D1-4F235A57B99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F9AB511C-3AE0-F692-4B07-B6B39CC0E93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1E091F80-B78A-B772-2285-F90D73539729}"/>
              </a:ext>
            </a:extLst>
          </p:cNvPr>
          <p:cNvSpPr>
            <a:spLocks noGrp="1" noChangeArrowheads="1"/>
          </p:cNvSpPr>
          <p:nvPr>
            <p:ph type="sldNum" sz="quarter" idx="12"/>
          </p:nvPr>
        </p:nvSpPr>
        <p:spPr>
          <a:ln/>
        </p:spPr>
        <p:txBody>
          <a:bodyPr/>
          <a:lstStyle>
            <a:lvl1pPr>
              <a:defRPr/>
            </a:lvl1pPr>
          </a:lstStyle>
          <a:p>
            <a:pPr>
              <a:defRPr/>
            </a:pPr>
            <a:fld id="{78F4FF93-EB9A-483E-9F14-505E60630872}" type="slidenum">
              <a:rPr lang="en-US" altLang="en-US"/>
              <a:pPr>
                <a:defRPr/>
              </a:pPr>
              <a:t>‹#›</a:t>
            </a:fld>
            <a:endParaRPr lang="en-US" altLang="en-US"/>
          </a:p>
        </p:txBody>
      </p:sp>
    </p:spTree>
    <p:extLst>
      <p:ext uri="{BB962C8B-B14F-4D97-AF65-F5344CB8AC3E}">
        <p14:creationId xmlns:p14="http://schemas.microsoft.com/office/powerpoint/2010/main" val="41876428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831F51-F2EB-CCCB-5F3F-239075403CF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99A59BA9-7C40-086A-8736-90767365685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6677E75-87C8-41F8-B31E-66AC7B24BD79}"/>
              </a:ext>
            </a:extLst>
          </p:cNvPr>
          <p:cNvSpPr>
            <a:spLocks noGrp="1"/>
          </p:cNvSpPr>
          <p:nvPr>
            <p:ph type="dt" sz="half" idx="10"/>
          </p:nvPr>
        </p:nvSpPr>
        <p:spPr/>
        <p:txBody>
          <a:bodyPr/>
          <a:lstStyle/>
          <a:p>
            <a:fld id="{049B0042-6481-4EB6-915E-C50727F96395}" type="datetimeFigureOut">
              <a:rPr lang="en-IN" smtClean="0"/>
              <a:t>08-06-2023</a:t>
            </a:fld>
            <a:endParaRPr lang="en-IN"/>
          </a:p>
        </p:txBody>
      </p:sp>
      <p:sp>
        <p:nvSpPr>
          <p:cNvPr id="5" name="Footer Placeholder 4">
            <a:extLst>
              <a:ext uri="{FF2B5EF4-FFF2-40B4-BE49-F238E27FC236}">
                <a16:creationId xmlns:a16="http://schemas.microsoft.com/office/drawing/2014/main" id="{FAC0DA04-BB5D-AEB6-0255-28FACE55C3E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E3376E1-75F9-6237-3D20-67DBE62BC72D}"/>
              </a:ext>
            </a:extLst>
          </p:cNvPr>
          <p:cNvSpPr>
            <a:spLocks noGrp="1"/>
          </p:cNvSpPr>
          <p:nvPr>
            <p:ph type="sldNum" sz="quarter" idx="12"/>
          </p:nvPr>
        </p:nvSpPr>
        <p:spPr/>
        <p:txBody>
          <a:bodyPr/>
          <a:lstStyle/>
          <a:p>
            <a:fld id="{7C6AEA06-5187-4AD6-8F1B-805689A7D71C}" type="slidenum">
              <a:rPr lang="en-IN" smtClean="0"/>
              <a:t>‹#›</a:t>
            </a:fld>
            <a:endParaRPr lang="en-IN"/>
          </a:p>
        </p:txBody>
      </p:sp>
    </p:spTree>
    <p:extLst>
      <p:ext uri="{BB962C8B-B14F-4D97-AF65-F5344CB8AC3E}">
        <p14:creationId xmlns:p14="http://schemas.microsoft.com/office/powerpoint/2010/main" val="8967906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A78E34-6C7C-1AD8-03AD-407BF0B4BA8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986461CF-BC75-DF20-D885-8DD3F30873D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C55D2DC-7B56-FC28-548D-AC387625AB40}"/>
              </a:ext>
            </a:extLst>
          </p:cNvPr>
          <p:cNvSpPr>
            <a:spLocks noGrp="1"/>
          </p:cNvSpPr>
          <p:nvPr>
            <p:ph type="dt" sz="half" idx="10"/>
          </p:nvPr>
        </p:nvSpPr>
        <p:spPr/>
        <p:txBody>
          <a:bodyPr/>
          <a:lstStyle/>
          <a:p>
            <a:fld id="{049B0042-6481-4EB6-915E-C50727F96395}" type="datetimeFigureOut">
              <a:rPr lang="en-IN" smtClean="0"/>
              <a:t>08-06-2023</a:t>
            </a:fld>
            <a:endParaRPr lang="en-IN"/>
          </a:p>
        </p:txBody>
      </p:sp>
      <p:sp>
        <p:nvSpPr>
          <p:cNvPr id="5" name="Footer Placeholder 4">
            <a:extLst>
              <a:ext uri="{FF2B5EF4-FFF2-40B4-BE49-F238E27FC236}">
                <a16:creationId xmlns:a16="http://schemas.microsoft.com/office/drawing/2014/main" id="{02D02F14-8A26-2AC1-A348-749C0F90405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9B47760-993C-EF21-4A5D-266CCA40EEF2}"/>
              </a:ext>
            </a:extLst>
          </p:cNvPr>
          <p:cNvSpPr>
            <a:spLocks noGrp="1"/>
          </p:cNvSpPr>
          <p:nvPr>
            <p:ph type="sldNum" sz="quarter" idx="12"/>
          </p:nvPr>
        </p:nvSpPr>
        <p:spPr/>
        <p:txBody>
          <a:bodyPr/>
          <a:lstStyle/>
          <a:p>
            <a:fld id="{7C6AEA06-5187-4AD6-8F1B-805689A7D71C}" type="slidenum">
              <a:rPr lang="en-IN" smtClean="0"/>
              <a:t>‹#›</a:t>
            </a:fld>
            <a:endParaRPr lang="en-IN"/>
          </a:p>
        </p:txBody>
      </p:sp>
    </p:spTree>
    <p:extLst>
      <p:ext uri="{BB962C8B-B14F-4D97-AF65-F5344CB8AC3E}">
        <p14:creationId xmlns:p14="http://schemas.microsoft.com/office/powerpoint/2010/main" val="23065823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B510CD-0A13-BB85-659C-0A2ED131CD8A}"/>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02908806-BB0A-11BB-141A-B1B52E1EFEB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54EE2D25-969F-6000-DDC9-F9909CC2FC2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0E1D65E1-5128-2965-1195-605D4738A0F0}"/>
              </a:ext>
            </a:extLst>
          </p:cNvPr>
          <p:cNvSpPr>
            <a:spLocks noGrp="1"/>
          </p:cNvSpPr>
          <p:nvPr>
            <p:ph type="dt" sz="half" idx="10"/>
          </p:nvPr>
        </p:nvSpPr>
        <p:spPr/>
        <p:txBody>
          <a:bodyPr/>
          <a:lstStyle/>
          <a:p>
            <a:fld id="{049B0042-6481-4EB6-915E-C50727F96395}" type="datetimeFigureOut">
              <a:rPr lang="en-IN" smtClean="0"/>
              <a:t>08-06-2023</a:t>
            </a:fld>
            <a:endParaRPr lang="en-IN"/>
          </a:p>
        </p:txBody>
      </p:sp>
      <p:sp>
        <p:nvSpPr>
          <p:cNvPr id="6" name="Footer Placeholder 5">
            <a:extLst>
              <a:ext uri="{FF2B5EF4-FFF2-40B4-BE49-F238E27FC236}">
                <a16:creationId xmlns:a16="http://schemas.microsoft.com/office/drawing/2014/main" id="{39B5103C-C72C-2C75-F07D-E7A8A224128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0E345E5-9850-B624-7064-038FA148FAF1}"/>
              </a:ext>
            </a:extLst>
          </p:cNvPr>
          <p:cNvSpPr>
            <a:spLocks noGrp="1"/>
          </p:cNvSpPr>
          <p:nvPr>
            <p:ph type="sldNum" sz="quarter" idx="12"/>
          </p:nvPr>
        </p:nvSpPr>
        <p:spPr/>
        <p:txBody>
          <a:bodyPr/>
          <a:lstStyle/>
          <a:p>
            <a:fld id="{7C6AEA06-5187-4AD6-8F1B-805689A7D71C}" type="slidenum">
              <a:rPr lang="en-IN" smtClean="0"/>
              <a:t>‹#›</a:t>
            </a:fld>
            <a:endParaRPr lang="en-IN"/>
          </a:p>
        </p:txBody>
      </p:sp>
    </p:spTree>
    <p:extLst>
      <p:ext uri="{BB962C8B-B14F-4D97-AF65-F5344CB8AC3E}">
        <p14:creationId xmlns:p14="http://schemas.microsoft.com/office/powerpoint/2010/main" val="26467416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9FF87E-9953-BF80-65F4-1C353EC0D5DE}"/>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4BB8951-7EDF-DDF7-61BB-CA49A94EDC5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465E405-0AF9-457B-A0E7-BD03FEBFDCD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F77C7B5A-311E-DB93-E538-AC37585EAF8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B38BC22-1890-3951-36C5-BC1D2D5E90D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5CAAAA3B-7352-6A13-8C52-485450D4C192}"/>
              </a:ext>
            </a:extLst>
          </p:cNvPr>
          <p:cNvSpPr>
            <a:spLocks noGrp="1"/>
          </p:cNvSpPr>
          <p:nvPr>
            <p:ph type="dt" sz="half" idx="10"/>
          </p:nvPr>
        </p:nvSpPr>
        <p:spPr/>
        <p:txBody>
          <a:bodyPr/>
          <a:lstStyle/>
          <a:p>
            <a:fld id="{049B0042-6481-4EB6-915E-C50727F96395}" type="datetimeFigureOut">
              <a:rPr lang="en-IN" smtClean="0"/>
              <a:t>08-06-2023</a:t>
            </a:fld>
            <a:endParaRPr lang="en-IN"/>
          </a:p>
        </p:txBody>
      </p:sp>
      <p:sp>
        <p:nvSpPr>
          <p:cNvPr id="8" name="Footer Placeholder 7">
            <a:extLst>
              <a:ext uri="{FF2B5EF4-FFF2-40B4-BE49-F238E27FC236}">
                <a16:creationId xmlns:a16="http://schemas.microsoft.com/office/drawing/2014/main" id="{535B9E92-D41B-1D7D-A18B-193E1F3C01F9}"/>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F36B02BA-0CCE-254D-08BC-02F1BB84D8D4}"/>
              </a:ext>
            </a:extLst>
          </p:cNvPr>
          <p:cNvSpPr>
            <a:spLocks noGrp="1"/>
          </p:cNvSpPr>
          <p:nvPr>
            <p:ph type="sldNum" sz="quarter" idx="12"/>
          </p:nvPr>
        </p:nvSpPr>
        <p:spPr/>
        <p:txBody>
          <a:bodyPr/>
          <a:lstStyle/>
          <a:p>
            <a:fld id="{7C6AEA06-5187-4AD6-8F1B-805689A7D71C}" type="slidenum">
              <a:rPr lang="en-IN" smtClean="0"/>
              <a:t>‹#›</a:t>
            </a:fld>
            <a:endParaRPr lang="en-IN"/>
          </a:p>
        </p:txBody>
      </p:sp>
    </p:spTree>
    <p:extLst>
      <p:ext uri="{BB962C8B-B14F-4D97-AF65-F5344CB8AC3E}">
        <p14:creationId xmlns:p14="http://schemas.microsoft.com/office/powerpoint/2010/main" val="40376508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6A32D2-8C55-8271-350B-A7C114C48B76}"/>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1E5A6DD1-7369-36EE-DEEE-5E67242E6A46}"/>
              </a:ext>
            </a:extLst>
          </p:cNvPr>
          <p:cNvSpPr>
            <a:spLocks noGrp="1"/>
          </p:cNvSpPr>
          <p:nvPr>
            <p:ph type="dt" sz="half" idx="10"/>
          </p:nvPr>
        </p:nvSpPr>
        <p:spPr/>
        <p:txBody>
          <a:bodyPr/>
          <a:lstStyle/>
          <a:p>
            <a:fld id="{049B0042-6481-4EB6-915E-C50727F96395}" type="datetimeFigureOut">
              <a:rPr lang="en-IN" smtClean="0"/>
              <a:t>08-06-2023</a:t>
            </a:fld>
            <a:endParaRPr lang="en-IN"/>
          </a:p>
        </p:txBody>
      </p:sp>
      <p:sp>
        <p:nvSpPr>
          <p:cNvPr id="4" name="Footer Placeholder 3">
            <a:extLst>
              <a:ext uri="{FF2B5EF4-FFF2-40B4-BE49-F238E27FC236}">
                <a16:creationId xmlns:a16="http://schemas.microsoft.com/office/drawing/2014/main" id="{DA536E79-2A60-E42C-1ED7-E99A76035A47}"/>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C6726BFA-B8DE-8E3C-2FAB-7037FDA2F75A}"/>
              </a:ext>
            </a:extLst>
          </p:cNvPr>
          <p:cNvSpPr>
            <a:spLocks noGrp="1"/>
          </p:cNvSpPr>
          <p:nvPr>
            <p:ph type="sldNum" sz="quarter" idx="12"/>
          </p:nvPr>
        </p:nvSpPr>
        <p:spPr/>
        <p:txBody>
          <a:bodyPr/>
          <a:lstStyle/>
          <a:p>
            <a:fld id="{7C6AEA06-5187-4AD6-8F1B-805689A7D71C}" type="slidenum">
              <a:rPr lang="en-IN" smtClean="0"/>
              <a:t>‹#›</a:t>
            </a:fld>
            <a:endParaRPr lang="en-IN"/>
          </a:p>
        </p:txBody>
      </p:sp>
    </p:spTree>
    <p:extLst>
      <p:ext uri="{BB962C8B-B14F-4D97-AF65-F5344CB8AC3E}">
        <p14:creationId xmlns:p14="http://schemas.microsoft.com/office/powerpoint/2010/main" val="5837370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9FCCAE0-6369-8740-2B57-3847FCD5514F}"/>
              </a:ext>
            </a:extLst>
          </p:cNvPr>
          <p:cNvSpPr>
            <a:spLocks noGrp="1"/>
          </p:cNvSpPr>
          <p:nvPr>
            <p:ph type="dt" sz="half" idx="10"/>
          </p:nvPr>
        </p:nvSpPr>
        <p:spPr/>
        <p:txBody>
          <a:bodyPr/>
          <a:lstStyle/>
          <a:p>
            <a:fld id="{049B0042-6481-4EB6-915E-C50727F96395}" type="datetimeFigureOut">
              <a:rPr lang="en-IN" smtClean="0"/>
              <a:t>08-06-2023</a:t>
            </a:fld>
            <a:endParaRPr lang="en-IN"/>
          </a:p>
        </p:txBody>
      </p:sp>
      <p:sp>
        <p:nvSpPr>
          <p:cNvPr id="3" name="Footer Placeholder 2">
            <a:extLst>
              <a:ext uri="{FF2B5EF4-FFF2-40B4-BE49-F238E27FC236}">
                <a16:creationId xmlns:a16="http://schemas.microsoft.com/office/drawing/2014/main" id="{D0CB92C6-F0E8-B611-C9D7-6150DF765FD8}"/>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9AAF58DA-B25C-76A0-243C-80B03B4C6823}"/>
              </a:ext>
            </a:extLst>
          </p:cNvPr>
          <p:cNvSpPr>
            <a:spLocks noGrp="1"/>
          </p:cNvSpPr>
          <p:nvPr>
            <p:ph type="sldNum" sz="quarter" idx="12"/>
          </p:nvPr>
        </p:nvSpPr>
        <p:spPr/>
        <p:txBody>
          <a:bodyPr/>
          <a:lstStyle/>
          <a:p>
            <a:fld id="{7C6AEA06-5187-4AD6-8F1B-805689A7D71C}" type="slidenum">
              <a:rPr lang="en-IN" smtClean="0"/>
              <a:t>‹#›</a:t>
            </a:fld>
            <a:endParaRPr lang="en-IN"/>
          </a:p>
        </p:txBody>
      </p:sp>
    </p:spTree>
    <p:extLst>
      <p:ext uri="{BB962C8B-B14F-4D97-AF65-F5344CB8AC3E}">
        <p14:creationId xmlns:p14="http://schemas.microsoft.com/office/powerpoint/2010/main" val="14430880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1AE43-69BB-1D32-C8E6-494BD78E3F7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72244B63-6C1D-87D1-0CF2-2C013782DEA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7C8C7E35-6E3D-D9CF-EC16-57249E2F2B3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85368DD-BAE6-4BF0-4EB2-FD049E86E47F}"/>
              </a:ext>
            </a:extLst>
          </p:cNvPr>
          <p:cNvSpPr>
            <a:spLocks noGrp="1"/>
          </p:cNvSpPr>
          <p:nvPr>
            <p:ph type="dt" sz="half" idx="10"/>
          </p:nvPr>
        </p:nvSpPr>
        <p:spPr/>
        <p:txBody>
          <a:bodyPr/>
          <a:lstStyle/>
          <a:p>
            <a:fld id="{049B0042-6481-4EB6-915E-C50727F96395}" type="datetimeFigureOut">
              <a:rPr lang="en-IN" smtClean="0"/>
              <a:t>08-06-2023</a:t>
            </a:fld>
            <a:endParaRPr lang="en-IN"/>
          </a:p>
        </p:txBody>
      </p:sp>
      <p:sp>
        <p:nvSpPr>
          <p:cNvPr id="6" name="Footer Placeholder 5">
            <a:extLst>
              <a:ext uri="{FF2B5EF4-FFF2-40B4-BE49-F238E27FC236}">
                <a16:creationId xmlns:a16="http://schemas.microsoft.com/office/drawing/2014/main" id="{D8CE977E-CF96-9E22-8B07-8CF5123C2956}"/>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76407F1-C118-D8AA-6447-F8E9E415F9B5}"/>
              </a:ext>
            </a:extLst>
          </p:cNvPr>
          <p:cNvSpPr>
            <a:spLocks noGrp="1"/>
          </p:cNvSpPr>
          <p:nvPr>
            <p:ph type="sldNum" sz="quarter" idx="12"/>
          </p:nvPr>
        </p:nvSpPr>
        <p:spPr/>
        <p:txBody>
          <a:bodyPr/>
          <a:lstStyle/>
          <a:p>
            <a:fld id="{7C6AEA06-5187-4AD6-8F1B-805689A7D71C}" type="slidenum">
              <a:rPr lang="en-IN" smtClean="0"/>
              <a:t>‹#›</a:t>
            </a:fld>
            <a:endParaRPr lang="en-IN"/>
          </a:p>
        </p:txBody>
      </p:sp>
    </p:spTree>
    <p:extLst>
      <p:ext uri="{BB962C8B-B14F-4D97-AF65-F5344CB8AC3E}">
        <p14:creationId xmlns:p14="http://schemas.microsoft.com/office/powerpoint/2010/main" val="27414282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0A650A-45B1-2DF1-8E10-138848114DE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B69EA43A-8E2A-D298-8E5A-F13173465C9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D860A425-BEC2-79FD-63E5-37CE2BAA5DC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8233699-EF9C-EA35-722C-95DF631BA7E3}"/>
              </a:ext>
            </a:extLst>
          </p:cNvPr>
          <p:cNvSpPr>
            <a:spLocks noGrp="1"/>
          </p:cNvSpPr>
          <p:nvPr>
            <p:ph type="dt" sz="half" idx="10"/>
          </p:nvPr>
        </p:nvSpPr>
        <p:spPr/>
        <p:txBody>
          <a:bodyPr/>
          <a:lstStyle/>
          <a:p>
            <a:fld id="{049B0042-6481-4EB6-915E-C50727F96395}" type="datetimeFigureOut">
              <a:rPr lang="en-IN" smtClean="0"/>
              <a:t>08-06-2023</a:t>
            </a:fld>
            <a:endParaRPr lang="en-IN"/>
          </a:p>
        </p:txBody>
      </p:sp>
      <p:sp>
        <p:nvSpPr>
          <p:cNvPr id="6" name="Footer Placeholder 5">
            <a:extLst>
              <a:ext uri="{FF2B5EF4-FFF2-40B4-BE49-F238E27FC236}">
                <a16:creationId xmlns:a16="http://schemas.microsoft.com/office/drawing/2014/main" id="{62AD82A4-E401-D259-02A3-9F5A0AA2634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70535CB-6C6F-F96E-1844-14E43848E66C}"/>
              </a:ext>
            </a:extLst>
          </p:cNvPr>
          <p:cNvSpPr>
            <a:spLocks noGrp="1"/>
          </p:cNvSpPr>
          <p:nvPr>
            <p:ph type="sldNum" sz="quarter" idx="12"/>
          </p:nvPr>
        </p:nvSpPr>
        <p:spPr/>
        <p:txBody>
          <a:bodyPr/>
          <a:lstStyle/>
          <a:p>
            <a:fld id="{7C6AEA06-5187-4AD6-8F1B-805689A7D71C}" type="slidenum">
              <a:rPr lang="en-IN" smtClean="0"/>
              <a:t>‹#›</a:t>
            </a:fld>
            <a:endParaRPr lang="en-IN"/>
          </a:p>
        </p:txBody>
      </p:sp>
    </p:spTree>
    <p:extLst>
      <p:ext uri="{BB962C8B-B14F-4D97-AF65-F5344CB8AC3E}">
        <p14:creationId xmlns:p14="http://schemas.microsoft.com/office/powerpoint/2010/main" val="33203205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E1B9528-737C-C928-2DB4-1C2CA8D8F85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DA5B412C-879C-944F-EA1D-4BC9C1E67EC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1A9AB26-7F73-641E-4ABE-1D0FC67FD3B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49B0042-6481-4EB6-915E-C50727F96395}" type="datetimeFigureOut">
              <a:rPr lang="en-IN" smtClean="0"/>
              <a:t>08-06-2023</a:t>
            </a:fld>
            <a:endParaRPr lang="en-IN"/>
          </a:p>
        </p:txBody>
      </p:sp>
      <p:sp>
        <p:nvSpPr>
          <p:cNvPr id="5" name="Footer Placeholder 4">
            <a:extLst>
              <a:ext uri="{FF2B5EF4-FFF2-40B4-BE49-F238E27FC236}">
                <a16:creationId xmlns:a16="http://schemas.microsoft.com/office/drawing/2014/main" id="{48F75650-AFEA-972A-C73A-0B9799B1551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9B006DD0-AB16-B7A5-C4BE-A7606B3189A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C6AEA06-5187-4AD6-8F1B-805689A7D71C}" type="slidenum">
              <a:rPr lang="en-IN" smtClean="0"/>
              <a:t>‹#›</a:t>
            </a:fld>
            <a:endParaRPr lang="en-IN"/>
          </a:p>
        </p:txBody>
      </p:sp>
    </p:spTree>
    <p:extLst>
      <p:ext uri="{BB962C8B-B14F-4D97-AF65-F5344CB8AC3E}">
        <p14:creationId xmlns:p14="http://schemas.microsoft.com/office/powerpoint/2010/main" val="141089400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image" Target="../media/image5.avif"/><Relationship Id="rId1" Type="http://schemas.openxmlformats.org/officeDocument/2006/relationships/slideLayout" Target="../slideLayouts/slideLayout6.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hyperlink" Target="https://www.heavy.ai/learn/data-exploration" TargetMode="External"/><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hyperlink" Target="https://www.heavy.ai/technical-glossary/predictive-analytics"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hyperlink" Target="https://www.netsuite.com/portal/resource/articles/crm/customer-experience-cx.shtml" TargetMode="External"/><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hyperlink" Target="https://www.netsuite.com/portal/resource/articles/crm/customer-experience-cx.shtml" TargetMode="External"/><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hyperlink" Target="https://www.analyticssteps.com/blogs/what-business-intelligence-bi" TargetMode="Externa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2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hyperlink" Target="https://rismedia.com/2017/07/10/how-to-use-predictive-analytics-your-real-estate-business/"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3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3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3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www.ibm.com/in-en/cloud/learn/unsupervised-learning" TargetMode="Externa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hyperlink" Target="https://www.investopedia.com/terms/a/averageprice.asp" TargetMode="External"/><Relationship Id="rId2" Type="http://schemas.openxmlformats.org/officeDocument/2006/relationships/hyperlink" Target="https://www.investopedia.com/terms/t/technicalanalysis.asp" TargetMode="External"/><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s://www.investopedia.com/terms/s/sma.asp" TargetMode="External"/><Relationship Id="rId1" Type="http://schemas.openxmlformats.org/officeDocument/2006/relationships/slideLayout" Target="../slideLayouts/slideLayout6.xml"/><Relationship Id="rId4" Type="http://schemas.openxmlformats.org/officeDocument/2006/relationships/image" Target="../media/image23.pn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24.wmf"/><Relationship Id="rId7" Type="http://schemas.openxmlformats.org/officeDocument/2006/relationships/image" Target="../media/image26.wmf"/><Relationship Id="rId2" Type="http://schemas.openxmlformats.org/officeDocument/2006/relationships/oleObject" Target="../embeddings/oleObject1.bin"/><Relationship Id="rId1" Type="http://schemas.openxmlformats.org/officeDocument/2006/relationships/slideLayout" Target="../slideLayouts/slideLayout2.xml"/><Relationship Id="rId6" Type="http://schemas.openxmlformats.org/officeDocument/2006/relationships/oleObject" Target="../embeddings/oleObject3.bin"/><Relationship Id="rId5" Type="http://schemas.openxmlformats.org/officeDocument/2006/relationships/image" Target="../media/image25.wmf"/><Relationship Id="rId4" Type="http://schemas.openxmlformats.org/officeDocument/2006/relationships/oleObject" Target="../embeddings/oleObject2.bin"/></Relationships>
</file>

<file path=ppt/slides/_rels/slide68.xml.rels><?xml version="1.0" encoding="UTF-8" standalone="yes"?>
<Relationships xmlns="http://schemas.openxmlformats.org/package/2006/relationships"><Relationship Id="rId3" Type="http://schemas.openxmlformats.org/officeDocument/2006/relationships/image" Target="../media/image27.wmf"/><Relationship Id="rId2" Type="http://schemas.openxmlformats.org/officeDocument/2006/relationships/oleObject" Target="../embeddings/oleObject4.bin"/><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28.wmf"/><Relationship Id="rId2" Type="http://schemas.openxmlformats.org/officeDocument/2006/relationships/oleObject" Target="../embeddings/oleObject5.bin"/><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oleObject" Target="../embeddings/oleObject6.bin"/><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30.wmf"/><Relationship Id="rId2" Type="http://schemas.openxmlformats.org/officeDocument/2006/relationships/oleObject" Target="../embeddings/oleObject7.bin"/><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31.wmf"/><Relationship Id="rId2" Type="http://schemas.openxmlformats.org/officeDocument/2006/relationships/oleObject" Target="../embeddings/oleObject8.bin"/><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oleObject" Target="../embeddings/oleObject9.bin"/><Relationship Id="rId1" Type="http://schemas.openxmlformats.org/officeDocument/2006/relationships/slideLayout" Target="../slideLayouts/slideLayout12.xml"/></Relationships>
</file>

<file path=ppt/slides/_rels/slide76.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oleObject" Target="../embeddings/oleObject10.bin"/><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3" Type="http://schemas.openxmlformats.org/officeDocument/2006/relationships/image" Target="../media/image34.wmf"/><Relationship Id="rId7" Type="http://schemas.openxmlformats.org/officeDocument/2006/relationships/image" Target="../media/image36.emf"/><Relationship Id="rId2" Type="http://schemas.openxmlformats.org/officeDocument/2006/relationships/oleObject" Target="../embeddings/oleObject11.bin"/><Relationship Id="rId1" Type="http://schemas.openxmlformats.org/officeDocument/2006/relationships/slideLayout" Target="../slideLayouts/slideLayout12.xml"/><Relationship Id="rId6" Type="http://schemas.openxmlformats.org/officeDocument/2006/relationships/oleObject" Target="../embeddings/oleObject13.bin"/><Relationship Id="rId5" Type="http://schemas.openxmlformats.org/officeDocument/2006/relationships/image" Target="../media/image35.wmf"/><Relationship Id="rId4" Type="http://schemas.openxmlformats.org/officeDocument/2006/relationships/oleObject" Target="../embeddings/oleObject12.bin"/></Relationships>
</file>

<file path=ppt/slides/_rels/slide78.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oleObject" Target="../embeddings/oleObject14.bin"/><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hyperlink" Target="https://www.mastersindatascience.org/resources/open-source-tools-for-big-data-analysis/" TargetMode="Externa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3" Type="http://schemas.openxmlformats.org/officeDocument/2006/relationships/hyperlink" Target="https://hive.apache.org/" TargetMode="External"/><Relationship Id="rId2" Type="http://schemas.openxmlformats.org/officeDocument/2006/relationships/hyperlink" Target="https://hadoop.apache.org/" TargetMode="External"/><Relationship Id="rId1" Type="http://schemas.openxmlformats.org/officeDocument/2006/relationships/slideLayout" Target="../slideLayouts/slideLayout6.xml"/><Relationship Id="rId4" Type="http://schemas.openxmlformats.org/officeDocument/2006/relationships/hyperlink" Target="https://www.mastersindatascience.org/data-scientist-skills/sql/" TargetMode="External"/></Relationships>
</file>

<file path=ppt/slides/_rels/slide8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3" Type="http://schemas.openxmlformats.org/officeDocument/2006/relationships/hyperlink" Target="https://intellipaat.com/blog/tutorial/spark-tutorial/" TargetMode="External"/><Relationship Id="rId2" Type="http://schemas.openxmlformats.org/officeDocument/2006/relationships/hyperlink" Target="https://www.edureka.co/blog/spark-tutorial/" TargetMode="External"/><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2" Type="http://schemas.openxmlformats.org/officeDocument/2006/relationships/hyperlink" Target="https://www.mastersindatascience.org/careers/statistician/" TargetMode="External"/><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D23B5A-8DDB-4AC7-42DF-2A5910589A53}"/>
              </a:ext>
            </a:extLst>
          </p:cNvPr>
          <p:cNvSpPr>
            <a:spLocks noGrp="1"/>
          </p:cNvSpPr>
          <p:nvPr>
            <p:ph type="title"/>
          </p:nvPr>
        </p:nvSpPr>
        <p:spPr>
          <a:xfrm>
            <a:off x="695130" y="-57862"/>
            <a:ext cx="10515600" cy="742108"/>
          </a:xfrm>
        </p:spPr>
        <p:txBody>
          <a:bodyPr/>
          <a:lstStyle/>
          <a:p>
            <a:pPr algn="ctr"/>
            <a:r>
              <a:rPr lang="en-IN" b="1" dirty="0"/>
              <a:t>Hadoop’s Parallel World</a:t>
            </a:r>
            <a:endParaRPr lang="en-IN" dirty="0"/>
          </a:p>
        </p:txBody>
      </p:sp>
      <p:pic>
        <p:nvPicPr>
          <p:cNvPr id="4" name="Picture 3">
            <a:extLst>
              <a:ext uri="{FF2B5EF4-FFF2-40B4-BE49-F238E27FC236}">
                <a16:creationId xmlns:a16="http://schemas.microsoft.com/office/drawing/2014/main" id="{FE83F8C3-FF9B-8202-DC41-A68368AD2E5B}"/>
              </a:ext>
            </a:extLst>
          </p:cNvPr>
          <p:cNvPicPr>
            <a:picLocks noChangeAspect="1"/>
          </p:cNvPicPr>
          <p:nvPr/>
        </p:nvPicPr>
        <p:blipFill>
          <a:blip r:embed="rId2"/>
          <a:stretch>
            <a:fillRect/>
          </a:stretch>
        </p:blipFill>
        <p:spPr>
          <a:xfrm>
            <a:off x="1696616" y="684246"/>
            <a:ext cx="8974219" cy="6173754"/>
          </a:xfrm>
          <a:prstGeom prst="rect">
            <a:avLst/>
          </a:prstGeom>
        </p:spPr>
      </p:pic>
    </p:spTree>
    <p:extLst>
      <p:ext uri="{BB962C8B-B14F-4D97-AF65-F5344CB8AC3E}">
        <p14:creationId xmlns:p14="http://schemas.microsoft.com/office/powerpoint/2010/main" val="5406085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8D29A4-F1B5-6C8B-C1A2-57D7FE11B0F1}"/>
              </a:ext>
            </a:extLst>
          </p:cNvPr>
          <p:cNvSpPr>
            <a:spLocks noGrp="1"/>
          </p:cNvSpPr>
          <p:nvPr>
            <p:ph type="title"/>
          </p:nvPr>
        </p:nvSpPr>
        <p:spPr>
          <a:xfrm>
            <a:off x="838200" y="365125"/>
            <a:ext cx="10246567" cy="362663"/>
          </a:xfrm>
        </p:spPr>
        <p:txBody>
          <a:bodyPr>
            <a:normAutofit fontScale="90000"/>
          </a:bodyPr>
          <a:lstStyle/>
          <a:p>
            <a:pPr algn="ctr"/>
            <a:r>
              <a:rPr lang="en-IN" b="1" dirty="0"/>
              <a:t>Data Discovery Explanation?</a:t>
            </a:r>
          </a:p>
        </p:txBody>
      </p:sp>
      <p:sp>
        <p:nvSpPr>
          <p:cNvPr id="4" name="TextBox 3">
            <a:extLst>
              <a:ext uri="{FF2B5EF4-FFF2-40B4-BE49-F238E27FC236}">
                <a16:creationId xmlns:a16="http://schemas.microsoft.com/office/drawing/2014/main" id="{8D9EF12F-EBC5-D491-BC16-BC55E8C2DAB2}"/>
              </a:ext>
            </a:extLst>
          </p:cNvPr>
          <p:cNvSpPr txBox="1"/>
          <p:nvPr/>
        </p:nvSpPr>
        <p:spPr>
          <a:xfrm>
            <a:off x="233289" y="864438"/>
            <a:ext cx="11725421" cy="923330"/>
          </a:xfrm>
          <a:prstGeom prst="rect">
            <a:avLst/>
          </a:prstGeom>
          <a:noFill/>
        </p:spPr>
        <p:txBody>
          <a:bodyPr wrap="square">
            <a:spAutoFit/>
          </a:bodyPr>
          <a:lstStyle/>
          <a:p>
            <a:pPr algn="just"/>
            <a:r>
              <a:rPr lang="en-US" dirty="0"/>
              <a:t>Data discovery </a:t>
            </a:r>
            <a:r>
              <a:rPr lang="en-US" dirty="0">
                <a:solidFill>
                  <a:srgbClr val="C00000"/>
                </a:solidFill>
              </a:rPr>
              <a:t>uses diagrams, text and visual storytelling to </a:t>
            </a:r>
            <a:r>
              <a:rPr lang="en-US" dirty="0"/>
              <a:t>explain trends and convey other types of information. This means non-IT staff can understand large volumes of complex data and quickly extract the insight they need. In this way, data discovery democratizes data analysis for every employee.</a:t>
            </a:r>
            <a:endParaRPr lang="en-IN" dirty="0"/>
          </a:p>
        </p:txBody>
      </p:sp>
      <p:pic>
        <p:nvPicPr>
          <p:cNvPr id="5" name="Picture 4">
            <a:extLst>
              <a:ext uri="{FF2B5EF4-FFF2-40B4-BE49-F238E27FC236}">
                <a16:creationId xmlns:a16="http://schemas.microsoft.com/office/drawing/2014/main" id="{8A097285-BF64-0C0E-8F29-0E20F85741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93245" y="1722199"/>
            <a:ext cx="6060244" cy="5135800"/>
          </a:xfrm>
          <a:prstGeom prst="rect">
            <a:avLst/>
          </a:prstGeom>
        </p:spPr>
      </p:pic>
    </p:spTree>
    <p:extLst>
      <p:ext uri="{BB962C8B-B14F-4D97-AF65-F5344CB8AC3E}">
        <p14:creationId xmlns:p14="http://schemas.microsoft.com/office/powerpoint/2010/main" val="148478937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0E5D93-1920-7B06-E1E8-1C4FB7876F83}"/>
              </a:ext>
            </a:extLst>
          </p:cNvPr>
          <p:cNvSpPr>
            <a:spLocks noGrp="1"/>
          </p:cNvSpPr>
          <p:nvPr>
            <p:ph type="title"/>
          </p:nvPr>
        </p:nvSpPr>
        <p:spPr/>
        <p:txBody>
          <a:bodyPr/>
          <a:lstStyle/>
          <a:p>
            <a:r>
              <a:rPr lang="en-US" dirty="0"/>
              <a:t>The Amazon Web Services (AWS) overview:</a:t>
            </a:r>
          </a:p>
        </p:txBody>
      </p:sp>
      <p:sp>
        <p:nvSpPr>
          <p:cNvPr id="3" name="Content Placeholder 2">
            <a:extLst>
              <a:ext uri="{FF2B5EF4-FFF2-40B4-BE49-F238E27FC236}">
                <a16:creationId xmlns:a16="http://schemas.microsoft.com/office/drawing/2014/main" id="{01D9AFEC-06B0-AC46-00D2-B6D2A10092A2}"/>
              </a:ext>
            </a:extLst>
          </p:cNvPr>
          <p:cNvSpPr>
            <a:spLocks noGrp="1"/>
          </p:cNvSpPr>
          <p:nvPr>
            <p:ph idx="1"/>
          </p:nvPr>
        </p:nvSpPr>
        <p:spPr/>
        <p:txBody>
          <a:bodyPr/>
          <a:lstStyle/>
          <a:p>
            <a:r>
              <a:rPr lang="en-US" dirty="0"/>
              <a:t>AWS offers various services from networking to computation.</a:t>
            </a:r>
          </a:p>
          <a:p>
            <a:r>
              <a:rPr lang="en-US" dirty="0"/>
              <a:t>Three main services needed to be configured properly to support  analytics: networking, computing, and storing. </a:t>
            </a:r>
          </a:p>
          <a:p>
            <a:pPr marL="571500" indent="-571500">
              <a:buFont typeface="+mj-lt"/>
              <a:buAutoNum type="romanLcPeriod"/>
            </a:pPr>
            <a:r>
              <a:rPr lang="en-US" dirty="0"/>
              <a:t>Networking includes security and handles communication routing. The service need to be able to communicate to each other. </a:t>
            </a:r>
          </a:p>
          <a:p>
            <a:pPr marL="571500" indent="-571500">
              <a:buFont typeface="+mj-lt"/>
              <a:buAutoNum type="romanLcPeriod"/>
            </a:pPr>
            <a:r>
              <a:rPr lang="en-US" dirty="0"/>
              <a:t>Computing handles processing, calculations, and running applications. </a:t>
            </a:r>
          </a:p>
          <a:p>
            <a:pPr marL="571500" indent="-571500">
              <a:buFont typeface="+mj-lt"/>
              <a:buAutoNum type="romanLcPeriod"/>
            </a:pPr>
            <a:r>
              <a:rPr lang="en-US" dirty="0"/>
              <a:t>Storage includes where you keep the input data and output results of your analytics.</a:t>
            </a:r>
          </a:p>
          <a:p>
            <a:endParaRPr lang="en-US" dirty="0"/>
          </a:p>
        </p:txBody>
      </p:sp>
    </p:spTree>
    <p:extLst>
      <p:ext uri="{BB962C8B-B14F-4D97-AF65-F5344CB8AC3E}">
        <p14:creationId xmlns:p14="http://schemas.microsoft.com/office/powerpoint/2010/main" val="249717134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E7C47A-29D2-0B01-AFA8-21C46B8ACE51}"/>
              </a:ext>
            </a:extLst>
          </p:cNvPr>
          <p:cNvSpPr>
            <a:spLocks noGrp="1"/>
          </p:cNvSpPr>
          <p:nvPr>
            <p:ph type="title"/>
          </p:nvPr>
        </p:nvSpPr>
        <p:spPr/>
        <p:txBody>
          <a:bodyPr/>
          <a:lstStyle/>
          <a:p>
            <a:r>
              <a:rPr lang="en-US" dirty="0"/>
              <a:t>AWS key concepts</a:t>
            </a:r>
          </a:p>
        </p:txBody>
      </p:sp>
      <p:sp>
        <p:nvSpPr>
          <p:cNvPr id="3" name="Content Placeholder 2">
            <a:extLst>
              <a:ext uri="{FF2B5EF4-FFF2-40B4-BE49-F238E27FC236}">
                <a16:creationId xmlns:a16="http://schemas.microsoft.com/office/drawing/2014/main" id="{BEE1412B-2D59-B1D1-74FF-C782594C831B}"/>
              </a:ext>
            </a:extLst>
          </p:cNvPr>
          <p:cNvSpPr>
            <a:spLocks noGrp="1"/>
          </p:cNvSpPr>
          <p:nvPr>
            <p:ph idx="1"/>
          </p:nvPr>
        </p:nvSpPr>
        <p:spPr/>
        <p:txBody>
          <a:bodyPr/>
          <a:lstStyle/>
          <a:p>
            <a:r>
              <a:rPr lang="en-US" dirty="0"/>
              <a:t>These include Regions, Availability Zones, subnets, and security groups.</a:t>
            </a:r>
          </a:p>
          <a:p>
            <a:pPr marL="571500" indent="-571500">
              <a:buFont typeface="+mj-lt"/>
              <a:buAutoNum type="romanLcPeriod"/>
            </a:pPr>
            <a:r>
              <a:rPr lang="en-US" b="1" dirty="0"/>
              <a:t>Regions</a:t>
            </a:r>
            <a:r>
              <a:rPr lang="en-US" dirty="0"/>
              <a:t>:  Regions are the major division in AWS and correspond to general data center geographic location areas.</a:t>
            </a:r>
          </a:p>
          <a:p>
            <a:pPr marL="571500" indent="-571500">
              <a:buFont typeface="+mj-lt"/>
              <a:buAutoNum type="romanLcPeriod"/>
            </a:pPr>
            <a:r>
              <a:rPr lang="en-US" dirty="0"/>
              <a:t>Availability Zones: Within Regions, there are multiple Availability Zones. The number depends on the Region. These are physically separate locations but are closely linked to each other. Communication between Availability Zones is simple to configure.</a:t>
            </a:r>
          </a:p>
          <a:p>
            <a:endParaRPr lang="en-US" dirty="0"/>
          </a:p>
        </p:txBody>
      </p:sp>
    </p:spTree>
    <p:extLst>
      <p:ext uri="{BB962C8B-B14F-4D97-AF65-F5344CB8AC3E}">
        <p14:creationId xmlns:p14="http://schemas.microsoft.com/office/powerpoint/2010/main" val="319356352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9B9F3E4-DE23-BCF3-AEB6-BFACF7E4301C}"/>
              </a:ext>
            </a:extLst>
          </p:cNvPr>
          <p:cNvSpPr>
            <a:spLocks noGrp="1"/>
          </p:cNvSpPr>
          <p:nvPr>
            <p:ph idx="1"/>
          </p:nvPr>
        </p:nvSpPr>
        <p:spPr/>
        <p:txBody>
          <a:bodyPr/>
          <a:lstStyle/>
          <a:p>
            <a:r>
              <a:rPr lang="en-US" dirty="0"/>
              <a:t>Subnets: Subnets are divisions of your network, represented by IP ranges. Subnets are created within an Availability Zone. Resources are launched into a subnet and can talk to other resources in the same subnet. Communication outside subnets needs to be defined.</a:t>
            </a:r>
          </a:p>
          <a:p>
            <a:r>
              <a:rPr lang="en-US" dirty="0"/>
              <a:t>Security groups: It defines the network traffic that is allowed in and out. One or more resources can belong to a group. Server instances, databases, and cluster nodes all require them. They block everything by default, so you must specify the traffic to allow. </a:t>
            </a:r>
          </a:p>
        </p:txBody>
      </p:sp>
    </p:spTree>
    <p:extLst>
      <p:ext uri="{BB962C8B-B14F-4D97-AF65-F5344CB8AC3E}">
        <p14:creationId xmlns:p14="http://schemas.microsoft.com/office/powerpoint/2010/main" val="300494959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34E9B5-1494-BA88-9C74-61476E2F50B7}"/>
              </a:ext>
            </a:extLst>
          </p:cNvPr>
          <p:cNvSpPr>
            <a:spLocks noGrp="1"/>
          </p:cNvSpPr>
          <p:nvPr>
            <p:ph type="title"/>
          </p:nvPr>
        </p:nvSpPr>
        <p:spPr/>
        <p:txBody>
          <a:bodyPr/>
          <a:lstStyle/>
          <a:p>
            <a:pPr algn="ctr"/>
            <a:r>
              <a:rPr lang="en-US" dirty="0"/>
              <a:t>AWS divisions</a:t>
            </a:r>
          </a:p>
        </p:txBody>
      </p:sp>
      <p:graphicFrame>
        <p:nvGraphicFramePr>
          <p:cNvPr id="6" name="Content Placeholder 5">
            <a:extLst>
              <a:ext uri="{FF2B5EF4-FFF2-40B4-BE49-F238E27FC236}">
                <a16:creationId xmlns:a16="http://schemas.microsoft.com/office/drawing/2014/main" id="{C041E478-F702-E761-CF49-EF71BC969A1F}"/>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9596010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577BAE-8539-4726-02F9-0AA701E440EC}"/>
              </a:ext>
            </a:extLst>
          </p:cNvPr>
          <p:cNvSpPr>
            <a:spLocks noGrp="1"/>
          </p:cNvSpPr>
          <p:nvPr>
            <p:ph type="title"/>
          </p:nvPr>
        </p:nvSpPr>
        <p:spPr/>
        <p:txBody>
          <a:bodyPr/>
          <a:lstStyle/>
          <a:p>
            <a:pPr algn="ctr"/>
            <a:r>
              <a:rPr lang="en-US" dirty="0"/>
              <a:t>AWS key core services</a:t>
            </a:r>
          </a:p>
        </p:txBody>
      </p:sp>
      <p:sp>
        <p:nvSpPr>
          <p:cNvPr id="3" name="Content Placeholder 2">
            <a:extLst>
              <a:ext uri="{FF2B5EF4-FFF2-40B4-BE49-F238E27FC236}">
                <a16:creationId xmlns:a16="http://schemas.microsoft.com/office/drawing/2014/main" id="{2246852C-A775-8D20-46F1-1B036BF74DCD}"/>
              </a:ext>
            </a:extLst>
          </p:cNvPr>
          <p:cNvSpPr>
            <a:spLocks noGrp="1"/>
          </p:cNvSpPr>
          <p:nvPr>
            <p:ph idx="1"/>
          </p:nvPr>
        </p:nvSpPr>
        <p:spPr/>
        <p:txBody>
          <a:bodyPr>
            <a:normAutofit fontScale="92500"/>
          </a:bodyPr>
          <a:lstStyle/>
          <a:p>
            <a:r>
              <a:rPr lang="en-US" dirty="0"/>
              <a:t>Virtual Private Cloud (VPC</a:t>
            </a:r>
            <a:r>
              <a:rPr lang="en-US" sz="2600" dirty="0"/>
              <a:t>): </a:t>
            </a:r>
            <a:r>
              <a:rPr lang="en-US" sz="2600" i="0" dirty="0">
                <a:effectLst/>
              </a:rPr>
              <a:t>A VPC is, logically isolated part of the AWS Cloud. </a:t>
            </a:r>
            <a:r>
              <a:rPr lang="en-US" sz="2600" dirty="0"/>
              <a:t>Here you can </a:t>
            </a:r>
            <a:r>
              <a:rPr lang="en-US" sz="2600" i="0" dirty="0">
                <a:effectLst/>
              </a:rPr>
              <a:t>create and configure your own defined network. </a:t>
            </a:r>
            <a:r>
              <a:rPr lang="en-US" sz="2600" dirty="0"/>
              <a:t>Consider</a:t>
            </a:r>
            <a:r>
              <a:rPr lang="en-US" sz="2600" i="0" dirty="0">
                <a:effectLst/>
              </a:rPr>
              <a:t> this as a self-contained environment in which your analytics live. You have full control here. You can create and configure your own IP address ranges, subnets, network gateways, and routing tables.</a:t>
            </a:r>
          </a:p>
          <a:p>
            <a:r>
              <a:rPr lang="en-US" dirty="0"/>
              <a:t>Identity and Access Management (IAM): </a:t>
            </a:r>
            <a:r>
              <a:rPr lang="en-US" sz="2600" dirty="0"/>
              <a:t>This is where users are defined (IAM users), access key pairs are created, and security roles are defined (IAM roles). IAM provide a simple and secure way for your instances to communicate with other AWS services. Assigning this when creating a resource natively grants permissions to the service defined by the role. This is done without storing access keys on the server instance. This means that even if the server is compromised, the breachers will not have the key for access.</a:t>
            </a:r>
          </a:p>
        </p:txBody>
      </p:sp>
    </p:spTree>
    <p:extLst>
      <p:ext uri="{BB962C8B-B14F-4D97-AF65-F5344CB8AC3E}">
        <p14:creationId xmlns:p14="http://schemas.microsoft.com/office/powerpoint/2010/main" val="230791458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159136-3897-C0C7-3102-0B83B5724CFE}"/>
              </a:ext>
            </a:extLst>
          </p:cNvPr>
          <p:cNvSpPr>
            <a:spLocks noGrp="1"/>
          </p:cNvSpPr>
          <p:nvPr>
            <p:ph type="title"/>
          </p:nvPr>
        </p:nvSpPr>
        <p:spPr/>
        <p:txBody>
          <a:bodyPr/>
          <a:lstStyle/>
          <a:p>
            <a:r>
              <a:rPr lang="en-US" sz="4400" b="1" dirty="0">
                <a:effectLst/>
                <a:latin typeface="Calibri" panose="020F0502020204030204" pitchFamily="34" charset="0"/>
                <a:ea typeface="Calibri" panose="020F0502020204030204" pitchFamily="34" charset="0"/>
                <a:cs typeface="Arial" panose="020B0604020202020204" pitchFamily="34" charset="0"/>
              </a:rPr>
              <a:t>Applying big data technology to storage</a:t>
            </a:r>
            <a:endParaRPr lang="en-US" dirty="0"/>
          </a:p>
        </p:txBody>
      </p:sp>
      <p:sp>
        <p:nvSpPr>
          <p:cNvPr id="3" name="Content Placeholder 2">
            <a:extLst>
              <a:ext uri="{FF2B5EF4-FFF2-40B4-BE49-F238E27FC236}">
                <a16:creationId xmlns:a16="http://schemas.microsoft.com/office/drawing/2014/main" id="{EDD15249-2CBC-4017-CDEC-84E31C43CB93}"/>
              </a:ext>
            </a:extLst>
          </p:cNvPr>
          <p:cNvSpPr>
            <a:spLocks noGrp="1"/>
          </p:cNvSpPr>
          <p:nvPr>
            <p:ph idx="1"/>
          </p:nvPr>
        </p:nvSpPr>
        <p:spPr/>
        <p:txBody>
          <a:bodyPr/>
          <a:lstStyle/>
          <a:p>
            <a:r>
              <a:rPr lang="en-US" dirty="0"/>
              <a:t>Hadoop</a:t>
            </a:r>
          </a:p>
          <a:p>
            <a:r>
              <a:rPr lang="en-US" dirty="0"/>
              <a:t>Parquet</a:t>
            </a:r>
          </a:p>
          <a:p>
            <a:r>
              <a:rPr lang="en-US" dirty="0"/>
              <a:t>Avro</a:t>
            </a:r>
          </a:p>
          <a:p>
            <a:r>
              <a:rPr lang="en-US" dirty="0"/>
              <a:t>Hive </a:t>
            </a:r>
          </a:p>
          <a:p>
            <a:r>
              <a:rPr lang="en-US" dirty="0"/>
              <a:t>Amazon DynamoDB</a:t>
            </a:r>
          </a:p>
          <a:p>
            <a:r>
              <a:rPr lang="en-US"/>
              <a:t>Amazon S3</a:t>
            </a:r>
            <a:endParaRPr lang="en-US" dirty="0"/>
          </a:p>
          <a:p>
            <a:endParaRPr lang="en-US" dirty="0"/>
          </a:p>
        </p:txBody>
      </p:sp>
    </p:spTree>
    <p:extLst>
      <p:ext uri="{BB962C8B-B14F-4D97-AF65-F5344CB8AC3E}">
        <p14:creationId xmlns:p14="http://schemas.microsoft.com/office/powerpoint/2010/main" val="362906110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CA5B7A-0062-FF44-B5F2-C2E571F8E819}"/>
              </a:ext>
            </a:extLst>
          </p:cNvPr>
          <p:cNvSpPr>
            <a:spLocks noGrp="1"/>
          </p:cNvSpPr>
          <p:nvPr>
            <p:ph type="title"/>
          </p:nvPr>
        </p:nvSpPr>
        <p:spPr/>
        <p:txBody>
          <a:bodyPr>
            <a:normAutofit/>
          </a:bodyPr>
          <a:lstStyle/>
          <a:p>
            <a:pPr algn="ctr"/>
            <a:r>
              <a:rPr lang="en-US" sz="3600" b="1" dirty="0">
                <a:effectLst/>
                <a:latin typeface="Calibri" panose="020F0502020204030204" pitchFamily="34" charset="0"/>
                <a:ea typeface="Calibri" panose="020F0502020204030204" pitchFamily="34" charset="0"/>
                <a:cs typeface="Arial" panose="020B0604020202020204" pitchFamily="34" charset="0"/>
              </a:rPr>
              <a:t>Applying big data technology to storage</a:t>
            </a:r>
            <a:endParaRPr lang="en-US" sz="3600" b="1" dirty="0"/>
          </a:p>
        </p:txBody>
      </p:sp>
      <p:sp>
        <p:nvSpPr>
          <p:cNvPr id="3" name="Content Placeholder 2">
            <a:extLst>
              <a:ext uri="{FF2B5EF4-FFF2-40B4-BE49-F238E27FC236}">
                <a16:creationId xmlns:a16="http://schemas.microsoft.com/office/drawing/2014/main" id="{0AD8D6E6-B954-7CC5-B91A-A0367C582B39}"/>
              </a:ext>
            </a:extLst>
          </p:cNvPr>
          <p:cNvSpPr>
            <a:spLocks noGrp="1"/>
          </p:cNvSpPr>
          <p:nvPr>
            <p:ph idx="1"/>
          </p:nvPr>
        </p:nvSpPr>
        <p:spPr/>
        <p:txBody>
          <a:bodyPr>
            <a:normAutofit lnSpcReduction="10000"/>
          </a:bodyPr>
          <a:lstStyle/>
          <a:p>
            <a:r>
              <a:rPr lang="en-US" dirty="0"/>
              <a:t>Elastic Compute Cloud (EC2): EC2 allows you to create virtual servers (called instances). It defines the virtual hardware configuration (think CPU/RAM combination) and amount of memory. Within few minutes it will be ready and running. It helps to maintain application availability and can automatically add or remove EC2 instances according to defined criteria.</a:t>
            </a:r>
          </a:p>
          <a:p>
            <a:r>
              <a:rPr lang="en-US" dirty="0"/>
              <a:t>Simple Storage Service (S3): Amazon Simple Storage Service (Amazon S3) is an object storage service that offers industry-leading scalability, data availability, security, and performance. S3 is an object-based storage service. Scaling and redundancy are handled automatically. Multiple copies of files are automatically created across multiple devices and locations.</a:t>
            </a:r>
          </a:p>
        </p:txBody>
      </p:sp>
    </p:spTree>
    <p:extLst>
      <p:ext uri="{BB962C8B-B14F-4D97-AF65-F5344CB8AC3E}">
        <p14:creationId xmlns:p14="http://schemas.microsoft.com/office/powerpoint/2010/main" val="390091523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AA729C8-DBD9-AE09-996E-BD888C3F39B7}"/>
              </a:ext>
            </a:extLst>
          </p:cNvPr>
          <p:cNvSpPr>
            <a:spLocks noGrp="1"/>
          </p:cNvSpPr>
          <p:nvPr>
            <p:ph idx="1"/>
          </p:nvPr>
        </p:nvSpPr>
        <p:spPr>
          <a:xfrm>
            <a:off x="697043" y="1094282"/>
            <a:ext cx="10656757" cy="5090176"/>
          </a:xfrm>
        </p:spPr>
        <p:txBody>
          <a:bodyPr>
            <a:normAutofit fontScale="92500" lnSpcReduction="10000"/>
          </a:bodyPr>
          <a:lstStyle/>
          <a:p>
            <a:r>
              <a:rPr lang="en-US" dirty="0"/>
              <a:t>Amazon Relational Database Service (RDS): RDS is a set of managed relational databases that includes database engines such as Oracle. Microsoft SQL Server, PostgreSQL, MySQL, and MariaDB. you have full control over it. You can access the database, but not the underlying server where it is hosted. This part also provides monitoring of the status of the database management system.</a:t>
            </a:r>
          </a:p>
          <a:p>
            <a:r>
              <a:rPr lang="en-US" dirty="0"/>
              <a:t>Amazon Redshift: Redshift is a fully managed, SQL-compliant data warehouse service. A Redshift cluster can store up to 1 petabyte. It has its own JDBC and ODBC drivers, but also supports Standard PostgreSQL driver. This means that most business intelligence (BI) tools can connect directly. Redshift is useful for frequently queried data and is a popular place to provide processed and aggregated IoT data for use by the wider enterprise.</a:t>
            </a:r>
          </a:p>
          <a:p>
            <a:pPr marL="0" indent="0">
              <a:buNone/>
            </a:pPr>
            <a:r>
              <a:rPr lang="en-US" dirty="0"/>
              <a:t>*</a:t>
            </a:r>
            <a:r>
              <a:rPr lang="en-US" sz="1900" dirty="0"/>
              <a:t>JDBC=Java Database Connectivity</a:t>
            </a:r>
          </a:p>
          <a:p>
            <a:pPr marL="0" indent="0">
              <a:buNone/>
            </a:pPr>
            <a:r>
              <a:rPr lang="en-US" sz="1900" dirty="0"/>
              <a:t>**ODBC= Open Database Connectivity</a:t>
            </a:r>
          </a:p>
        </p:txBody>
      </p:sp>
    </p:spTree>
    <p:extLst>
      <p:ext uri="{BB962C8B-B14F-4D97-AF65-F5344CB8AC3E}">
        <p14:creationId xmlns:p14="http://schemas.microsoft.com/office/powerpoint/2010/main" val="169511676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A89BBA-EE39-8B26-45A3-893E43F2714E}"/>
              </a:ext>
            </a:extLst>
          </p:cNvPr>
          <p:cNvSpPr>
            <a:spLocks noGrp="1"/>
          </p:cNvSpPr>
          <p:nvPr>
            <p:ph type="title"/>
          </p:nvPr>
        </p:nvSpPr>
        <p:spPr/>
        <p:txBody>
          <a:bodyPr/>
          <a:lstStyle/>
          <a:p>
            <a:pPr algn="ctr"/>
            <a:r>
              <a:rPr lang="en-US" dirty="0"/>
              <a:t>Microsoft Azure overview</a:t>
            </a:r>
          </a:p>
        </p:txBody>
      </p:sp>
      <p:sp>
        <p:nvSpPr>
          <p:cNvPr id="3" name="Content Placeholder 2">
            <a:extLst>
              <a:ext uri="{FF2B5EF4-FFF2-40B4-BE49-F238E27FC236}">
                <a16:creationId xmlns:a16="http://schemas.microsoft.com/office/drawing/2014/main" id="{37D846A3-C7EE-11FB-F8CE-A0C85DA978F9}"/>
              </a:ext>
            </a:extLst>
          </p:cNvPr>
          <p:cNvSpPr>
            <a:spLocks noGrp="1"/>
          </p:cNvSpPr>
          <p:nvPr>
            <p:ph idx="1"/>
          </p:nvPr>
        </p:nvSpPr>
        <p:spPr/>
        <p:txBody>
          <a:bodyPr/>
          <a:lstStyle/>
          <a:p>
            <a:r>
              <a:rPr lang="en-US" dirty="0"/>
              <a:t>Microsoft offers a cloud infrastructure service called Azure that competes directly with AWS. Integration leans more toward Microsoft technology, such as the Windows operating system, the .NET programming language, and the SQL Server database. </a:t>
            </a:r>
          </a:p>
          <a:p>
            <a:r>
              <a:rPr lang="en-US" dirty="0"/>
              <a:t> Azure Data Lake Store: Azure Data Lake Store is compatible with Hadoop Distributed File System (HDFS). It also has a REST interface for applications that is </a:t>
            </a:r>
            <a:r>
              <a:rPr lang="en-US" dirty="0" err="1"/>
              <a:t>WebHDFS</a:t>
            </a:r>
            <a:r>
              <a:rPr lang="en-US" dirty="0"/>
              <a:t>-compatible. Data stored in Data Lake Store can be analyzed using analytic frameworks within the Hadoop ecosystem, such as MapReduce and Hive. </a:t>
            </a:r>
          </a:p>
        </p:txBody>
      </p:sp>
    </p:spTree>
    <p:extLst>
      <p:ext uri="{BB962C8B-B14F-4D97-AF65-F5344CB8AC3E}">
        <p14:creationId xmlns:p14="http://schemas.microsoft.com/office/powerpoint/2010/main" val="23362262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E1ABED6-3C30-125B-973B-03ADB6F24462}"/>
              </a:ext>
            </a:extLst>
          </p:cNvPr>
          <p:cNvPicPr>
            <a:picLocks noChangeAspect="1"/>
          </p:cNvPicPr>
          <p:nvPr/>
        </p:nvPicPr>
        <p:blipFill>
          <a:blip r:embed="rId2" cstate="print"/>
          <a:srcRect/>
          <a:stretch>
            <a:fillRect/>
          </a:stretch>
        </p:blipFill>
        <p:spPr bwMode="auto">
          <a:xfrm>
            <a:off x="75293" y="225083"/>
            <a:ext cx="8985272" cy="4579033"/>
          </a:xfrm>
          <a:prstGeom prst="rect">
            <a:avLst/>
          </a:prstGeom>
          <a:noFill/>
          <a:ln w="9525">
            <a:noFill/>
            <a:miter lim="800000"/>
            <a:headEnd/>
            <a:tailEnd/>
          </a:ln>
        </p:spPr>
      </p:pic>
      <p:pic>
        <p:nvPicPr>
          <p:cNvPr id="4" name="Picture 3">
            <a:extLst>
              <a:ext uri="{FF2B5EF4-FFF2-40B4-BE49-F238E27FC236}">
                <a16:creationId xmlns:a16="http://schemas.microsoft.com/office/drawing/2014/main" id="{7405F8C6-3733-582F-0E03-981C25034975}"/>
              </a:ext>
            </a:extLst>
          </p:cNvPr>
          <p:cNvPicPr>
            <a:picLocks noChangeAspect="1"/>
          </p:cNvPicPr>
          <p:nvPr/>
        </p:nvPicPr>
        <p:blipFill>
          <a:blip r:embed="rId3" cstate="print"/>
          <a:srcRect/>
          <a:stretch>
            <a:fillRect/>
          </a:stretch>
        </p:blipFill>
        <p:spPr bwMode="auto">
          <a:xfrm>
            <a:off x="4861260" y="2701093"/>
            <a:ext cx="8398609" cy="4206045"/>
          </a:xfrm>
          <a:prstGeom prst="rect">
            <a:avLst/>
          </a:prstGeom>
          <a:noFill/>
          <a:ln w="9525">
            <a:noFill/>
            <a:miter lim="800000"/>
            <a:headEnd/>
            <a:tailEnd/>
          </a:ln>
        </p:spPr>
      </p:pic>
    </p:spTree>
    <p:extLst>
      <p:ext uri="{BB962C8B-B14F-4D97-AF65-F5344CB8AC3E}">
        <p14:creationId xmlns:p14="http://schemas.microsoft.com/office/powerpoint/2010/main" val="12622607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8D29A4-F1B5-6C8B-C1A2-57D7FE11B0F1}"/>
              </a:ext>
            </a:extLst>
          </p:cNvPr>
          <p:cNvSpPr>
            <a:spLocks noGrp="1"/>
          </p:cNvSpPr>
          <p:nvPr>
            <p:ph type="title"/>
          </p:nvPr>
        </p:nvSpPr>
        <p:spPr>
          <a:xfrm>
            <a:off x="838200" y="365125"/>
            <a:ext cx="10246567" cy="362663"/>
          </a:xfrm>
        </p:spPr>
        <p:txBody>
          <a:bodyPr>
            <a:normAutofit fontScale="90000"/>
          </a:bodyPr>
          <a:lstStyle/>
          <a:p>
            <a:pPr algn="ctr"/>
            <a:r>
              <a:rPr lang="en-IN" b="1" dirty="0"/>
              <a:t>Data Discovery Categories</a:t>
            </a:r>
          </a:p>
        </p:txBody>
      </p:sp>
      <p:sp>
        <p:nvSpPr>
          <p:cNvPr id="4" name="TextBox 3">
            <a:extLst>
              <a:ext uri="{FF2B5EF4-FFF2-40B4-BE49-F238E27FC236}">
                <a16:creationId xmlns:a16="http://schemas.microsoft.com/office/drawing/2014/main" id="{D60C62ED-70EE-4BB6-C33F-2ECDC6D7D772}"/>
              </a:ext>
            </a:extLst>
          </p:cNvPr>
          <p:cNvSpPr txBox="1"/>
          <p:nvPr/>
        </p:nvSpPr>
        <p:spPr>
          <a:xfrm>
            <a:off x="365759" y="1029898"/>
            <a:ext cx="11563643" cy="4247317"/>
          </a:xfrm>
          <a:prstGeom prst="rect">
            <a:avLst/>
          </a:prstGeom>
          <a:noFill/>
        </p:spPr>
        <p:txBody>
          <a:bodyPr wrap="square">
            <a:spAutoFit/>
          </a:bodyPr>
          <a:lstStyle/>
          <a:p>
            <a:pPr algn="just"/>
            <a:r>
              <a:rPr lang="en-US" dirty="0"/>
              <a:t>The three main categories of visual data discovery include data preparation, </a:t>
            </a:r>
            <a:r>
              <a:rPr lang="en-US" dirty="0">
                <a:hlinkClick r:id="rId3"/>
              </a:rPr>
              <a:t>data visualization</a:t>
            </a:r>
            <a:r>
              <a:rPr lang="en-US" dirty="0"/>
              <a:t>, and advanced analytics and reporting:</a:t>
            </a:r>
          </a:p>
          <a:p>
            <a:pPr algn="just"/>
            <a:endParaRPr lang="en-US" dirty="0"/>
          </a:p>
          <a:p>
            <a:pPr algn="just">
              <a:buFont typeface="Arial" panose="020B0604020202020204" pitchFamily="34" charset="0"/>
              <a:buChar char="•"/>
            </a:pPr>
            <a:r>
              <a:rPr lang="en-US" b="1" dirty="0"/>
              <a:t>Data Preparation: </a:t>
            </a:r>
            <a:r>
              <a:rPr lang="en-US" dirty="0"/>
              <a:t>This preprocessing step uses </a:t>
            </a:r>
            <a:r>
              <a:rPr lang="en-US" dirty="0">
                <a:solidFill>
                  <a:srgbClr val="00B0F0"/>
                </a:solidFill>
              </a:rPr>
              <a:t>statistical techniques to merge raw data from disparate sources</a:t>
            </a:r>
            <a:r>
              <a:rPr lang="en-US" dirty="0"/>
              <a:t>, then </a:t>
            </a:r>
            <a:r>
              <a:rPr lang="en-US" dirty="0">
                <a:solidFill>
                  <a:srgbClr val="00B050"/>
                </a:solidFill>
              </a:rPr>
              <a:t>clean, transform, and eliminate noise </a:t>
            </a:r>
            <a:r>
              <a:rPr lang="en-US" dirty="0"/>
              <a:t>from the data so that quality is consistent and formatting is usable.</a:t>
            </a:r>
          </a:p>
          <a:p>
            <a:pPr algn="just"/>
            <a:endParaRPr lang="en-US" dirty="0"/>
          </a:p>
          <a:p>
            <a:pPr algn="just">
              <a:buFont typeface="Arial" panose="020B0604020202020204" pitchFamily="34" charset="0"/>
              <a:buChar char="•"/>
            </a:pPr>
            <a:r>
              <a:rPr lang="en-US" b="1" dirty="0"/>
              <a:t>Data Visualization: </a:t>
            </a:r>
            <a:r>
              <a:rPr lang="en-US" dirty="0"/>
              <a:t>The human brain instantly </a:t>
            </a:r>
            <a:r>
              <a:rPr lang="en-US" dirty="0">
                <a:solidFill>
                  <a:srgbClr val="C00000"/>
                </a:solidFill>
              </a:rPr>
              <a:t>recognizes patterns and relationships in visualizations</a:t>
            </a:r>
            <a:r>
              <a:rPr lang="en-US" dirty="0"/>
              <a:t>. Data visualization is a critical process for analyzing big data, in which important insights and messages would otherwise be lost, and for displaying the results of machine learning and </a:t>
            </a:r>
            <a:r>
              <a:rPr lang="en-US" dirty="0">
                <a:hlinkClick r:id="rId4"/>
              </a:rPr>
              <a:t>predictive analytics</a:t>
            </a:r>
            <a:r>
              <a:rPr lang="en-US" dirty="0"/>
              <a:t>.  </a:t>
            </a:r>
          </a:p>
          <a:p>
            <a:pPr algn="just">
              <a:buFont typeface="Arial" panose="020B0604020202020204" pitchFamily="34" charset="0"/>
              <a:buChar char="•"/>
            </a:pPr>
            <a:r>
              <a:rPr lang="en-US" dirty="0"/>
              <a:t>For example, </a:t>
            </a:r>
            <a:r>
              <a:rPr lang="en-US" dirty="0">
                <a:solidFill>
                  <a:srgbClr val="FFC000"/>
                </a:solidFill>
              </a:rPr>
              <a:t>design teams can easily learn how customers are using their products and adapt their work accordingly</a:t>
            </a:r>
            <a:r>
              <a:rPr lang="en-US" dirty="0"/>
              <a:t>. And </a:t>
            </a:r>
            <a:r>
              <a:rPr lang="en-US" dirty="0">
                <a:solidFill>
                  <a:srgbClr val="FF0000"/>
                </a:solidFill>
              </a:rPr>
              <a:t>finance teams can get a snapshot of cost versus revenue </a:t>
            </a:r>
            <a:r>
              <a:rPr lang="en-US" dirty="0"/>
              <a:t>for every department in the business and pinpoint areas for improvement. </a:t>
            </a:r>
          </a:p>
          <a:p>
            <a:pPr algn="just"/>
            <a:endParaRPr lang="en-US" dirty="0"/>
          </a:p>
          <a:p>
            <a:pPr algn="just">
              <a:buFont typeface="Arial" panose="020B0604020202020204" pitchFamily="34" charset="0"/>
              <a:buChar char="•"/>
            </a:pPr>
            <a:r>
              <a:rPr lang="en-US" b="1" dirty="0"/>
              <a:t>Advanced Analytics and Reporting: </a:t>
            </a:r>
            <a:r>
              <a:rPr lang="en-US" dirty="0"/>
              <a:t>Descriptive statistics </a:t>
            </a:r>
            <a:r>
              <a:rPr lang="en-US" dirty="0">
                <a:solidFill>
                  <a:srgbClr val="00B050"/>
                </a:solidFill>
              </a:rPr>
              <a:t>organizes, summarizes, and breaks down data into a simple, intelligible report </a:t>
            </a:r>
            <a:r>
              <a:rPr lang="en-US" dirty="0">
                <a:solidFill>
                  <a:srgbClr val="0070C0"/>
                </a:solidFill>
              </a:rPr>
              <a:t>that is easy to understand and helps businesses make data-driven decisions</a:t>
            </a:r>
            <a:r>
              <a:rPr lang="en-US" dirty="0"/>
              <a:t>.</a:t>
            </a:r>
          </a:p>
        </p:txBody>
      </p:sp>
    </p:spTree>
    <p:extLst>
      <p:ext uri="{BB962C8B-B14F-4D97-AF65-F5344CB8AC3E}">
        <p14:creationId xmlns:p14="http://schemas.microsoft.com/office/powerpoint/2010/main" val="27163835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8D29A4-F1B5-6C8B-C1A2-57D7FE11B0F1}"/>
              </a:ext>
            </a:extLst>
          </p:cNvPr>
          <p:cNvSpPr>
            <a:spLocks noGrp="1"/>
          </p:cNvSpPr>
          <p:nvPr>
            <p:ph type="title"/>
          </p:nvPr>
        </p:nvSpPr>
        <p:spPr>
          <a:xfrm>
            <a:off x="838200" y="365125"/>
            <a:ext cx="10246567" cy="362663"/>
          </a:xfrm>
        </p:spPr>
        <p:txBody>
          <a:bodyPr>
            <a:normAutofit fontScale="90000"/>
          </a:bodyPr>
          <a:lstStyle/>
          <a:p>
            <a:pPr algn="ctr"/>
            <a:r>
              <a:rPr lang="en-IN" b="1" dirty="0"/>
              <a:t>Types of Data Discovery</a:t>
            </a:r>
          </a:p>
        </p:txBody>
      </p:sp>
      <p:sp>
        <p:nvSpPr>
          <p:cNvPr id="4" name="TextBox 3">
            <a:extLst>
              <a:ext uri="{FF2B5EF4-FFF2-40B4-BE49-F238E27FC236}">
                <a16:creationId xmlns:a16="http://schemas.microsoft.com/office/drawing/2014/main" id="{D60C62ED-70EE-4BB6-C33F-2ECDC6D7D772}"/>
              </a:ext>
            </a:extLst>
          </p:cNvPr>
          <p:cNvSpPr txBox="1"/>
          <p:nvPr/>
        </p:nvSpPr>
        <p:spPr>
          <a:xfrm>
            <a:off x="471267" y="1029897"/>
            <a:ext cx="11296357" cy="3416320"/>
          </a:xfrm>
          <a:prstGeom prst="rect">
            <a:avLst/>
          </a:prstGeom>
          <a:noFill/>
        </p:spPr>
        <p:txBody>
          <a:bodyPr wrap="square">
            <a:spAutoFit/>
          </a:bodyPr>
          <a:lstStyle/>
          <a:p>
            <a:r>
              <a:rPr lang="en-US" dirty="0"/>
              <a:t>There are two main data discovery processes: Manual and Smart:</a:t>
            </a:r>
          </a:p>
          <a:p>
            <a:endParaRPr lang="en-US" dirty="0"/>
          </a:p>
          <a:p>
            <a:endParaRPr lang="en-US" dirty="0"/>
          </a:p>
          <a:p>
            <a:pPr>
              <a:buFont typeface="Arial" panose="020B0604020202020204" pitchFamily="34" charset="0"/>
              <a:buChar char="•"/>
            </a:pPr>
            <a:r>
              <a:rPr lang="en-US" b="1" dirty="0"/>
              <a:t>Manual Data Discovery: </a:t>
            </a:r>
            <a:r>
              <a:rPr lang="en-US" dirty="0"/>
              <a:t>Manual data discovery is the </a:t>
            </a:r>
            <a:r>
              <a:rPr lang="en-US" dirty="0">
                <a:solidFill>
                  <a:srgbClr val="00B050"/>
                </a:solidFill>
              </a:rPr>
              <a:t>manual management of data by a highly technical, human data steward</a:t>
            </a:r>
            <a:r>
              <a:rPr lang="en-US" dirty="0"/>
              <a:t>. Before advancements in machine learning, data specialists would manually map and prioritize data, monitor and categorize metadata, document rules and standards, and conceptualize all available data using critical thinking. </a:t>
            </a:r>
          </a:p>
          <a:p>
            <a:pPr>
              <a:buFont typeface="Arial" panose="020B0604020202020204" pitchFamily="34" charset="0"/>
              <a:buChar char="•"/>
            </a:pPr>
            <a:endParaRPr lang="en-US" dirty="0"/>
          </a:p>
          <a:p>
            <a:endParaRPr lang="en-US" dirty="0"/>
          </a:p>
          <a:p>
            <a:pPr>
              <a:buFont typeface="Arial" panose="020B0604020202020204" pitchFamily="34" charset="0"/>
              <a:buChar char="•"/>
            </a:pPr>
            <a:r>
              <a:rPr lang="en-US" b="1" dirty="0"/>
              <a:t>Smart Data Discovery: </a:t>
            </a:r>
            <a:r>
              <a:rPr lang="en-US" dirty="0"/>
              <a:t>Smart data discovery solutions provided </a:t>
            </a:r>
            <a:r>
              <a:rPr lang="en-US" dirty="0">
                <a:solidFill>
                  <a:srgbClr val="FF0000"/>
                </a:solidFill>
              </a:rPr>
              <a:t>an automated</a:t>
            </a:r>
            <a:r>
              <a:rPr lang="en-US" b="1" dirty="0">
                <a:solidFill>
                  <a:srgbClr val="FF0000"/>
                </a:solidFill>
              </a:rPr>
              <a:t> </a:t>
            </a:r>
            <a:r>
              <a:rPr lang="en-US" dirty="0">
                <a:solidFill>
                  <a:srgbClr val="FF0000"/>
                </a:solidFill>
              </a:rPr>
              <a:t>experience</a:t>
            </a:r>
            <a:r>
              <a:rPr lang="en-US" dirty="0"/>
              <a:t>. With the advancement of machine learning, smart data discovery software has been developed, </a:t>
            </a:r>
            <a:r>
              <a:rPr lang="en-US" dirty="0">
                <a:solidFill>
                  <a:srgbClr val="FFC000"/>
                </a:solidFill>
              </a:rPr>
              <a:t>using Artificial Intelligence to automate data preparation, conceptualization, integration, and presentation of hidden patterns </a:t>
            </a:r>
            <a:r>
              <a:rPr lang="en-US" dirty="0"/>
              <a:t>and insights through data discovery visualizations.</a:t>
            </a:r>
          </a:p>
        </p:txBody>
      </p:sp>
    </p:spTree>
    <p:extLst>
      <p:ext uri="{BB962C8B-B14F-4D97-AF65-F5344CB8AC3E}">
        <p14:creationId xmlns:p14="http://schemas.microsoft.com/office/powerpoint/2010/main" val="17974032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8D29A4-F1B5-6C8B-C1A2-57D7FE11B0F1}"/>
              </a:ext>
            </a:extLst>
          </p:cNvPr>
          <p:cNvSpPr>
            <a:spLocks noGrp="1"/>
          </p:cNvSpPr>
          <p:nvPr>
            <p:ph type="title"/>
          </p:nvPr>
        </p:nvSpPr>
        <p:spPr>
          <a:xfrm>
            <a:off x="838200" y="365125"/>
            <a:ext cx="10246567" cy="362663"/>
          </a:xfrm>
        </p:spPr>
        <p:txBody>
          <a:bodyPr>
            <a:normAutofit fontScale="90000"/>
          </a:bodyPr>
          <a:lstStyle/>
          <a:p>
            <a:r>
              <a:rPr lang="en-IN" b="1" dirty="0"/>
              <a:t>Benefits of Data Discovery </a:t>
            </a:r>
          </a:p>
        </p:txBody>
      </p:sp>
      <p:sp>
        <p:nvSpPr>
          <p:cNvPr id="4" name="TextBox 3">
            <a:extLst>
              <a:ext uri="{FF2B5EF4-FFF2-40B4-BE49-F238E27FC236}">
                <a16:creationId xmlns:a16="http://schemas.microsoft.com/office/drawing/2014/main" id="{D60C62ED-70EE-4BB6-C33F-2ECDC6D7D772}"/>
              </a:ext>
            </a:extLst>
          </p:cNvPr>
          <p:cNvSpPr txBox="1"/>
          <p:nvPr/>
        </p:nvSpPr>
        <p:spPr>
          <a:xfrm>
            <a:off x="379829" y="1029898"/>
            <a:ext cx="11648048" cy="4247317"/>
          </a:xfrm>
          <a:prstGeom prst="rect">
            <a:avLst/>
          </a:prstGeom>
          <a:noFill/>
        </p:spPr>
        <p:txBody>
          <a:bodyPr wrap="square">
            <a:spAutoFit/>
          </a:bodyPr>
          <a:lstStyle/>
          <a:p>
            <a:pPr algn="just"/>
            <a:r>
              <a:rPr lang="en-US" dirty="0"/>
              <a:t>Data discovery is a </a:t>
            </a:r>
            <a:r>
              <a:rPr lang="en-US" dirty="0">
                <a:solidFill>
                  <a:srgbClr val="0070C0"/>
                </a:solidFill>
              </a:rPr>
              <a:t>subset of business intelligence</a:t>
            </a:r>
            <a:r>
              <a:rPr lang="en-US" dirty="0"/>
              <a:t>. It refers to the process of collecting and consolidating data from multiple databases into a single source, where it becomes easier to investigate and detect patterns. </a:t>
            </a:r>
          </a:p>
          <a:p>
            <a:pPr algn="just"/>
            <a:endParaRPr lang="en-US" dirty="0"/>
          </a:p>
          <a:p>
            <a:pPr algn="just"/>
            <a:r>
              <a:rPr lang="en-US" b="1" dirty="0"/>
              <a:t>A complete picture of company data: </a:t>
            </a:r>
            <a:r>
              <a:rPr lang="en-US" dirty="0"/>
              <a:t>Data discovery provides businesses with a big-picture view of the many data streams in their organizations, allowing them </a:t>
            </a:r>
            <a:r>
              <a:rPr lang="en-US" dirty="0">
                <a:solidFill>
                  <a:srgbClr val="FFC000"/>
                </a:solidFill>
              </a:rPr>
              <a:t>to combine these streams in their analyses and </a:t>
            </a:r>
            <a:r>
              <a:rPr lang="en-US" dirty="0">
                <a:solidFill>
                  <a:srgbClr val="00B0F0"/>
                </a:solidFill>
              </a:rPr>
              <a:t>develop well-rounded solutions to their challenges or customer needs</a:t>
            </a:r>
            <a:r>
              <a:rPr lang="en-US" dirty="0">
                <a:solidFill>
                  <a:srgbClr val="FFC000"/>
                </a:solidFill>
              </a:rPr>
              <a:t>. </a:t>
            </a:r>
            <a:r>
              <a:rPr lang="en-US" dirty="0"/>
              <a:t>For instance, a </a:t>
            </a:r>
            <a:r>
              <a:rPr lang="en-US" dirty="0">
                <a:solidFill>
                  <a:srgbClr val="C00000"/>
                </a:solidFill>
              </a:rPr>
              <a:t>retail bank can combine customer data from its website, mobile app, social platforms and ATMs to gain a more accurate view of each person </a:t>
            </a:r>
            <a:r>
              <a:rPr lang="en-US" dirty="0"/>
              <a:t>it serves and better understand their behavior.</a:t>
            </a:r>
          </a:p>
          <a:p>
            <a:pPr algn="just"/>
            <a:endParaRPr lang="en-US" dirty="0"/>
          </a:p>
          <a:p>
            <a:pPr algn="just"/>
            <a:r>
              <a:rPr lang="en-US" b="1" dirty="0"/>
              <a:t>Democratized insight and decision-making</a:t>
            </a:r>
            <a:r>
              <a:rPr lang="en-US" dirty="0"/>
              <a:t>: </a:t>
            </a:r>
            <a:r>
              <a:rPr lang="en-US" dirty="0">
                <a:solidFill>
                  <a:srgbClr val="00B050"/>
                </a:solidFill>
              </a:rPr>
              <a:t>IT and data expertise should not be a prerequisite to gain business insight</a:t>
            </a:r>
            <a:r>
              <a:rPr lang="en-US" dirty="0"/>
              <a:t>. Data discovery makes data analysis understandable for stakeholders across the business, regardless of their data literacy.</a:t>
            </a:r>
          </a:p>
          <a:p>
            <a:pPr algn="just"/>
            <a:endParaRPr lang="en-US" dirty="0"/>
          </a:p>
          <a:p>
            <a:pPr algn="just"/>
            <a:r>
              <a:rPr lang="en-US" dirty="0"/>
              <a:t> For instance, </a:t>
            </a:r>
            <a:r>
              <a:rPr lang="en-US" dirty="0">
                <a:solidFill>
                  <a:srgbClr val="00B0F0"/>
                </a:solidFill>
              </a:rPr>
              <a:t>sales teams can see how their strategies drive or stop leads throughout the sales funnel</a:t>
            </a:r>
            <a:r>
              <a:rPr lang="en-US" dirty="0"/>
              <a:t>, finance teams can spot and trim excess fat from their organizations’ operating expenses and marketers can tie together data from various customer touchpoints to see how their activities align with sales success. In short, data discovery has nearly limitless applications to match different business teams’ needs.</a:t>
            </a:r>
          </a:p>
        </p:txBody>
      </p:sp>
    </p:spTree>
    <p:extLst>
      <p:ext uri="{BB962C8B-B14F-4D97-AF65-F5344CB8AC3E}">
        <p14:creationId xmlns:p14="http://schemas.microsoft.com/office/powerpoint/2010/main" val="24191563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8D29A4-F1B5-6C8B-C1A2-57D7FE11B0F1}"/>
              </a:ext>
            </a:extLst>
          </p:cNvPr>
          <p:cNvSpPr>
            <a:spLocks noGrp="1"/>
          </p:cNvSpPr>
          <p:nvPr>
            <p:ph type="title"/>
          </p:nvPr>
        </p:nvSpPr>
        <p:spPr>
          <a:xfrm>
            <a:off x="838200" y="365125"/>
            <a:ext cx="10246567" cy="362663"/>
          </a:xfrm>
        </p:spPr>
        <p:txBody>
          <a:bodyPr>
            <a:normAutofit fontScale="90000"/>
          </a:bodyPr>
          <a:lstStyle/>
          <a:p>
            <a:r>
              <a:rPr lang="en-IN" b="1" dirty="0"/>
              <a:t>Benefits of Data Discovery </a:t>
            </a:r>
          </a:p>
        </p:txBody>
      </p:sp>
      <p:sp>
        <p:nvSpPr>
          <p:cNvPr id="4" name="TextBox 3">
            <a:extLst>
              <a:ext uri="{FF2B5EF4-FFF2-40B4-BE49-F238E27FC236}">
                <a16:creationId xmlns:a16="http://schemas.microsoft.com/office/drawing/2014/main" id="{D60C62ED-70EE-4BB6-C33F-2ECDC6D7D772}"/>
              </a:ext>
            </a:extLst>
          </p:cNvPr>
          <p:cNvSpPr txBox="1"/>
          <p:nvPr/>
        </p:nvSpPr>
        <p:spPr>
          <a:xfrm>
            <a:off x="492369" y="1029898"/>
            <a:ext cx="11535507" cy="1200329"/>
          </a:xfrm>
          <a:prstGeom prst="rect">
            <a:avLst/>
          </a:prstGeom>
          <a:noFill/>
        </p:spPr>
        <p:txBody>
          <a:bodyPr wrap="square">
            <a:spAutoFit/>
          </a:bodyPr>
          <a:lstStyle/>
          <a:p>
            <a:pPr algn="just"/>
            <a:r>
              <a:rPr lang="en-US" b="1" dirty="0"/>
              <a:t>Automatic data classification based on context:</a:t>
            </a:r>
            <a:r>
              <a:rPr lang="en-US" dirty="0"/>
              <a:t> </a:t>
            </a:r>
            <a:r>
              <a:rPr lang="en-US" dirty="0">
                <a:solidFill>
                  <a:srgbClr val="00B0F0"/>
                </a:solidFill>
              </a:rPr>
              <a:t>Companies collect more data from more sources and in new formats each day</a:t>
            </a:r>
            <a:r>
              <a:rPr lang="en-US" dirty="0"/>
              <a:t>. Data discovery makes it possible to </a:t>
            </a:r>
            <a:r>
              <a:rPr lang="en-US" dirty="0">
                <a:solidFill>
                  <a:srgbClr val="FFC000"/>
                </a:solidFill>
              </a:rPr>
              <a:t>classify all of this information accurately </a:t>
            </a:r>
            <a:r>
              <a:rPr lang="en-US" dirty="0">
                <a:solidFill>
                  <a:srgbClr val="00B050"/>
                </a:solidFill>
              </a:rPr>
              <a:t>based on the channel, conditions and context</a:t>
            </a:r>
            <a:r>
              <a:rPr lang="en-US" dirty="0"/>
              <a:t> in which it is collected. For example, retailers can differentiate between customer data collected by their marketing, sales and service teams to assess their entire </a:t>
            </a:r>
            <a:r>
              <a:rPr lang="en-US" dirty="0">
                <a:hlinkClick r:id="rId3"/>
              </a:rPr>
              <a:t>customer experience</a:t>
            </a:r>
            <a:r>
              <a:rPr lang="en-US" dirty="0"/>
              <a:t>, rather than at a single moment in time.</a:t>
            </a:r>
          </a:p>
        </p:txBody>
      </p:sp>
    </p:spTree>
    <p:extLst>
      <p:ext uri="{BB962C8B-B14F-4D97-AF65-F5344CB8AC3E}">
        <p14:creationId xmlns:p14="http://schemas.microsoft.com/office/powerpoint/2010/main" val="9968308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8D29A4-F1B5-6C8B-C1A2-57D7FE11B0F1}"/>
              </a:ext>
            </a:extLst>
          </p:cNvPr>
          <p:cNvSpPr>
            <a:spLocks noGrp="1"/>
          </p:cNvSpPr>
          <p:nvPr>
            <p:ph type="title"/>
          </p:nvPr>
        </p:nvSpPr>
        <p:spPr>
          <a:xfrm>
            <a:off x="838200" y="365125"/>
            <a:ext cx="10246567" cy="362663"/>
          </a:xfrm>
        </p:spPr>
        <p:txBody>
          <a:bodyPr>
            <a:normAutofit fontScale="90000"/>
          </a:bodyPr>
          <a:lstStyle/>
          <a:p>
            <a:r>
              <a:rPr lang="en-IN" b="1" dirty="0"/>
              <a:t>Benefits of Data Discovery </a:t>
            </a:r>
          </a:p>
        </p:txBody>
      </p:sp>
      <p:sp>
        <p:nvSpPr>
          <p:cNvPr id="4" name="TextBox 3">
            <a:extLst>
              <a:ext uri="{FF2B5EF4-FFF2-40B4-BE49-F238E27FC236}">
                <a16:creationId xmlns:a16="http://schemas.microsoft.com/office/drawing/2014/main" id="{D60C62ED-70EE-4BB6-C33F-2ECDC6D7D772}"/>
              </a:ext>
            </a:extLst>
          </p:cNvPr>
          <p:cNvSpPr txBox="1"/>
          <p:nvPr/>
        </p:nvSpPr>
        <p:spPr>
          <a:xfrm>
            <a:off x="471268" y="1079135"/>
            <a:ext cx="11430000" cy="4524315"/>
          </a:xfrm>
          <a:prstGeom prst="rect">
            <a:avLst/>
          </a:prstGeom>
          <a:noFill/>
        </p:spPr>
        <p:txBody>
          <a:bodyPr wrap="square">
            <a:spAutoFit/>
          </a:bodyPr>
          <a:lstStyle/>
          <a:p>
            <a:pPr algn="just"/>
            <a:r>
              <a:rPr lang="en-US" b="1" dirty="0"/>
              <a:t>A complete picture of company data:</a:t>
            </a:r>
            <a:r>
              <a:rPr lang="en-US" dirty="0"/>
              <a:t> Data discovery provides businesses with a big-picture view of the many data streams in their organizations, allowing them to combine these streams in their analyses and develop well-rounded solutions to their challenges or customer needs. For instance, a retail bank.</a:t>
            </a:r>
          </a:p>
          <a:p>
            <a:pPr algn="just"/>
            <a:endParaRPr lang="en-US" dirty="0"/>
          </a:p>
          <a:p>
            <a:pPr algn="just"/>
            <a:r>
              <a:rPr lang="en-US" b="1" dirty="0"/>
              <a:t>Improved risk management and compliance:</a:t>
            </a:r>
            <a:r>
              <a:rPr lang="en-US" dirty="0"/>
              <a:t> As data volumes grow and governments become more invested in data protection, risk management and compliance have moved to the top of corporate agendas. </a:t>
            </a:r>
            <a:r>
              <a:rPr lang="en-US" dirty="0">
                <a:solidFill>
                  <a:srgbClr val="C00000"/>
                </a:solidFill>
              </a:rPr>
              <a:t>Data discovery helps businesses spot outliers and potential threats</a:t>
            </a:r>
            <a:r>
              <a:rPr lang="en-US" dirty="0"/>
              <a:t> in their data so they can manage them more proactively.</a:t>
            </a:r>
          </a:p>
          <a:p>
            <a:pPr algn="just"/>
            <a:endParaRPr lang="en-US" dirty="0"/>
          </a:p>
          <a:p>
            <a:pPr algn="just"/>
            <a:r>
              <a:rPr lang="en-US" b="1" dirty="0"/>
              <a:t>Automatic data classification based on context:</a:t>
            </a:r>
            <a:r>
              <a:rPr lang="en-US" dirty="0"/>
              <a:t> Companies collect more data from more sources and in new formats each day. Data discovery makes it possible to </a:t>
            </a:r>
            <a:r>
              <a:rPr lang="en-US" dirty="0">
                <a:solidFill>
                  <a:srgbClr val="00B050"/>
                </a:solidFill>
              </a:rPr>
              <a:t>classify all of this information accurately based on the channel, conditions and context </a:t>
            </a:r>
            <a:r>
              <a:rPr lang="en-US" dirty="0"/>
              <a:t>in which it is collected. For example, </a:t>
            </a:r>
            <a:r>
              <a:rPr lang="en-US" dirty="0">
                <a:solidFill>
                  <a:srgbClr val="00B0F0"/>
                </a:solidFill>
              </a:rPr>
              <a:t>retailers can differentiate between customer data collected by their marketing, sales and service teams to assess their entire </a:t>
            </a:r>
            <a:r>
              <a:rPr lang="en-US" dirty="0">
                <a:solidFill>
                  <a:srgbClr val="00B0F0"/>
                </a:solidFill>
                <a:hlinkClick r:id="rId3">
                  <a:extLst>
                    <a:ext uri="{A12FA001-AC4F-418D-AE19-62706E023703}">
                      <ahyp:hlinkClr xmlns:ahyp="http://schemas.microsoft.com/office/drawing/2018/hyperlinkcolor" val="tx"/>
                    </a:ext>
                  </a:extLst>
                </a:hlinkClick>
              </a:rPr>
              <a:t>customer experience</a:t>
            </a:r>
            <a:r>
              <a:rPr lang="en-US" dirty="0">
                <a:solidFill>
                  <a:srgbClr val="00B0F0"/>
                </a:solidFill>
              </a:rPr>
              <a:t>, rather than at a single moment in time.</a:t>
            </a:r>
          </a:p>
          <a:p>
            <a:pPr algn="just"/>
            <a:endParaRPr lang="en-US" dirty="0">
              <a:solidFill>
                <a:srgbClr val="00B0F0"/>
              </a:solidFill>
            </a:endParaRPr>
          </a:p>
          <a:p>
            <a:pPr algn="just"/>
            <a:r>
              <a:rPr lang="en-US" b="1" dirty="0"/>
              <a:t>Real-time data controls:</a:t>
            </a:r>
            <a:r>
              <a:rPr lang="en-US" dirty="0"/>
              <a:t> Using </a:t>
            </a:r>
            <a:r>
              <a:rPr lang="en-US" dirty="0">
                <a:solidFill>
                  <a:srgbClr val="FFC000"/>
                </a:solidFill>
              </a:rPr>
              <a:t>predefined controls or contextual factors</a:t>
            </a:r>
            <a:r>
              <a:rPr lang="en-US" dirty="0"/>
              <a:t>, </a:t>
            </a:r>
            <a:r>
              <a:rPr lang="en-US" dirty="0">
                <a:solidFill>
                  <a:srgbClr val="FF0000"/>
                </a:solidFill>
              </a:rPr>
              <a:t>companies can apply specific actions to the data they collect in real time, ensuring it is stored and analyzed properly</a:t>
            </a:r>
            <a:r>
              <a:rPr lang="en-US" dirty="0"/>
              <a:t>, and that data practices are secure and compliant. Data discovery is fundamental to developing this level of control. </a:t>
            </a:r>
          </a:p>
        </p:txBody>
      </p:sp>
    </p:spTree>
    <p:extLst>
      <p:ext uri="{BB962C8B-B14F-4D97-AF65-F5344CB8AC3E}">
        <p14:creationId xmlns:p14="http://schemas.microsoft.com/office/powerpoint/2010/main" val="14090142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4EED87B-9788-E88C-130F-39C52F728379}"/>
              </a:ext>
            </a:extLst>
          </p:cNvPr>
          <p:cNvSpPr txBox="1"/>
          <p:nvPr/>
        </p:nvSpPr>
        <p:spPr>
          <a:xfrm>
            <a:off x="126610" y="6299201"/>
            <a:ext cx="9254781" cy="369332"/>
          </a:xfrm>
          <a:prstGeom prst="rect">
            <a:avLst/>
          </a:prstGeom>
          <a:noFill/>
        </p:spPr>
        <p:txBody>
          <a:bodyPr wrap="square">
            <a:spAutoFit/>
          </a:bodyPr>
          <a:lstStyle/>
          <a:p>
            <a:r>
              <a:rPr lang="en-IN" dirty="0"/>
              <a:t>https://www.analyticssteps.com/blogs/what-mobile-business-intelligence</a:t>
            </a:r>
          </a:p>
        </p:txBody>
      </p:sp>
      <p:sp>
        <p:nvSpPr>
          <p:cNvPr id="4" name="TextBox 3">
            <a:extLst>
              <a:ext uri="{FF2B5EF4-FFF2-40B4-BE49-F238E27FC236}">
                <a16:creationId xmlns:a16="http://schemas.microsoft.com/office/drawing/2014/main" id="{4CBEC1F0-5393-3C00-4556-1866DF33D3F4}"/>
              </a:ext>
            </a:extLst>
          </p:cNvPr>
          <p:cNvSpPr txBox="1"/>
          <p:nvPr/>
        </p:nvSpPr>
        <p:spPr>
          <a:xfrm>
            <a:off x="3089617" y="189467"/>
            <a:ext cx="6094826" cy="461665"/>
          </a:xfrm>
          <a:prstGeom prst="rect">
            <a:avLst/>
          </a:prstGeom>
          <a:noFill/>
        </p:spPr>
        <p:txBody>
          <a:bodyPr wrap="square">
            <a:spAutoFit/>
          </a:bodyPr>
          <a:lstStyle/>
          <a:p>
            <a:pPr algn="ctr"/>
            <a:r>
              <a:rPr lang="en-IN" sz="2400" dirty="0"/>
              <a:t>Mobile business intelligence</a:t>
            </a:r>
          </a:p>
        </p:txBody>
      </p:sp>
      <p:sp>
        <p:nvSpPr>
          <p:cNvPr id="7" name="TextBox 6">
            <a:extLst>
              <a:ext uri="{FF2B5EF4-FFF2-40B4-BE49-F238E27FC236}">
                <a16:creationId xmlns:a16="http://schemas.microsoft.com/office/drawing/2014/main" id="{3B0B62EB-97A6-722D-B0E8-A5980363DE6A}"/>
              </a:ext>
            </a:extLst>
          </p:cNvPr>
          <p:cNvSpPr txBox="1"/>
          <p:nvPr/>
        </p:nvSpPr>
        <p:spPr>
          <a:xfrm>
            <a:off x="372794" y="929698"/>
            <a:ext cx="11528473" cy="5078313"/>
          </a:xfrm>
          <a:prstGeom prst="rect">
            <a:avLst/>
          </a:prstGeom>
          <a:noFill/>
        </p:spPr>
        <p:txBody>
          <a:bodyPr wrap="square">
            <a:spAutoFit/>
          </a:bodyPr>
          <a:lstStyle/>
          <a:p>
            <a:r>
              <a:rPr lang="en-US" dirty="0"/>
              <a:t>BI </a:t>
            </a:r>
            <a:r>
              <a:rPr lang="en-US" dirty="0">
                <a:solidFill>
                  <a:srgbClr val="FF0000"/>
                </a:solidFill>
              </a:rPr>
              <a:t>delivers relevant and trustworthy information </a:t>
            </a:r>
            <a:r>
              <a:rPr lang="en-US" dirty="0"/>
              <a:t>to the right person at the right time. Mobile business intelligence is the </a:t>
            </a:r>
            <a:r>
              <a:rPr lang="en-US" dirty="0">
                <a:solidFill>
                  <a:srgbClr val="00B050"/>
                </a:solidFill>
              </a:rPr>
              <a:t>transfer of </a:t>
            </a:r>
            <a:r>
              <a:rPr lang="en-US" dirty="0">
                <a:solidFill>
                  <a:srgbClr val="00B050"/>
                </a:solidFill>
                <a:hlinkClick r:id="rId2">
                  <a:extLst>
                    <a:ext uri="{A12FA001-AC4F-418D-AE19-62706E023703}">
                      <ahyp:hlinkClr xmlns:ahyp="http://schemas.microsoft.com/office/drawing/2018/hyperlinkcolor" val="tx"/>
                    </a:ext>
                  </a:extLst>
                </a:hlinkClick>
              </a:rPr>
              <a:t>business intelligence</a:t>
            </a:r>
            <a:r>
              <a:rPr lang="en-US" dirty="0">
                <a:solidFill>
                  <a:srgbClr val="00B050"/>
                </a:solidFill>
              </a:rPr>
              <a:t> from the desktop </a:t>
            </a:r>
            <a:r>
              <a:rPr lang="en-US" dirty="0"/>
              <a:t>to </a:t>
            </a:r>
            <a:r>
              <a:rPr lang="en-US" dirty="0">
                <a:solidFill>
                  <a:srgbClr val="00B0F0"/>
                </a:solidFill>
              </a:rPr>
              <a:t>mobile devices such as the BlackBerry, iPad, and iPhone. </a:t>
            </a:r>
          </a:p>
          <a:p>
            <a:endParaRPr lang="en-US" dirty="0">
              <a:solidFill>
                <a:srgbClr val="00B0F0"/>
              </a:solidFill>
            </a:endParaRPr>
          </a:p>
          <a:p>
            <a:r>
              <a:rPr lang="en-US" dirty="0"/>
              <a:t>The </a:t>
            </a:r>
            <a:r>
              <a:rPr lang="en-US" dirty="0">
                <a:solidFill>
                  <a:srgbClr val="FFC000"/>
                </a:solidFill>
              </a:rPr>
              <a:t>ability to access analytics and data on mobile devices </a:t>
            </a:r>
            <a:r>
              <a:rPr lang="en-US" dirty="0"/>
              <a:t>or tablets rather than desktop computers is referred to as </a:t>
            </a:r>
            <a:r>
              <a:rPr lang="en-US" dirty="0">
                <a:solidFill>
                  <a:srgbClr val="7030A0"/>
                </a:solidFill>
              </a:rPr>
              <a:t>mobile business intelligence</a:t>
            </a:r>
            <a:r>
              <a:rPr lang="en-US" dirty="0"/>
              <a:t>. </a:t>
            </a:r>
          </a:p>
          <a:p>
            <a:endParaRPr lang="en-US" dirty="0"/>
          </a:p>
          <a:p>
            <a:r>
              <a:rPr lang="en-US" dirty="0"/>
              <a:t>The </a:t>
            </a:r>
            <a:r>
              <a:rPr lang="en-US" dirty="0">
                <a:solidFill>
                  <a:srgbClr val="FF0000"/>
                </a:solidFill>
              </a:rPr>
              <a:t>business metric dashboard and key performance indicators </a:t>
            </a:r>
            <a:r>
              <a:rPr lang="en-US" dirty="0"/>
              <a:t>(KPIs) are more clearly displayed.</a:t>
            </a:r>
          </a:p>
          <a:p>
            <a:endParaRPr lang="en-US" dirty="0"/>
          </a:p>
          <a:p>
            <a:endParaRPr lang="en-US" dirty="0"/>
          </a:p>
          <a:p>
            <a:r>
              <a:rPr lang="en-US" dirty="0"/>
              <a:t>KPI Reporting topics could include:</a:t>
            </a:r>
          </a:p>
          <a:p>
            <a:pPr>
              <a:buFont typeface="Arial" panose="020B0604020202020204" pitchFamily="34" charset="0"/>
              <a:buChar char="•"/>
            </a:pPr>
            <a:r>
              <a:rPr lang="en-US" dirty="0"/>
              <a:t>Insights into the company’s day-to-day operations.</a:t>
            </a:r>
          </a:p>
          <a:p>
            <a:pPr>
              <a:buFont typeface="Arial" panose="020B0604020202020204" pitchFamily="34" charset="0"/>
              <a:buChar char="•"/>
            </a:pPr>
            <a:r>
              <a:rPr lang="en-US" dirty="0"/>
              <a:t>Financial health of the company against targeted KPIs.</a:t>
            </a:r>
          </a:p>
          <a:p>
            <a:pPr>
              <a:buFont typeface="Arial" panose="020B0604020202020204" pitchFamily="34" charset="0"/>
              <a:buChar char="•"/>
            </a:pPr>
            <a:r>
              <a:rPr lang="en-US" dirty="0"/>
              <a:t>Notable trends or patterns presented by the data.</a:t>
            </a:r>
          </a:p>
          <a:p>
            <a:pPr>
              <a:buFont typeface="Arial" panose="020B0604020202020204" pitchFamily="34" charset="0"/>
              <a:buChar char="•"/>
            </a:pPr>
            <a:r>
              <a:rPr lang="en-US" dirty="0"/>
              <a:t>Deeper analysis of the data to assist with strategic decision-making.</a:t>
            </a:r>
          </a:p>
          <a:p>
            <a:endParaRPr lang="en-US" dirty="0"/>
          </a:p>
          <a:p>
            <a:endParaRPr lang="en-US" dirty="0"/>
          </a:p>
          <a:p>
            <a:r>
              <a:rPr lang="en-US" dirty="0"/>
              <a:t>With the </a:t>
            </a:r>
            <a:r>
              <a:rPr lang="en-US" dirty="0">
                <a:solidFill>
                  <a:srgbClr val="00B050"/>
                </a:solidFill>
              </a:rPr>
              <a:t>rising use of mobile devices, so have the technology </a:t>
            </a:r>
            <a:r>
              <a:rPr lang="en-US" dirty="0"/>
              <a:t>that we all </a:t>
            </a:r>
            <a:r>
              <a:rPr lang="en-US" dirty="0" err="1"/>
              <a:t>utilise</a:t>
            </a:r>
            <a:r>
              <a:rPr lang="en-US" dirty="0"/>
              <a:t> in our daily lives to make our lives easier, including business. Many businesses have benefited from mobile business intelligence. </a:t>
            </a:r>
            <a:endParaRPr lang="en-IN" dirty="0"/>
          </a:p>
        </p:txBody>
      </p:sp>
    </p:spTree>
    <p:extLst>
      <p:ext uri="{BB962C8B-B14F-4D97-AF65-F5344CB8AC3E}">
        <p14:creationId xmlns:p14="http://schemas.microsoft.com/office/powerpoint/2010/main" val="42161090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4EED87B-9788-E88C-130F-39C52F728379}"/>
              </a:ext>
            </a:extLst>
          </p:cNvPr>
          <p:cNvSpPr txBox="1"/>
          <p:nvPr/>
        </p:nvSpPr>
        <p:spPr>
          <a:xfrm>
            <a:off x="126610" y="6299201"/>
            <a:ext cx="9254781" cy="369332"/>
          </a:xfrm>
          <a:prstGeom prst="rect">
            <a:avLst/>
          </a:prstGeom>
          <a:noFill/>
        </p:spPr>
        <p:txBody>
          <a:bodyPr wrap="square">
            <a:spAutoFit/>
          </a:bodyPr>
          <a:lstStyle/>
          <a:p>
            <a:r>
              <a:rPr lang="en-IN" dirty="0"/>
              <a:t>https://www.analyticssteps.com/blogs/what-mobile-business-intelligence</a:t>
            </a:r>
          </a:p>
        </p:txBody>
      </p:sp>
      <p:sp>
        <p:nvSpPr>
          <p:cNvPr id="4" name="TextBox 3">
            <a:extLst>
              <a:ext uri="{FF2B5EF4-FFF2-40B4-BE49-F238E27FC236}">
                <a16:creationId xmlns:a16="http://schemas.microsoft.com/office/drawing/2014/main" id="{4CBEC1F0-5393-3C00-4556-1866DF33D3F4}"/>
              </a:ext>
            </a:extLst>
          </p:cNvPr>
          <p:cNvSpPr txBox="1"/>
          <p:nvPr/>
        </p:nvSpPr>
        <p:spPr>
          <a:xfrm>
            <a:off x="3420208" y="189467"/>
            <a:ext cx="6094826" cy="461665"/>
          </a:xfrm>
          <a:prstGeom prst="rect">
            <a:avLst/>
          </a:prstGeom>
          <a:noFill/>
        </p:spPr>
        <p:txBody>
          <a:bodyPr wrap="square">
            <a:spAutoFit/>
          </a:bodyPr>
          <a:lstStyle/>
          <a:p>
            <a:pPr algn="ctr"/>
            <a:r>
              <a:rPr lang="en-IN" sz="2400" dirty="0"/>
              <a:t>Mobile business intelligence</a:t>
            </a:r>
          </a:p>
        </p:txBody>
      </p:sp>
      <p:sp>
        <p:nvSpPr>
          <p:cNvPr id="7" name="TextBox 6">
            <a:extLst>
              <a:ext uri="{FF2B5EF4-FFF2-40B4-BE49-F238E27FC236}">
                <a16:creationId xmlns:a16="http://schemas.microsoft.com/office/drawing/2014/main" id="{3B0B62EB-97A6-722D-B0E8-A5980363DE6A}"/>
              </a:ext>
            </a:extLst>
          </p:cNvPr>
          <p:cNvSpPr txBox="1"/>
          <p:nvPr/>
        </p:nvSpPr>
        <p:spPr>
          <a:xfrm>
            <a:off x="372794" y="929698"/>
            <a:ext cx="11528473" cy="2585323"/>
          </a:xfrm>
          <a:prstGeom prst="rect">
            <a:avLst/>
          </a:prstGeom>
          <a:noFill/>
        </p:spPr>
        <p:txBody>
          <a:bodyPr wrap="square">
            <a:spAutoFit/>
          </a:bodyPr>
          <a:lstStyle/>
          <a:p>
            <a:pPr rtl="0"/>
            <a:r>
              <a:rPr lang="en-US" b="1" u="sng" dirty="0"/>
              <a:t>Need for mobile BI</a:t>
            </a:r>
            <a:r>
              <a:rPr lang="en-US" b="1" dirty="0"/>
              <a:t>?</a:t>
            </a:r>
          </a:p>
          <a:p>
            <a:pPr rtl="0"/>
            <a:r>
              <a:rPr lang="en-US" dirty="0"/>
              <a:t> </a:t>
            </a:r>
          </a:p>
          <a:p>
            <a:pPr rtl="0"/>
            <a:r>
              <a:rPr lang="en-US" dirty="0">
                <a:solidFill>
                  <a:srgbClr val="7030A0"/>
                </a:solidFill>
              </a:rPr>
              <a:t>Mobile phones' data storage capacity has grown in tandem </a:t>
            </a:r>
            <a:r>
              <a:rPr lang="en-US" dirty="0"/>
              <a:t>with their use. </a:t>
            </a:r>
            <a:r>
              <a:rPr lang="en-US" dirty="0">
                <a:solidFill>
                  <a:srgbClr val="FF0000"/>
                </a:solidFill>
              </a:rPr>
              <a:t>You are expected to make decisions and act quickly in this fast-paced environment</a:t>
            </a:r>
            <a:r>
              <a:rPr lang="en-US" dirty="0"/>
              <a:t>. The number of businesses receiving assistance in such a situation is growing by the day. </a:t>
            </a:r>
          </a:p>
          <a:p>
            <a:pPr rtl="0"/>
            <a:r>
              <a:rPr lang="en-US" dirty="0"/>
              <a:t> </a:t>
            </a:r>
          </a:p>
          <a:p>
            <a:pPr rtl="0"/>
            <a:r>
              <a:rPr lang="en-US" dirty="0">
                <a:solidFill>
                  <a:srgbClr val="00B050"/>
                </a:solidFill>
              </a:rPr>
              <a:t>To expand your business or boost your business productivity</a:t>
            </a:r>
            <a:r>
              <a:rPr lang="en-US" dirty="0"/>
              <a:t>, mobile BI can help, and it works with both small and large businesses. Mobile BI can help you whether you are a salesperson or a CEO. </a:t>
            </a:r>
            <a:r>
              <a:rPr lang="en-US" dirty="0">
                <a:solidFill>
                  <a:srgbClr val="00B0F0"/>
                </a:solidFill>
              </a:rPr>
              <a:t>There is a high demand for mobile BI </a:t>
            </a:r>
            <a:r>
              <a:rPr lang="en-US" dirty="0"/>
              <a:t>in order to reduce information time and use that time for quick decision making.</a:t>
            </a:r>
          </a:p>
        </p:txBody>
      </p:sp>
    </p:spTree>
    <p:extLst>
      <p:ext uri="{BB962C8B-B14F-4D97-AF65-F5344CB8AC3E}">
        <p14:creationId xmlns:p14="http://schemas.microsoft.com/office/powerpoint/2010/main" val="10236931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4EED87B-9788-E88C-130F-39C52F728379}"/>
              </a:ext>
            </a:extLst>
          </p:cNvPr>
          <p:cNvSpPr txBox="1"/>
          <p:nvPr/>
        </p:nvSpPr>
        <p:spPr>
          <a:xfrm>
            <a:off x="126610" y="6299201"/>
            <a:ext cx="9254781" cy="369332"/>
          </a:xfrm>
          <a:prstGeom prst="rect">
            <a:avLst/>
          </a:prstGeom>
          <a:noFill/>
        </p:spPr>
        <p:txBody>
          <a:bodyPr wrap="square">
            <a:spAutoFit/>
          </a:bodyPr>
          <a:lstStyle/>
          <a:p>
            <a:r>
              <a:rPr lang="en-IN" dirty="0"/>
              <a:t>https://www.analyticssteps.com/blogs/what-mobile-business-intelligence</a:t>
            </a:r>
          </a:p>
        </p:txBody>
      </p:sp>
      <p:sp>
        <p:nvSpPr>
          <p:cNvPr id="4" name="TextBox 3">
            <a:extLst>
              <a:ext uri="{FF2B5EF4-FFF2-40B4-BE49-F238E27FC236}">
                <a16:creationId xmlns:a16="http://schemas.microsoft.com/office/drawing/2014/main" id="{4CBEC1F0-5393-3C00-4556-1866DF33D3F4}"/>
              </a:ext>
            </a:extLst>
          </p:cNvPr>
          <p:cNvSpPr txBox="1"/>
          <p:nvPr/>
        </p:nvSpPr>
        <p:spPr>
          <a:xfrm>
            <a:off x="3420208" y="189467"/>
            <a:ext cx="6094826" cy="461665"/>
          </a:xfrm>
          <a:prstGeom prst="rect">
            <a:avLst/>
          </a:prstGeom>
          <a:noFill/>
        </p:spPr>
        <p:txBody>
          <a:bodyPr wrap="square">
            <a:spAutoFit/>
          </a:bodyPr>
          <a:lstStyle/>
          <a:p>
            <a:pPr algn="ctr"/>
            <a:r>
              <a:rPr lang="en-IN" sz="2400" dirty="0"/>
              <a:t>Mobile business intelligence</a:t>
            </a:r>
          </a:p>
        </p:txBody>
      </p:sp>
      <p:sp>
        <p:nvSpPr>
          <p:cNvPr id="7" name="TextBox 6">
            <a:extLst>
              <a:ext uri="{FF2B5EF4-FFF2-40B4-BE49-F238E27FC236}">
                <a16:creationId xmlns:a16="http://schemas.microsoft.com/office/drawing/2014/main" id="{3B0B62EB-97A6-722D-B0E8-A5980363DE6A}"/>
              </a:ext>
            </a:extLst>
          </p:cNvPr>
          <p:cNvSpPr txBox="1"/>
          <p:nvPr/>
        </p:nvSpPr>
        <p:spPr>
          <a:xfrm>
            <a:off x="372794" y="929698"/>
            <a:ext cx="11528473" cy="4524315"/>
          </a:xfrm>
          <a:prstGeom prst="rect">
            <a:avLst/>
          </a:prstGeom>
          <a:noFill/>
        </p:spPr>
        <p:txBody>
          <a:bodyPr wrap="square">
            <a:spAutoFit/>
          </a:bodyPr>
          <a:lstStyle/>
          <a:p>
            <a:r>
              <a:rPr lang="en-IN" b="1" dirty="0">
                <a:effectLst/>
              </a:rPr>
              <a:t>Benefits of mobile BI:</a:t>
            </a:r>
          </a:p>
          <a:p>
            <a:endParaRPr lang="en-IN" b="1" dirty="0"/>
          </a:p>
          <a:p>
            <a:pPr marL="285750" indent="-285750">
              <a:buFont typeface="Arial" panose="020B0604020202020204" pitchFamily="34" charset="0"/>
              <a:buChar char="•"/>
            </a:pPr>
            <a:r>
              <a:rPr lang="en-US" dirty="0"/>
              <a:t>The first major benefit is the </a:t>
            </a:r>
            <a:r>
              <a:rPr lang="en-US" dirty="0">
                <a:solidFill>
                  <a:srgbClr val="00B050"/>
                </a:solidFill>
              </a:rPr>
              <a:t>ability for end users to access information</a:t>
            </a:r>
            <a:r>
              <a:rPr lang="en-US" dirty="0"/>
              <a:t> in their mobile BI system </a:t>
            </a:r>
            <a:r>
              <a:rPr lang="en-US" b="1" dirty="0"/>
              <a:t>at any time</a:t>
            </a:r>
            <a:r>
              <a:rPr lang="en-US" dirty="0"/>
              <a:t> and </a:t>
            </a:r>
            <a:r>
              <a:rPr lang="en-US" b="1" dirty="0"/>
              <a:t>from any location</a:t>
            </a:r>
            <a:r>
              <a:rPr lang="en-US" dirty="0"/>
              <a:t>. This enables them to get data and analytics in ‘real time’, which </a:t>
            </a:r>
            <a:r>
              <a:rPr lang="en-US" b="1" dirty="0">
                <a:solidFill>
                  <a:srgbClr val="C00000"/>
                </a:solidFill>
              </a:rPr>
              <a:t>improves their daily operations</a:t>
            </a:r>
            <a:r>
              <a:rPr lang="en-US" dirty="0">
                <a:solidFill>
                  <a:srgbClr val="C00000"/>
                </a:solidFill>
              </a:rPr>
              <a:t> </a:t>
            </a:r>
            <a:r>
              <a:rPr lang="en-US" dirty="0"/>
              <a:t>and means they can </a:t>
            </a:r>
            <a:r>
              <a:rPr lang="en-US" b="1" dirty="0"/>
              <a:t>react more quickly</a:t>
            </a:r>
            <a:r>
              <a:rPr lang="en-US" dirty="0"/>
              <a:t> to a wider range of events.</a:t>
            </a:r>
            <a:endParaRPr lang="en-IN" b="1" dirty="0"/>
          </a:p>
          <a:p>
            <a:pPr marL="285750" indent="-285750">
              <a:buFont typeface="Arial" panose="020B0604020202020204" pitchFamily="34" charset="0"/>
              <a:buChar char="•"/>
            </a:pPr>
            <a:endParaRPr lang="en-IN" b="1" dirty="0">
              <a:solidFill>
                <a:srgbClr val="7030A0"/>
              </a:solidFill>
              <a:effectLst/>
            </a:endParaRPr>
          </a:p>
          <a:p>
            <a:pPr marL="285750" indent="-285750">
              <a:buFont typeface="Arial" panose="020B0604020202020204" pitchFamily="34" charset="0"/>
              <a:buChar char="•"/>
            </a:pPr>
            <a:r>
              <a:rPr lang="en-US" dirty="0">
                <a:solidFill>
                  <a:srgbClr val="7030A0"/>
                </a:solidFill>
              </a:rPr>
              <a:t>The integration of mobile BI functions into operational business processes </a:t>
            </a:r>
            <a:r>
              <a:rPr lang="en-US" dirty="0">
                <a:solidFill>
                  <a:srgbClr val="FFC000"/>
                </a:solidFill>
              </a:rPr>
              <a:t>increases the penetration of BI within organizations</a:t>
            </a:r>
            <a:r>
              <a:rPr lang="en-US" dirty="0"/>
              <a:t> and </a:t>
            </a:r>
            <a:r>
              <a:rPr lang="en-US" dirty="0">
                <a:solidFill>
                  <a:srgbClr val="00B0F0"/>
                </a:solidFill>
              </a:rPr>
              <a:t>often brings benefits</a:t>
            </a:r>
            <a:r>
              <a:rPr lang="en-US" dirty="0"/>
              <a:t> </a:t>
            </a:r>
            <a:r>
              <a:rPr lang="en-US" dirty="0">
                <a:solidFill>
                  <a:srgbClr val="C00000"/>
                </a:solidFill>
              </a:rPr>
              <a:t>in the form of additional information.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This </a:t>
            </a:r>
            <a:r>
              <a:rPr lang="en-US" b="1" dirty="0"/>
              <a:t>speeds up the decision-making</a:t>
            </a:r>
            <a:r>
              <a:rPr lang="en-US" dirty="0"/>
              <a:t> process by extending information and reducing the time spent searching for relevant information. </a:t>
            </a:r>
            <a:r>
              <a:rPr lang="en-US" dirty="0">
                <a:solidFill>
                  <a:srgbClr val="C00000"/>
                </a:solidFill>
              </a:rPr>
              <a:t>With this </a:t>
            </a:r>
            <a:r>
              <a:rPr lang="en-US" b="1" dirty="0">
                <a:solidFill>
                  <a:srgbClr val="C00000"/>
                </a:solidFill>
              </a:rPr>
              <a:t>real-time access to data</a:t>
            </a:r>
            <a:r>
              <a:rPr lang="en-US" dirty="0">
                <a:solidFill>
                  <a:srgbClr val="C00000"/>
                </a:solidFill>
              </a:rPr>
              <a:t>,</a:t>
            </a:r>
            <a:r>
              <a:rPr lang="en-US" b="1" dirty="0">
                <a:solidFill>
                  <a:srgbClr val="C00000"/>
                </a:solidFill>
              </a:rPr>
              <a:t> </a:t>
            </a:r>
            <a:r>
              <a:rPr lang="en-US" b="1" dirty="0">
                <a:solidFill>
                  <a:srgbClr val="00B0F0"/>
                </a:solidFill>
              </a:rPr>
              <a:t>operational efficiency</a:t>
            </a:r>
            <a:r>
              <a:rPr lang="en-US" dirty="0">
                <a:solidFill>
                  <a:srgbClr val="00B0F0"/>
                </a:solidFill>
              </a:rPr>
              <a:t> is improved and </a:t>
            </a:r>
            <a:r>
              <a:rPr lang="en-US" b="1" dirty="0">
                <a:solidFill>
                  <a:srgbClr val="00B0F0"/>
                </a:solidFill>
              </a:rPr>
              <a:t>organizational collaboration</a:t>
            </a:r>
            <a:r>
              <a:rPr lang="en-US" dirty="0">
                <a:solidFill>
                  <a:srgbClr val="00B0F0"/>
                </a:solidFill>
              </a:rPr>
              <a:t> is enforced.</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Overall, mobile BI brings about </a:t>
            </a:r>
            <a:r>
              <a:rPr lang="en-US" b="1" dirty="0"/>
              <a:t>greater availability of information</a:t>
            </a:r>
            <a:r>
              <a:rPr lang="en-US" dirty="0"/>
              <a:t>, faster reaction speed and </a:t>
            </a:r>
            <a:r>
              <a:rPr lang="en-US" b="1" dirty="0"/>
              <a:t>more efficient working</a:t>
            </a:r>
            <a:r>
              <a:rPr lang="en-US" dirty="0"/>
              <a:t>, as well as </a:t>
            </a:r>
            <a:r>
              <a:rPr lang="en-US" b="1" dirty="0">
                <a:solidFill>
                  <a:srgbClr val="00B050"/>
                </a:solidFill>
              </a:rPr>
              <a:t>improving internal communication</a:t>
            </a:r>
            <a:r>
              <a:rPr lang="en-US" dirty="0">
                <a:solidFill>
                  <a:srgbClr val="00B050"/>
                </a:solidFill>
              </a:rPr>
              <a:t> and</a:t>
            </a:r>
            <a:r>
              <a:rPr lang="en-US" b="1" dirty="0">
                <a:solidFill>
                  <a:srgbClr val="00B050"/>
                </a:solidFill>
              </a:rPr>
              <a:t> shortening workflows</a:t>
            </a:r>
            <a:r>
              <a:rPr lang="en-US" dirty="0">
                <a:solidFill>
                  <a:srgbClr val="00B050"/>
                </a:solidFill>
              </a:rPr>
              <a:t>.</a:t>
            </a:r>
          </a:p>
          <a:p>
            <a:endParaRPr lang="en-IN" b="1" dirty="0">
              <a:effectLst/>
            </a:endParaRPr>
          </a:p>
        </p:txBody>
      </p:sp>
    </p:spTree>
    <p:extLst>
      <p:ext uri="{BB962C8B-B14F-4D97-AF65-F5344CB8AC3E}">
        <p14:creationId xmlns:p14="http://schemas.microsoft.com/office/powerpoint/2010/main" val="22477338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D23B5A-8DDB-4AC7-42DF-2A5910589A53}"/>
              </a:ext>
            </a:extLst>
          </p:cNvPr>
          <p:cNvSpPr>
            <a:spLocks noGrp="1"/>
          </p:cNvSpPr>
          <p:nvPr>
            <p:ph type="title"/>
          </p:nvPr>
        </p:nvSpPr>
        <p:spPr>
          <a:xfrm>
            <a:off x="695130" y="-57862"/>
            <a:ext cx="10515600" cy="742108"/>
          </a:xfrm>
        </p:spPr>
        <p:txBody>
          <a:bodyPr/>
          <a:lstStyle/>
          <a:p>
            <a:pPr algn="ctr"/>
            <a:r>
              <a:rPr lang="en-IN" b="1" dirty="0"/>
              <a:t>Hadoop’s Parallel World</a:t>
            </a:r>
            <a:endParaRPr lang="en-IN" dirty="0"/>
          </a:p>
        </p:txBody>
      </p:sp>
      <p:pic>
        <p:nvPicPr>
          <p:cNvPr id="5" name="Picture 4">
            <a:extLst>
              <a:ext uri="{FF2B5EF4-FFF2-40B4-BE49-F238E27FC236}">
                <a16:creationId xmlns:a16="http://schemas.microsoft.com/office/drawing/2014/main" id="{7084F89E-3BBA-96A8-7672-205624D47654}"/>
              </a:ext>
            </a:extLst>
          </p:cNvPr>
          <p:cNvPicPr>
            <a:picLocks noChangeAspect="1"/>
          </p:cNvPicPr>
          <p:nvPr/>
        </p:nvPicPr>
        <p:blipFill>
          <a:blip r:embed="rId2"/>
          <a:stretch>
            <a:fillRect/>
          </a:stretch>
        </p:blipFill>
        <p:spPr>
          <a:xfrm>
            <a:off x="2138333" y="700067"/>
            <a:ext cx="7915333" cy="5457865"/>
          </a:xfrm>
          <a:prstGeom prst="rect">
            <a:avLst/>
          </a:prstGeom>
        </p:spPr>
      </p:pic>
    </p:spTree>
    <p:extLst>
      <p:ext uri="{BB962C8B-B14F-4D97-AF65-F5344CB8AC3E}">
        <p14:creationId xmlns:p14="http://schemas.microsoft.com/office/powerpoint/2010/main" val="21645417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4EED87B-9788-E88C-130F-39C52F728379}"/>
              </a:ext>
            </a:extLst>
          </p:cNvPr>
          <p:cNvSpPr txBox="1"/>
          <p:nvPr/>
        </p:nvSpPr>
        <p:spPr>
          <a:xfrm>
            <a:off x="126610" y="6299201"/>
            <a:ext cx="9254781" cy="369332"/>
          </a:xfrm>
          <a:prstGeom prst="rect">
            <a:avLst/>
          </a:prstGeom>
          <a:noFill/>
        </p:spPr>
        <p:txBody>
          <a:bodyPr wrap="square">
            <a:spAutoFit/>
          </a:bodyPr>
          <a:lstStyle/>
          <a:p>
            <a:r>
              <a:rPr lang="en-IN" dirty="0"/>
              <a:t>https://www.analyticssteps.com/blogs/what-mobile-business-intelligence</a:t>
            </a:r>
          </a:p>
        </p:txBody>
      </p:sp>
      <p:sp>
        <p:nvSpPr>
          <p:cNvPr id="4" name="TextBox 3">
            <a:extLst>
              <a:ext uri="{FF2B5EF4-FFF2-40B4-BE49-F238E27FC236}">
                <a16:creationId xmlns:a16="http://schemas.microsoft.com/office/drawing/2014/main" id="{4CBEC1F0-5393-3C00-4556-1866DF33D3F4}"/>
              </a:ext>
            </a:extLst>
          </p:cNvPr>
          <p:cNvSpPr txBox="1"/>
          <p:nvPr/>
        </p:nvSpPr>
        <p:spPr>
          <a:xfrm>
            <a:off x="3420208" y="189467"/>
            <a:ext cx="6094826" cy="461665"/>
          </a:xfrm>
          <a:prstGeom prst="rect">
            <a:avLst/>
          </a:prstGeom>
          <a:noFill/>
        </p:spPr>
        <p:txBody>
          <a:bodyPr wrap="square">
            <a:spAutoFit/>
          </a:bodyPr>
          <a:lstStyle/>
          <a:p>
            <a:pPr algn="ctr"/>
            <a:r>
              <a:rPr lang="en-IN" sz="2400" dirty="0"/>
              <a:t>Mobile business intelligence</a:t>
            </a:r>
          </a:p>
        </p:txBody>
      </p:sp>
      <p:sp>
        <p:nvSpPr>
          <p:cNvPr id="7" name="TextBox 6">
            <a:extLst>
              <a:ext uri="{FF2B5EF4-FFF2-40B4-BE49-F238E27FC236}">
                <a16:creationId xmlns:a16="http://schemas.microsoft.com/office/drawing/2014/main" id="{3B0B62EB-97A6-722D-B0E8-A5980363DE6A}"/>
              </a:ext>
            </a:extLst>
          </p:cNvPr>
          <p:cNvSpPr txBox="1"/>
          <p:nvPr/>
        </p:nvSpPr>
        <p:spPr>
          <a:xfrm>
            <a:off x="372794" y="929698"/>
            <a:ext cx="11528473" cy="3970318"/>
          </a:xfrm>
          <a:prstGeom prst="rect">
            <a:avLst/>
          </a:prstGeom>
          <a:noFill/>
        </p:spPr>
        <p:txBody>
          <a:bodyPr wrap="square">
            <a:spAutoFit/>
          </a:bodyPr>
          <a:lstStyle/>
          <a:p>
            <a:r>
              <a:rPr lang="en-US" b="1" dirty="0">
                <a:solidFill>
                  <a:srgbClr val="00B0F0"/>
                </a:solidFill>
                <a:effectLst/>
              </a:rPr>
              <a:t>A variety of mobile devices </a:t>
            </a:r>
            <a:r>
              <a:rPr lang="en-US" b="1" dirty="0">
                <a:effectLst/>
              </a:rPr>
              <a:t>can be used to display and actively work with information. </a:t>
            </a:r>
          </a:p>
          <a:p>
            <a:endParaRPr lang="en-US" b="1" dirty="0">
              <a:effectLst/>
            </a:endParaRPr>
          </a:p>
          <a:p>
            <a:r>
              <a:rPr lang="en-US" b="1" dirty="0">
                <a:solidFill>
                  <a:srgbClr val="7030A0"/>
                </a:solidFill>
                <a:effectLst/>
              </a:rPr>
              <a:t>Smartphones, tablets and wearables from brands such </a:t>
            </a:r>
            <a:r>
              <a:rPr lang="en-US" b="1" dirty="0">
                <a:solidFill>
                  <a:srgbClr val="FFC000"/>
                </a:solidFill>
                <a:effectLst/>
              </a:rPr>
              <a:t>as Apple, Samsung, HTC and BlackBerry are the most common today.</a:t>
            </a:r>
          </a:p>
          <a:p>
            <a:endParaRPr lang="en-US" b="1" dirty="0">
              <a:effectLst/>
            </a:endParaRPr>
          </a:p>
          <a:p>
            <a:r>
              <a:rPr lang="en-US" dirty="0"/>
              <a:t>A significant difference between these types of device is obviously </a:t>
            </a:r>
            <a:r>
              <a:rPr lang="en-US" dirty="0">
                <a:solidFill>
                  <a:srgbClr val="00B050"/>
                </a:solidFill>
              </a:rPr>
              <a:t>the size of the screen, which also affects mobile BI</a:t>
            </a:r>
            <a:r>
              <a:rPr lang="en-US" dirty="0"/>
              <a:t>. For instance, </a:t>
            </a:r>
            <a:r>
              <a:rPr lang="en-US" dirty="0">
                <a:solidFill>
                  <a:srgbClr val="C00000"/>
                </a:solidFill>
              </a:rPr>
              <a:t>tablets are comparable to small notebook computers</a:t>
            </a:r>
            <a:r>
              <a:rPr lang="en-US" dirty="0"/>
              <a:t>, and are typically not subject to the extreme constraints of the small screen of a mobile phone.</a:t>
            </a:r>
          </a:p>
          <a:p>
            <a:endParaRPr lang="en-US" b="1" dirty="0">
              <a:effectLst/>
            </a:endParaRPr>
          </a:p>
          <a:p>
            <a:r>
              <a:rPr lang="en-US" dirty="0"/>
              <a:t>Thus, they offer </a:t>
            </a:r>
            <a:r>
              <a:rPr lang="en-US" dirty="0">
                <a:solidFill>
                  <a:srgbClr val="FF0000"/>
                </a:solidFill>
              </a:rPr>
              <a:t>more space to display content such </a:t>
            </a:r>
            <a:r>
              <a:rPr lang="en-US" dirty="0">
                <a:solidFill>
                  <a:srgbClr val="C00000"/>
                </a:solidFill>
              </a:rPr>
              <a:t>as dashboards and reports, business data and KPIs</a:t>
            </a:r>
            <a:r>
              <a:rPr lang="en-US" dirty="0">
                <a:solidFill>
                  <a:srgbClr val="FF0000"/>
                </a:solidFill>
              </a:rPr>
              <a:t> compared to the smaller screen of mobile phones</a:t>
            </a:r>
            <a:r>
              <a:rPr lang="en-US" dirty="0"/>
              <a:t>. </a:t>
            </a:r>
          </a:p>
          <a:p>
            <a:endParaRPr lang="en-US" dirty="0"/>
          </a:p>
          <a:p>
            <a:r>
              <a:rPr lang="en-US" dirty="0"/>
              <a:t>Although BI applications can theoretically run on both tablets and mobile phones, </a:t>
            </a:r>
            <a:r>
              <a:rPr lang="en-US" dirty="0">
                <a:solidFill>
                  <a:srgbClr val="FFC000"/>
                </a:solidFill>
              </a:rPr>
              <a:t>they are not equally well suited to all types of BI</a:t>
            </a:r>
            <a:r>
              <a:rPr lang="en-US" dirty="0"/>
              <a:t>. For example, </a:t>
            </a:r>
            <a:r>
              <a:rPr lang="en-US" dirty="0">
                <a:solidFill>
                  <a:srgbClr val="00B050"/>
                </a:solidFill>
              </a:rPr>
              <a:t>interactive data visualizations require more screen space than displaying KPIs within a table</a:t>
            </a:r>
            <a:r>
              <a:rPr lang="en-US" dirty="0"/>
              <a:t>.</a:t>
            </a:r>
            <a:endParaRPr lang="en-IN" b="1" dirty="0">
              <a:effectLst/>
            </a:endParaRPr>
          </a:p>
        </p:txBody>
      </p:sp>
    </p:spTree>
    <p:extLst>
      <p:ext uri="{BB962C8B-B14F-4D97-AF65-F5344CB8AC3E}">
        <p14:creationId xmlns:p14="http://schemas.microsoft.com/office/powerpoint/2010/main" val="13189589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4EED87B-9788-E88C-130F-39C52F728379}"/>
              </a:ext>
            </a:extLst>
          </p:cNvPr>
          <p:cNvSpPr txBox="1"/>
          <p:nvPr/>
        </p:nvSpPr>
        <p:spPr>
          <a:xfrm>
            <a:off x="126610" y="6299201"/>
            <a:ext cx="9254781" cy="369332"/>
          </a:xfrm>
          <a:prstGeom prst="rect">
            <a:avLst/>
          </a:prstGeom>
          <a:noFill/>
        </p:spPr>
        <p:txBody>
          <a:bodyPr wrap="square">
            <a:spAutoFit/>
          </a:bodyPr>
          <a:lstStyle/>
          <a:p>
            <a:r>
              <a:rPr lang="en-IN" dirty="0"/>
              <a:t>https://www.analyticssteps.com/blogs/what-mobile-business-intelligence</a:t>
            </a:r>
          </a:p>
        </p:txBody>
      </p:sp>
      <p:sp>
        <p:nvSpPr>
          <p:cNvPr id="4" name="TextBox 3">
            <a:extLst>
              <a:ext uri="{FF2B5EF4-FFF2-40B4-BE49-F238E27FC236}">
                <a16:creationId xmlns:a16="http://schemas.microsoft.com/office/drawing/2014/main" id="{4CBEC1F0-5393-3C00-4556-1866DF33D3F4}"/>
              </a:ext>
            </a:extLst>
          </p:cNvPr>
          <p:cNvSpPr txBox="1"/>
          <p:nvPr/>
        </p:nvSpPr>
        <p:spPr>
          <a:xfrm>
            <a:off x="3420208" y="189467"/>
            <a:ext cx="6094826" cy="461665"/>
          </a:xfrm>
          <a:prstGeom prst="rect">
            <a:avLst/>
          </a:prstGeom>
          <a:noFill/>
        </p:spPr>
        <p:txBody>
          <a:bodyPr wrap="square">
            <a:spAutoFit/>
          </a:bodyPr>
          <a:lstStyle/>
          <a:p>
            <a:pPr algn="ctr"/>
            <a:r>
              <a:rPr lang="en-IN" sz="2400" dirty="0"/>
              <a:t>Mobile business intelligence</a:t>
            </a:r>
          </a:p>
        </p:txBody>
      </p:sp>
      <p:sp>
        <p:nvSpPr>
          <p:cNvPr id="7" name="TextBox 6">
            <a:extLst>
              <a:ext uri="{FF2B5EF4-FFF2-40B4-BE49-F238E27FC236}">
                <a16:creationId xmlns:a16="http://schemas.microsoft.com/office/drawing/2014/main" id="{3B0B62EB-97A6-722D-B0E8-A5980363DE6A}"/>
              </a:ext>
            </a:extLst>
          </p:cNvPr>
          <p:cNvSpPr txBox="1"/>
          <p:nvPr/>
        </p:nvSpPr>
        <p:spPr>
          <a:xfrm>
            <a:off x="372794" y="929698"/>
            <a:ext cx="11528473" cy="2031325"/>
          </a:xfrm>
          <a:prstGeom prst="rect">
            <a:avLst/>
          </a:prstGeom>
          <a:noFill/>
        </p:spPr>
        <p:txBody>
          <a:bodyPr wrap="square">
            <a:spAutoFit/>
          </a:bodyPr>
          <a:lstStyle/>
          <a:p>
            <a:r>
              <a:rPr lang="en-US" b="1" dirty="0">
                <a:effectLst/>
              </a:rPr>
              <a:t>There are various ways to implement content on mobile devices. The most common we see in the marketplace are:</a:t>
            </a:r>
          </a:p>
          <a:p>
            <a:endParaRPr lang="en-US" b="1" dirty="0">
              <a:effectLst/>
            </a:endParaRPr>
          </a:p>
          <a:p>
            <a:pPr marL="285750" indent="-285750">
              <a:buFont typeface="Arial" panose="020B0604020202020204" pitchFamily="34" charset="0"/>
              <a:buChar char="•"/>
            </a:pPr>
            <a:r>
              <a:rPr lang="en-US" b="1" dirty="0">
                <a:effectLst/>
              </a:rPr>
              <a:t>    </a:t>
            </a:r>
            <a:r>
              <a:rPr lang="en-US" dirty="0">
                <a:solidFill>
                  <a:srgbClr val="00B050"/>
                </a:solidFill>
                <a:effectLst/>
              </a:rPr>
              <a:t>Provision of PDF reports to a mobile device</a:t>
            </a:r>
          </a:p>
          <a:p>
            <a:pPr marL="285750" indent="-285750">
              <a:buFont typeface="Arial" panose="020B0604020202020204" pitchFamily="34" charset="0"/>
              <a:buChar char="•"/>
            </a:pPr>
            <a:r>
              <a:rPr lang="en-US" dirty="0">
                <a:effectLst/>
              </a:rPr>
              <a:t>    Website (HTML rendering), partly using proprietary technologies (Flash, Silverlight)</a:t>
            </a:r>
          </a:p>
          <a:p>
            <a:pPr marL="285750" indent="-285750">
              <a:buFont typeface="Arial" panose="020B0604020202020204" pitchFamily="34" charset="0"/>
              <a:buChar char="•"/>
            </a:pPr>
            <a:r>
              <a:rPr lang="en-US" dirty="0">
                <a:effectLst/>
              </a:rPr>
              <a:t>    HTML5 site</a:t>
            </a:r>
          </a:p>
          <a:p>
            <a:pPr marL="285750" indent="-285750">
              <a:buFont typeface="Arial" panose="020B0604020202020204" pitchFamily="34" charset="0"/>
              <a:buChar char="•"/>
            </a:pPr>
            <a:r>
              <a:rPr lang="en-US" dirty="0">
                <a:effectLst/>
              </a:rPr>
              <a:t>    Connection of a native application with HTML5 (hybrid application)</a:t>
            </a:r>
          </a:p>
          <a:p>
            <a:pPr marL="285750" indent="-285750">
              <a:buFont typeface="Arial" panose="020B0604020202020204" pitchFamily="34" charset="0"/>
              <a:buChar char="•"/>
            </a:pPr>
            <a:r>
              <a:rPr lang="en-US" dirty="0">
                <a:effectLst/>
              </a:rPr>
              <a:t>    Native application</a:t>
            </a:r>
            <a:endParaRPr lang="en-IN" dirty="0">
              <a:effectLst/>
            </a:endParaRPr>
          </a:p>
        </p:txBody>
      </p:sp>
      <p:sp>
        <p:nvSpPr>
          <p:cNvPr id="3" name="TextBox 2">
            <a:extLst>
              <a:ext uri="{FF2B5EF4-FFF2-40B4-BE49-F238E27FC236}">
                <a16:creationId xmlns:a16="http://schemas.microsoft.com/office/drawing/2014/main" id="{F846A11F-49FA-6691-A925-7A97B471A106}"/>
              </a:ext>
            </a:extLst>
          </p:cNvPr>
          <p:cNvSpPr txBox="1"/>
          <p:nvPr/>
        </p:nvSpPr>
        <p:spPr>
          <a:xfrm>
            <a:off x="126610" y="3609975"/>
            <a:ext cx="5678657" cy="2031325"/>
          </a:xfrm>
          <a:prstGeom prst="rect">
            <a:avLst/>
          </a:prstGeom>
          <a:noFill/>
          <a:ln>
            <a:solidFill>
              <a:schemeClr val="tx1"/>
            </a:solidFill>
          </a:ln>
        </p:spPr>
        <p:txBody>
          <a:bodyPr wrap="square">
            <a:spAutoFit/>
          </a:bodyPr>
          <a:lstStyle/>
          <a:p>
            <a:r>
              <a:rPr lang="en-US" b="1" dirty="0"/>
              <a:t>HTML5 was designed with major objectives, including:</a:t>
            </a:r>
            <a:endParaRPr lang="en-US" dirty="0"/>
          </a:p>
          <a:p>
            <a:pPr>
              <a:buFont typeface="Arial" panose="020B0604020202020204" pitchFamily="34" charset="0"/>
              <a:buChar char="•"/>
            </a:pPr>
            <a:r>
              <a:rPr lang="en-US" dirty="0">
                <a:solidFill>
                  <a:srgbClr val="FFC000"/>
                </a:solidFill>
              </a:rPr>
              <a:t>Making code easier to read for users and screen readers.</a:t>
            </a:r>
          </a:p>
          <a:p>
            <a:pPr>
              <a:buFont typeface="Arial" panose="020B0604020202020204" pitchFamily="34" charset="0"/>
              <a:buChar char="•"/>
            </a:pPr>
            <a:r>
              <a:rPr lang="en-US" dirty="0"/>
              <a:t>Reducing the overlap between HTML, CSS, and JavaScript.</a:t>
            </a:r>
          </a:p>
          <a:p>
            <a:pPr>
              <a:buFont typeface="Arial" panose="020B0604020202020204" pitchFamily="34" charset="0"/>
              <a:buChar char="•"/>
            </a:pPr>
            <a:r>
              <a:rPr lang="en-US" dirty="0"/>
              <a:t>Promoting design responsiveness and consistency across browsers.</a:t>
            </a:r>
          </a:p>
          <a:p>
            <a:pPr>
              <a:buFont typeface="Arial" panose="020B0604020202020204" pitchFamily="34" charset="0"/>
              <a:buChar char="•"/>
            </a:pPr>
            <a:r>
              <a:rPr lang="en-US" dirty="0"/>
              <a:t>Supporting multimedia without the need for Flash or other plugins.</a:t>
            </a:r>
          </a:p>
        </p:txBody>
      </p:sp>
      <p:sp>
        <p:nvSpPr>
          <p:cNvPr id="8" name="TextBox 7">
            <a:extLst>
              <a:ext uri="{FF2B5EF4-FFF2-40B4-BE49-F238E27FC236}">
                <a16:creationId xmlns:a16="http://schemas.microsoft.com/office/drawing/2014/main" id="{EEAE12CF-DC96-7C80-121F-D585BBF36C01}"/>
              </a:ext>
            </a:extLst>
          </p:cNvPr>
          <p:cNvSpPr txBox="1"/>
          <p:nvPr/>
        </p:nvSpPr>
        <p:spPr>
          <a:xfrm>
            <a:off x="5969390" y="3514050"/>
            <a:ext cx="6096000" cy="2308324"/>
          </a:xfrm>
          <a:prstGeom prst="rect">
            <a:avLst/>
          </a:prstGeom>
          <a:noFill/>
          <a:ln>
            <a:solidFill>
              <a:schemeClr val="tx1"/>
            </a:solidFill>
          </a:ln>
        </p:spPr>
        <p:txBody>
          <a:bodyPr wrap="square">
            <a:spAutoFit/>
          </a:bodyPr>
          <a:lstStyle/>
          <a:p>
            <a:pPr algn="just"/>
            <a:r>
              <a:rPr lang="en-US" dirty="0">
                <a:solidFill>
                  <a:srgbClr val="0E101A"/>
                </a:solidFill>
                <a:effectLst/>
              </a:rPr>
              <a:t>A native mobile application </a:t>
            </a:r>
            <a:r>
              <a:rPr lang="en-US" dirty="0">
                <a:solidFill>
                  <a:srgbClr val="00B050"/>
                </a:solidFill>
                <a:effectLst/>
              </a:rPr>
              <a:t>refers to software that is designed to operate on a particular platform or device</a:t>
            </a:r>
            <a:r>
              <a:rPr lang="en-US" dirty="0">
                <a:solidFill>
                  <a:srgbClr val="0E101A"/>
                </a:solidFill>
                <a:effectLst/>
              </a:rPr>
              <a:t>. It may use gadget-specific tools and programming because it is designed to run on a specific smartphone and its operating system. Native apps, as opposed to mobile cloud applications or web applications designed to run across several frameworks, provide improved execution and impact the most recent innovation.</a:t>
            </a:r>
            <a:endParaRPr lang="en-IN" dirty="0"/>
          </a:p>
        </p:txBody>
      </p:sp>
    </p:spTree>
    <p:extLst>
      <p:ext uri="{BB962C8B-B14F-4D97-AF65-F5344CB8AC3E}">
        <p14:creationId xmlns:p14="http://schemas.microsoft.com/office/powerpoint/2010/main" val="19244380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4EED87B-9788-E88C-130F-39C52F728379}"/>
              </a:ext>
            </a:extLst>
          </p:cNvPr>
          <p:cNvSpPr txBox="1"/>
          <p:nvPr/>
        </p:nvSpPr>
        <p:spPr>
          <a:xfrm>
            <a:off x="126610" y="6299201"/>
            <a:ext cx="9254781" cy="369332"/>
          </a:xfrm>
          <a:prstGeom prst="rect">
            <a:avLst/>
          </a:prstGeom>
          <a:noFill/>
        </p:spPr>
        <p:txBody>
          <a:bodyPr wrap="square">
            <a:spAutoFit/>
          </a:bodyPr>
          <a:lstStyle/>
          <a:p>
            <a:r>
              <a:rPr lang="en-IN" dirty="0"/>
              <a:t>https://www.analyticssteps.com/blogs/what-mobile-business-intelligence</a:t>
            </a:r>
          </a:p>
        </p:txBody>
      </p:sp>
      <p:sp>
        <p:nvSpPr>
          <p:cNvPr id="4" name="TextBox 3">
            <a:extLst>
              <a:ext uri="{FF2B5EF4-FFF2-40B4-BE49-F238E27FC236}">
                <a16:creationId xmlns:a16="http://schemas.microsoft.com/office/drawing/2014/main" id="{4CBEC1F0-5393-3C00-4556-1866DF33D3F4}"/>
              </a:ext>
            </a:extLst>
          </p:cNvPr>
          <p:cNvSpPr txBox="1"/>
          <p:nvPr/>
        </p:nvSpPr>
        <p:spPr>
          <a:xfrm>
            <a:off x="3420208" y="189467"/>
            <a:ext cx="6094826" cy="461665"/>
          </a:xfrm>
          <a:prstGeom prst="rect">
            <a:avLst/>
          </a:prstGeom>
          <a:noFill/>
        </p:spPr>
        <p:txBody>
          <a:bodyPr wrap="square">
            <a:spAutoFit/>
          </a:bodyPr>
          <a:lstStyle/>
          <a:p>
            <a:pPr algn="ctr"/>
            <a:r>
              <a:rPr lang="en-IN" sz="2400" dirty="0"/>
              <a:t>Mobile business intelligence</a:t>
            </a:r>
          </a:p>
        </p:txBody>
      </p:sp>
      <p:sp>
        <p:nvSpPr>
          <p:cNvPr id="7" name="TextBox 6">
            <a:extLst>
              <a:ext uri="{FF2B5EF4-FFF2-40B4-BE49-F238E27FC236}">
                <a16:creationId xmlns:a16="http://schemas.microsoft.com/office/drawing/2014/main" id="{3B0B62EB-97A6-722D-B0E8-A5980363DE6A}"/>
              </a:ext>
            </a:extLst>
          </p:cNvPr>
          <p:cNvSpPr txBox="1"/>
          <p:nvPr/>
        </p:nvSpPr>
        <p:spPr>
          <a:xfrm>
            <a:off x="372795" y="929698"/>
            <a:ext cx="11415932" cy="2862322"/>
          </a:xfrm>
          <a:prstGeom prst="rect">
            <a:avLst/>
          </a:prstGeom>
          <a:noFill/>
        </p:spPr>
        <p:txBody>
          <a:bodyPr wrap="square">
            <a:spAutoFit/>
          </a:bodyPr>
          <a:lstStyle/>
          <a:p>
            <a:pPr marL="285750" indent="-285750">
              <a:buFont typeface="Arial" panose="020B0604020202020204" pitchFamily="34" charset="0"/>
              <a:buChar char="•"/>
            </a:pPr>
            <a:r>
              <a:rPr lang="en-US" dirty="0"/>
              <a:t>In principle, any </a:t>
            </a:r>
            <a:r>
              <a:rPr lang="en-US" dirty="0">
                <a:solidFill>
                  <a:srgbClr val="00B050"/>
                </a:solidFill>
              </a:rPr>
              <a:t>BI vendor that can create a PDF or render in HTML</a:t>
            </a:r>
            <a:r>
              <a:rPr lang="en-US" dirty="0"/>
              <a:t> (and almost all of them can) can say it supports mobile BI. </a:t>
            </a:r>
            <a:r>
              <a:rPr lang="en-US" dirty="0">
                <a:solidFill>
                  <a:srgbClr val="FFC000"/>
                </a:solidFill>
              </a:rPr>
              <a:t>Most mobile devices include a web browser that can access almost any web page to an acceptable degree of quality</a:t>
            </a:r>
            <a:r>
              <a:rPr lang="en-US" dirty="0"/>
              <a:t>. The exception here is when proprietary technologies – which require additional software to display – are used.</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In the case mentioned, BI developers must check how their </a:t>
            </a:r>
            <a:r>
              <a:rPr lang="en-US" dirty="0">
                <a:solidFill>
                  <a:srgbClr val="C00000"/>
                </a:solidFill>
              </a:rPr>
              <a:t>content renders on a mobile device when creating reports and other visualizations.</a:t>
            </a:r>
            <a:r>
              <a:rPr lang="en-US" dirty="0"/>
              <a:t> This means designing their application specifically for mobile use. </a:t>
            </a:r>
            <a:r>
              <a:rPr lang="en-US" dirty="0">
                <a:solidFill>
                  <a:srgbClr val="00B0F0"/>
                </a:solidFill>
              </a:rPr>
              <a:t>The main advantage of this is its independence from device types (except when using proprietary technologies), </a:t>
            </a:r>
            <a:r>
              <a:rPr lang="en-US" dirty="0"/>
              <a:t>since the content can be consumed on all devices.</a:t>
            </a:r>
          </a:p>
        </p:txBody>
      </p:sp>
    </p:spTree>
    <p:extLst>
      <p:ext uri="{BB962C8B-B14F-4D97-AF65-F5344CB8AC3E}">
        <p14:creationId xmlns:p14="http://schemas.microsoft.com/office/powerpoint/2010/main" val="37903418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4EED87B-9788-E88C-130F-39C52F728379}"/>
              </a:ext>
            </a:extLst>
          </p:cNvPr>
          <p:cNvSpPr txBox="1"/>
          <p:nvPr/>
        </p:nvSpPr>
        <p:spPr>
          <a:xfrm>
            <a:off x="126610" y="6299201"/>
            <a:ext cx="9254781" cy="369332"/>
          </a:xfrm>
          <a:prstGeom prst="rect">
            <a:avLst/>
          </a:prstGeom>
          <a:noFill/>
        </p:spPr>
        <p:txBody>
          <a:bodyPr wrap="square">
            <a:spAutoFit/>
          </a:bodyPr>
          <a:lstStyle/>
          <a:p>
            <a:r>
              <a:rPr lang="en-IN" dirty="0"/>
              <a:t>https://www.analyticssteps.com/blogs/what-mobile-business-intelligence</a:t>
            </a:r>
          </a:p>
        </p:txBody>
      </p:sp>
      <p:sp>
        <p:nvSpPr>
          <p:cNvPr id="4" name="TextBox 3">
            <a:extLst>
              <a:ext uri="{FF2B5EF4-FFF2-40B4-BE49-F238E27FC236}">
                <a16:creationId xmlns:a16="http://schemas.microsoft.com/office/drawing/2014/main" id="{4CBEC1F0-5393-3C00-4556-1866DF33D3F4}"/>
              </a:ext>
            </a:extLst>
          </p:cNvPr>
          <p:cNvSpPr txBox="1"/>
          <p:nvPr/>
        </p:nvSpPr>
        <p:spPr>
          <a:xfrm>
            <a:off x="3420208" y="189467"/>
            <a:ext cx="6094826" cy="461665"/>
          </a:xfrm>
          <a:prstGeom prst="rect">
            <a:avLst/>
          </a:prstGeom>
          <a:noFill/>
        </p:spPr>
        <p:txBody>
          <a:bodyPr wrap="square">
            <a:spAutoFit/>
          </a:bodyPr>
          <a:lstStyle/>
          <a:p>
            <a:pPr algn="ctr"/>
            <a:r>
              <a:rPr lang="en-IN" sz="2400" dirty="0"/>
              <a:t>Mobile business intelligence</a:t>
            </a:r>
          </a:p>
        </p:txBody>
      </p:sp>
      <p:sp>
        <p:nvSpPr>
          <p:cNvPr id="7" name="TextBox 6">
            <a:extLst>
              <a:ext uri="{FF2B5EF4-FFF2-40B4-BE49-F238E27FC236}">
                <a16:creationId xmlns:a16="http://schemas.microsoft.com/office/drawing/2014/main" id="{3B0B62EB-97A6-722D-B0E8-A5980363DE6A}"/>
              </a:ext>
            </a:extLst>
          </p:cNvPr>
          <p:cNvSpPr txBox="1"/>
          <p:nvPr/>
        </p:nvSpPr>
        <p:spPr>
          <a:xfrm>
            <a:off x="372795" y="929698"/>
            <a:ext cx="11415932" cy="4247317"/>
          </a:xfrm>
          <a:prstGeom prst="rect">
            <a:avLst/>
          </a:prstGeom>
          <a:noFill/>
        </p:spPr>
        <p:txBody>
          <a:bodyPr wrap="square">
            <a:spAutoFit/>
          </a:bodyPr>
          <a:lstStyle/>
          <a:p>
            <a:r>
              <a:rPr lang="en-US" b="1" dirty="0">
                <a:effectLst/>
              </a:rPr>
              <a:t>Challenges of Mobile Business Intelligence:</a:t>
            </a:r>
          </a:p>
          <a:p>
            <a:pPr marL="285750" indent="-285750">
              <a:buFont typeface="Arial" panose="020B0604020202020204" pitchFamily="34" charset="0"/>
              <a:buChar char="•"/>
            </a:pPr>
            <a:endParaRPr lang="en-US" b="1" dirty="0"/>
          </a:p>
          <a:p>
            <a:pPr marL="285750" indent="-285750">
              <a:buFont typeface="Arial" panose="020B0604020202020204" pitchFamily="34" charset="0"/>
              <a:buChar char="•"/>
            </a:pPr>
            <a:r>
              <a:rPr lang="en-US" dirty="0"/>
              <a:t>Displaying familiar content in a mobile browser (even as HTML5) does not necessarily mean that it can be used intuitively. Companies and app developers should take great care in designing the user interface to </a:t>
            </a:r>
            <a:r>
              <a:rPr lang="en-US" dirty="0">
                <a:solidFill>
                  <a:srgbClr val="00B0F0"/>
                </a:solidFill>
              </a:rPr>
              <a:t>ensure the app’s acceptance, especially in operational scenarios where workers may not be accustomed to using BI</a:t>
            </a:r>
            <a:r>
              <a:rPr lang="en-US" b="1" dirty="0">
                <a:solidFill>
                  <a:srgbClr val="00B0F0"/>
                </a:solidFill>
              </a:rPr>
              <a:t>.</a:t>
            </a:r>
          </a:p>
          <a:p>
            <a:pPr marL="285750" indent="-285750">
              <a:buFont typeface="Arial" panose="020B0604020202020204" pitchFamily="34" charset="0"/>
              <a:buChar char="•"/>
            </a:pPr>
            <a:endParaRPr lang="en-US" b="1" dirty="0">
              <a:effectLst/>
            </a:endParaRPr>
          </a:p>
          <a:p>
            <a:pPr marL="285750" indent="-285750">
              <a:buFont typeface="Arial" panose="020B0604020202020204" pitchFamily="34" charset="0"/>
              <a:buChar char="•"/>
            </a:pPr>
            <a:r>
              <a:rPr lang="en-US" dirty="0"/>
              <a:t>When implementing a mobile BI solution, </a:t>
            </a:r>
            <a:r>
              <a:rPr lang="en-US" dirty="0">
                <a:solidFill>
                  <a:srgbClr val="00B050"/>
                </a:solidFill>
              </a:rPr>
              <a:t>security and privacy may pose problems</a:t>
            </a:r>
            <a:r>
              <a:rPr lang="en-US" dirty="0"/>
              <a:t>. Companies have to make sure they </a:t>
            </a:r>
            <a:r>
              <a:rPr lang="en-US" dirty="0">
                <a:solidFill>
                  <a:srgbClr val="FF0000"/>
                </a:solidFill>
              </a:rPr>
              <a:t>implement a strong security configuration in order to protect sensitive business </a:t>
            </a:r>
            <a:r>
              <a:rPr lang="en-US" dirty="0"/>
              <a:t>and user data. Furthermore, the mobile strategy should be aligned with existing security procedures.</a:t>
            </a:r>
            <a:endParaRPr lang="en-US" b="1" dirty="0"/>
          </a:p>
          <a:p>
            <a:pPr marL="285750" indent="-285750">
              <a:buFont typeface="Arial" panose="020B0604020202020204" pitchFamily="34" charset="0"/>
              <a:buChar char="•"/>
            </a:pPr>
            <a:endParaRPr lang="en-US" b="1" dirty="0">
              <a:effectLst/>
            </a:endParaRPr>
          </a:p>
          <a:p>
            <a:pPr marL="285750" indent="-285750">
              <a:buFont typeface="Arial" panose="020B0604020202020204" pitchFamily="34" charset="0"/>
              <a:buChar char="•"/>
            </a:pPr>
            <a:r>
              <a:rPr lang="en-US" dirty="0">
                <a:effectLst/>
              </a:rPr>
              <a:t>Mobile devices can easily be hacked, lost or stolen. Using </a:t>
            </a:r>
            <a:r>
              <a:rPr lang="en-US" dirty="0">
                <a:solidFill>
                  <a:srgbClr val="FFC000"/>
                </a:solidFill>
                <a:effectLst/>
              </a:rPr>
              <a:t>mobile BI may consequently put sensitive or confidential information at greater risk of being breached.</a:t>
            </a:r>
          </a:p>
          <a:p>
            <a:pPr marL="285750" indent="-285750">
              <a:buFont typeface="Arial" panose="020B0604020202020204" pitchFamily="34" charset="0"/>
              <a:buChar char="•"/>
            </a:pPr>
            <a:endParaRPr lang="en-US" dirty="0">
              <a:effectLst/>
            </a:endParaRPr>
          </a:p>
          <a:p>
            <a:pPr marL="285750" indent="-285750">
              <a:buFont typeface="Arial" panose="020B0604020202020204" pitchFamily="34" charset="0"/>
              <a:buChar char="•"/>
            </a:pPr>
            <a:r>
              <a:rPr lang="en-US" dirty="0">
                <a:effectLst/>
              </a:rPr>
              <a:t>Due to the </a:t>
            </a:r>
            <a:r>
              <a:rPr lang="en-US" dirty="0">
                <a:solidFill>
                  <a:srgbClr val="00B0F0"/>
                </a:solidFill>
                <a:effectLst/>
              </a:rPr>
              <a:t>limited screen size of mobile devices</a:t>
            </a:r>
            <a:r>
              <a:rPr lang="en-US" dirty="0">
                <a:effectLst/>
              </a:rPr>
              <a:t>, the </a:t>
            </a:r>
            <a:r>
              <a:rPr lang="en-US" dirty="0">
                <a:solidFill>
                  <a:srgbClr val="C00000"/>
                </a:solidFill>
                <a:effectLst/>
              </a:rPr>
              <a:t>design of mobile BI applications </a:t>
            </a:r>
            <a:r>
              <a:rPr lang="en-US" dirty="0">
                <a:effectLst/>
              </a:rPr>
              <a:t>presents new challenges to developers. Each device and browser works differently.</a:t>
            </a:r>
          </a:p>
        </p:txBody>
      </p:sp>
    </p:spTree>
    <p:extLst>
      <p:ext uri="{BB962C8B-B14F-4D97-AF65-F5344CB8AC3E}">
        <p14:creationId xmlns:p14="http://schemas.microsoft.com/office/powerpoint/2010/main" val="25498195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4EED87B-9788-E88C-130F-39C52F728379}"/>
              </a:ext>
            </a:extLst>
          </p:cNvPr>
          <p:cNvSpPr txBox="1"/>
          <p:nvPr/>
        </p:nvSpPr>
        <p:spPr>
          <a:xfrm>
            <a:off x="126610" y="6299201"/>
            <a:ext cx="9254781" cy="369332"/>
          </a:xfrm>
          <a:prstGeom prst="rect">
            <a:avLst/>
          </a:prstGeom>
          <a:noFill/>
        </p:spPr>
        <p:txBody>
          <a:bodyPr wrap="square">
            <a:spAutoFit/>
          </a:bodyPr>
          <a:lstStyle/>
          <a:p>
            <a:r>
              <a:rPr lang="en-IN" dirty="0"/>
              <a:t>https://www.analyticssteps.com/blogs/what-mobile-business-intelligence</a:t>
            </a:r>
          </a:p>
        </p:txBody>
      </p:sp>
      <p:sp>
        <p:nvSpPr>
          <p:cNvPr id="4" name="TextBox 3">
            <a:extLst>
              <a:ext uri="{FF2B5EF4-FFF2-40B4-BE49-F238E27FC236}">
                <a16:creationId xmlns:a16="http://schemas.microsoft.com/office/drawing/2014/main" id="{4CBEC1F0-5393-3C00-4556-1866DF33D3F4}"/>
              </a:ext>
            </a:extLst>
          </p:cNvPr>
          <p:cNvSpPr txBox="1"/>
          <p:nvPr/>
        </p:nvSpPr>
        <p:spPr>
          <a:xfrm>
            <a:off x="3420208" y="189467"/>
            <a:ext cx="6094826" cy="461665"/>
          </a:xfrm>
          <a:prstGeom prst="rect">
            <a:avLst/>
          </a:prstGeom>
          <a:noFill/>
        </p:spPr>
        <p:txBody>
          <a:bodyPr wrap="square">
            <a:spAutoFit/>
          </a:bodyPr>
          <a:lstStyle/>
          <a:p>
            <a:pPr algn="ctr"/>
            <a:r>
              <a:rPr lang="en-IN" sz="2400" dirty="0"/>
              <a:t>Mobile business intelligence</a:t>
            </a:r>
          </a:p>
        </p:txBody>
      </p:sp>
      <p:sp>
        <p:nvSpPr>
          <p:cNvPr id="7" name="TextBox 6">
            <a:extLst>
              <a:ext uri="{FF2B5EF4-FFF2-40B4-BE49-F238E27FC236}">
                <a16:creationId xmlns:a16="http://schemas.microsoft.com/office/drawing/2014/main" id="{3B0B62EB-97A6-722D-B0E8-A5980363DE6A}"/>
              </a:ext>
            </a:extLst>
          </p:cNvPr>
          <p:cNvSpPr txBox="1"/>
          <p:nvPr/>
        </p:nvSpPr>
        <p:spPr>
          <a:xfrm>
            <a:off x="372795" y="929698"/>
            <a:ext cx="11415932" cy="5078313"/>
          </a:xfrm>
          <a:prstGeom prst="rect">
            <a:avLst/>
          </a:prstGeom>
          <a:noFill/>
        </p:spPr>
        <p:txBody>
          <a:bodyPr wrap="square">
            <a:spAutoFit/>
          </a:bodyPr>
          <a:lstStyle/>
          <a:p>
            <a:r>
              <a:rPr lang="en-US" b="1" dirty="0">
                <a:effectLst/>
              </a:rPr>
              <a:t>Best Mobile BI tools:</a:t>
            </a:r>
          </a:p>
          <a:p>
            <a:r>
              <a:rPr lang="en-IN" b="1" u="sng" dirty="0"/>
              <a:t>Si Sense</a:t>
            </a:r>
            <a:endParaRPr lang="en-IN" b="1" dirty="0"/>
          </a:p>
          <a:p>
            <a:endParaRPr lang="en-US" b="1" dirty="0"/>
          </a:p>
          <a:p>
            <a:pPr rtl="0"/>
            <a:r>
              <a:rPr lang="en-US" dirty="0">
                <a:effectLst/>
              </a:rPr>
              <a:t>Sisense is a flexible business intelligence (BI) solution that includes </a:t>
            </a:r>
            <a:r>
              <a:rPr lang="en-US" dirty="0">
                <a:solidFill>
                  <a:srgbClr val="00B0F0"/>
                </a:solidFill>
                <a:effectLst/>
              </a:rPr>
              <a:t>powerful analytics, </a:t>
            </a:r>
            <a:r>
              <a:rPr lang="en-US" dirty="0" err="1">
                <a:solidFill>
                  <a:srgbClr val="00B0F0"/>
                </a:solidFill>
                <a:effectLst/>
              </a:rPr>
              <a:t>visualisations</a:t>
            </a:r>
            <a:r>
              <a:rPr lang="en-US" dirty="0">
                <a:solidFill>
                  <a:srgbClr val="00B0F0"/>
                </a:solidFill>
                <a:effectLst/>
              </a:rPr>
              <a:t>, and reporting capabilities for managing and supporting corporate data</a:t>
            </a:r>
            <a:r>
              <a:rPr lang="en-US" dirty="0">
                <a:effectLst/>
              </a:rPr>
              <a:t>. </a:t>
            </a:r>
          </a:p>
          <a:p>
            <a:r>
              <a:rPr lang="en-US" dirty="0">
                <a:effectLst/>
              </a:rPr>
              <a:t> </a:t>
            </a:r>
          </a:p>
          <a:p>
            <a:pPr rtl="0"/>
            <a:r>
              <a:rPr lang="en-US" dirty="0">
                <a:effectLst/>
              </a:rPr>
              <a:t>Businesses </a:t>
            </a:r>
            <a:r>
              <a:rPr lang="en-US" dirty="0">
                <a:solidFill>
                  <a:srgbClr val="C00000"/>
                </a:solidFill>
                <a:effectLst/>
              </a:rPr>
              <a:t>can use the solution to evaluate large, diverse databases </a:t>
            </a:r>
            <a:r>
              <a:rPr lang="en-US" dirty="0">
                <a:effectLst/>
              </a:rPr>
              <a:t>and generate relevant business insights. You may </a:t>
            </a:r>
            <a:r>
              <a:rPr lang="en-US" dirty="0">
                <a:solidFill>
                  <a:srgbClr val="00B050"/>
                </a:solidFill>
                <a:effectLst/>
              </a:rPr>
              <a:t>easily view enormous volumes of complex data </a:t>
            </a:r>
            <a:r>
              <a:rPr lang="en-US" dirty="0">
                <a:effectLst/>
              </a:rPr>
              <a:t>with Si Sense's code-first, low-code, and even no-code technologies. Si Sense was established in 2004 with its headquarters in New York. </a:t>
            </a:r>
          </a:p>
          <a:p>
            <a:pPr rtl="0"/>
            <a:endParaRPr lang="en-US" dirty="0"/>
          </a:p>
          <a:p>
            <a:pPr rtl="0"/>
            <a:r>
              <a:rPr lang="en-US" b="1" dirty="0">
                <a:effectLst/>
              </a:rPr>
              <a:t>SAP </a:t>
            </a:r>
            <a:r>
              <a:rPr lang="en-US" b="1" dirty="0" err="1">
                <a:effectLst/>
              </a:rPr>
              <a:t>Roambi</a:t>
            </a:r>
            <a:r>
              <a:rPr lang="en-US" b="1" dirty="0">
                <a:effectLst/>
              </a:rPr>
              <a:t> analytics</a:t>
            </a:r>
          </a:p>
          <a:p>
            <a:pPr rtl="0"/>
            <a:endParaRPr lang="en-US" dirty="0">
              <a:effectLst/>
            </a:endParaRPr>
          </a:p>
          <a:p>
            <a:pPr rtl="0"/>
            <a:r>
              <a:rPr lang="en-US" dirty="0" err="1">
                <a:effectLst/>
              </a:rPr>
              <a:t>Roambi</a:t>
            </a:r>
            <a:r>
              <a:rPr lang="en-US" dirty="0">
                <a:effectLst/>
              </a:rPr>
              <a:t> analytics is a BI tool that offers a solution </a:t>
            </a:r>
            <a:r>
              <a:rPr lang="en-US" dirty="0">
                <a:solidFill>
                  <a:srgbClr val="FF0000"/>
                </a:solidFill>
                <a:effectLst/>
              </a:rPr>
              <a:t>that allows you to fundamentally rethink your data analysis</a:t>
            </a:r>
            <a:r>
              <a:rPr lang="en-US" dirty="0">
                <a:effectLst/>
              </a:rPr>
              <a:t>, </a:t>
            </a:r>
            <a:r>
              <a:rPr lang="en-US" dirty="0">
                <a:solidFill>
                  <a:srgbClr val="FFC000"/>
                </a:solidFill>
                <a:effectLst/>
              </a:rPr>
              <a:t>making it easier and faster while also increasing your data interaction.</a:t>
            </a:r>
          </a:p>
          <a:p>
            <a:pPr rtl="0"/>
            <a:endParaRPr lang="en-US" dirty="0">
              <a:solidFill>
                <a:srgbClr val="C00000"/>
              </a:solidFill>
              <a:effectLst/>
            </a:endParaRPr>
          </a:p>
          <a:p>
            <a:pPr rtl="0"/>
            <a:r>
              <a:rPr lang="en-US" dirty="0">
                <a:solidFill>
                  <a:srgbClr val="C00000"/>
                </a:solidFill>
                <a:effectLst/>
              </a:rPr>
              <a:t> You can consolidate all of your company's data in a single tool </a:t>
            </a:r>
            <a:r>
              <a:rPr lang="en-US" dirty="0">
                <a:solidFill>
                  <a:srgbClr val="00B050"/>
                </a:solidFill>
                <a:effectLst/>
              </a:rPr>
              <a:t>using SAP </a:t>
            </a:r>
            <a:r>
              <a:rPr lang="en-US" dirty="0" err="1">
                <a:solidFill>
                  <a:srgbClr val="00B050"/>
                </a:solidFill>
                <a:effectLst/>
              </a:rPr>
              <a:t>Roambi</a:t>
            </a:r>
            <a:r>
              <a:rPr lang="en-US" dirty="0">
                <a:solidFill>
                  <a:srgbClr val="00B050"/>
                </a:solidFill>
                <a:effectLst/>
              </a:rPr>
              <a:t> Analytics, which integrates all ongoing systems and data.</a:t>
            </a:r>
            <a:r>
              <a:rPr lang="en-US" dirty="0">
                <a:effectLst/>
              </a:rPr>
              <a:t> Use of SAP </a:t>
            </a:r>
            <a:r>
              <a:rPr lang="en-US" dirty="0" err="1">
                <a:effectLst/>
              </a:rPr>
              <a:t>Roambi</a:t>
            </a:r>
            <a:r>
              <a:rPr lang="en-US" dirty="0">
                <a:effectLst/>
              </a:rPr>
              <a:t> analysis is a simple three-step technique. </a:t>
            </a:r>
            <a:r>
              <a:rPr lang="en-US" dirty="0">
                <a:solidFill>
                  <a:srgbClr val="7030A0"/>
                </a:solidFill>
                <a:effectLst/>
              </a:rPr>
              <a:t>Upload your html or spreadsheet files first. The information is subsequently transformed into informative data or graphs, as well as data that may be </a:t>
            </a:r>
            <a:r>
              <a:rPr lang="en-US" dirty="0" err="1">
                <a:solidFill>
                  <a:srgbClr val="7030A0"/>
                </a:solidFill>
                <a:effectLst/>
              </a:rPr>
              <a:t>visualised</a:t>
            </a:r>
            <a:r>
              <a:rPr lang="en-US" dirty="0">
                <a:solidFill>
                  <a:srgbClr val="7030A0"/>
                </a:solidFill>
                <a:effectLst/>
              </a:rPr>
              <a:t>. </a:t>
            </a:r>
          </a:p>
        </p:txBody>
      </p:sp>
    </p:spTree>
    <p:extLst>
      <p:ext uri="{BB962C8B-B14F-4D97-AF65-F5344CB8AC3E}">
        <p14:creationId xmlns:p14="http://schemas.microsoft.com/office/powerpoint/2010/main" val="36218870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4EED87B-9788-E88C-130F-39C52F728379}"/>
              </a:ext>
            </a:extLst>
          </p:cNvPr>
          <p:cNvSpPr txBox="1"/>
          <p:nvPr/>
        </p:nvSpPr>
        <p:spPr>
          <a:xfrm>
            <a:off x="126610" y="6299201"/>
            <a:ext cx="9254781" cy="369332"/>
          </a:xfrm>
          <a:prstGeom prst="rect">
            <a:avLst/>
          </a:prstGeom>
          <a:noFill/>
        </p:spPr>
        <p:txBody>
          <a:bodyPr wrap="square">
            <a:spAutoFit/>
          </a:bodyPr>
          <a:lstStyle/>
          <a:p>
            <a:r>
              <a:rPr lang="en-IN" dirty="0"/>
              <a:t>https://www.analyticssteps.com/blogs/what-mobile-business-intelligence</a:t>
            </a:r>
          </a:p>
        </p:txBody>
      </p:sp>
      <p:sp>
        <p:nvSpPr>
          <p:cNvPr id="4" name="TextBox 3">
            <a:extLst>
              <a:ext uri="{FF2B5EF4-FFF2-40B4-BE49-F238E27FC236}">
                <a16:creationId xmlns:a16="http://schemas.microsoft.com/office/drawing/2014/main" id="{4CBEC1F0-5393-3C00-4556-1866DF33D3F4}"/>
              </a:ext>
            </a:extLst>
          </p:cNvPr>
          <p:cNvSpPr txBox="1"/>
          <p:nvPr/>
        </p:nvSpPr>
        <p:spPr>
          <a:xfrm>
            <a:off x="3420208" y="189467"/>
            <a:ext cx="6094826" cy="461665"/>
          </a:xfrm>
          <a:prstGeom prst="rect">
            <a:avLst/>
          </a:prstGeom>
          <a:noFill/>
        </p:spPr>
        <p:txBody>
          <a:bodyPr wrap="square">
            <a:spAutoFit/>
          </a:bodyPr>
          <a:lstStyle/>
          <a:p>
            <a:pPr algn="ctr"/>
            <a:r>
              <a:rPr lang="en-IN" sz="2400" dirty="0"/>
              <a:t>Mobile business intelligence</a:t>
            </a:r>
          </a:p>
        </p:txBody>
      </p:sp>
      <p:sp>
        <p:nvSpPr>
          <p:cNvPr id="7" name="TextBox 6">
            <a:extLst>
              <a:ext uri="{FF2B5EF4-FFF2-40B4-BE49-F238E27FC236}">
                <a16:creationId xmlns:a16="http://schemas.microsoft.com/office/drawing/2014/main" id="{3B0B62EB-97A6-722D-B0E8-A5980363DE6A}"/>
              </a:ext>
            </a:extLst>
          </p:cNvPr>
          <p:cNvSpPr txBox="1"/>
          <p:nvPr/>
        </p:nvSpPr>
        <p:spPr>
          <a:xfrm>
            <a:off x="372795" y="929698"/>
            <a:ext cx="11415932" cy="5078313"/>
          </a:xfrm>
          <a:prstGeom prst="rect">
            <a:avLst/>
          </a:prstGeom>
          <a:noFill/>
        </p:spPr>
        <p:txBody>
          <a:bodyPr wrap="square">
            <a:spAutoFit/>
          </a:bodyPr>
          <a:lstStyle/>
          <a:p>
            <a:r>
              <a:rPr lang="en-US" b="1" dirty="0">
                <a:effectLst/>
              </a:rPr>
              <a:t>Best Mobile BI tools:</a:t>
            </a:r>
          </a:p>
          <a:p>
            <a:pPr rtl="0"/>
            <a:r>
              <a:rPr lang="en-US" b="1" u="sng" dirty="0"/>
              <a:t>Microsoft Power BI pro</a:t>
            </a:r>
            <a:endParaRPr lang="en-US" b="1" dirty="0"/>
          </a:p>
          <a:p>
            <a:r>
              <a:rPr lang="en-US" dirty="0"/>
              <a:t> </a:t>
            </a:r>
          </a:p>
          <a:p>
            <a:pPr rtl="0"/>
            <a:r>
              <a:rPr lang="en-US" dirty="0">
                <a:effectLst/>
              </a:rPr>
              <a:t>Microsoft's strength BI is an </a:t>
            </a:r>
            <a:r>
              <a:rPr lang="en-US" dirty="0">
                <a:solidFill>
                  <a:srgbClr val="C00000"/>
                </a:solidFill>
                <a:effectLst/>
              </a:rPr>
              <a:t>easy-to-use tool for all non-technical business owners</a:t>
            </a:r>
            <a:r>
              <a:rPr lang="en-US" dirty="0">
                <a:effectLst/>
              </a:rPr>
              <a:t>. who are unfamiliar with BI tools but </a:t>
            </a:r>
            <a:r>
              <a:rPr lang="en-US" dirty="0">
                <a:solidFill>
                  <a:srgbClr val="FFC000"/>
                </a:solidFill>
                <a:effectLst/>
              </a:rPr>
              <a:t>wish to aggregate, </a:t>
            </a:r>
            <a:r>
              <a:rPr lang="en-US" dirty="0" err="1">
                <a:solidFill>
                  <a:srgbClr val="FFC000"/>
                </a:solidFill>
                <a:effectLst/>
              </a:rPr>
              <a:t>analyse</a:t>
            </a:r>
            <a:r>
              <a:rPr lang="en-US" dirty="0">
                <a:solidFill>
                  <a:srgbClr val="FFC000"/>
                </a:solidFill>
                <a:effectLst/>
              </a:rPr>
              <a:t>, </a:t>
            </a:r>
            <a:r>
              <a:rPr lang="en-US" dirty="0" err="1">
                <a:solidFill>
                  <a:srgbClr val="FFC000"/>
                </a:solidFill>
                <a:effectLst/>
              </a:rPr>
              <a:t>visualise</a:t>
            </a:r>
            <a:r>
              <a:rPr lang="en-US" dirty="0">
                <a:solidFill>
                  <a:srgbClr val="FFC000"/>
                </a:solidFill>
                <a:effectLst/>
              </a:rPr>
              <a:t>, and share data you </a:t>
            </a:r>
            <a:r>
              <a:rPr lang="en-US" dirty="0">
                <a:solidFill>
                  <a:srgbClr val="00B050"/>
                </a:solidFill>
                <a:effectLst/>
              </a:rPr>
              <a:t>only need a basic understanding of Excel and other Microsoft tools</a:t>
            </a:r>
            <a:r>
              <a:rPr lang="en-US" dirty="0">
                <a:solidFill>
                  <a:srgbClr val="FFC000"/>
                </a:solidFill>
                <a:effectLst/>
              </a:rPr>
              <a:t>,</a:t>
            </a:r>
            <a:r>
              <a:rPr lang="en-US" dirty="0">
                <a:effectLst/>
              </a:rPr>
              <a:t> and if you are familiar with these, the Microsoft BI tool can be used as a self-service tool. </a:t>
            </a:r>
          </a:p>
          <a:p>
            <a:pPr rtl="0"/>
            <a:r>
              <a:rPr lang="en-US" dirty="0">
                <a:effectLst/>
              </a:rPr>
              <a:t> </a:t>
            </a:r>
          </a:p>
          <a:p>
            <a:pPr rtl="0"/>
            <a:r>
              <a:rPr lang="en-US" dirty="0">
                <a:effectLst/>
              </a:rPr>
              <a:t>Microsoft Power BI has a unique feature that allows users to create subsets of data and then automatically apply analytics to that information.</a:t>
            </a:r>
          </a:p>
          <a:p>
            <a:pPr rtl="0"/>
            <a:endParaRPr lang="en-US" dirty="0"/>
          </a:p>
          <a:p>
            <a:pPr rtl="0"/>
            <a:r>
              <a:rPr lang="en-US" b="1" u="sng" dirty="0">
                <a:effectLst/>
              </a:rPr>
              <a:t>Amazon quick sights </a:t>
            </a:r>
          </a:p>
          <a:p>
            <a:pPr rtl="0"/>
            <a:endParaRPr lang="en-US" dirty="0">
              <a:effectLst/>
            </a:endParaRPr>
          </a:p>
          <a:p>
            <a:pPr rtl="0"/>
            <a:r>
              <a:rPr lang="en-US" dirty="0">
                <a:effectLst/>
              </a:rPr>
              <a:t>Amazon Quick View assists in the </a:t>
            </a:r>
            <a:r>
              <a:rPr lang="en-US" dirty="0">
                <a:solidFill>
                  <a:srgbClr val="00B050"/>
                </a:solidFill>
                <a:effectLst/>
              </a:rPr>
              <a:t>creation and distribution of interactive BI dashboards to their users, as well as the retrieval of answers in natural language queries in seconds</a:t>
            </a:r>
            <a:r>
              <a:rPr lang="en-US" dirty="0">
                <a:effectLst/>
              </a:rPr>
              <a:t>. Quick sight can be accessed through any device embedded in any website, portal, or app.</a:t>
            </a:r>
          </a:p>
          <a:p>
            <a:pPr rtl="0"/>
            <a:endParaRPr lang="en-US" dirty="0">
              <a:effectLst/>
            </a:endParaRPr>
          </a:p>
          <a:p>
            <a:pPr rtl="0"/>
            <a:r>
              <a:rPr lang="en-US" dirty="0">
                <a:effectLst/>
              </a:rPr>
              <a:t>Amazon Quick Sight allows you to </a:t>
            </a:r>
            <a:r>
              <a:rPr lang="en-US" dirty="0">
                <a:solidFill>
                  <a:srgbClr val="00B050"/>
                </a:solidFill>
                <a:effectLst/>
              </a:rPr>
              <a:t>quickly and easily create interactive dashboards and reports for your users</a:t>
            </a:r>
            <a:r>
              <a:rPr lang="en-US" dirty="0">
                <a:effectLst/>
              </a:rPr>
              <a:t>. Anyone in your </a:t>
            </a:r>
            <a:r>
              <a:rPr lang="en-US" dirty="0" err="1">
                <a:effectLst/>
              </a:rPr>
              <a:t>organisation</a:t>
            </a:r>
            <a:r>
              <a:rPr lang="en-US" dirty="0">
                <a:effectLst/>
              </a:rPr>
              <a:t> can securely access those dashboards via browsers or mobile devices. </a:t>
            </a:r>
          </a:p>
        </p:txBody>
      </p:sp>
    </p:spTree>
    <p:extLst>
      <p:ext uri="{BB962C8B-B14F-4D97-AF65-F5344CB8AC3E}">
        <p14:creationId xmlns:p14="http://schemas.microsoft.com/office/powerpoint/2010/main" val="4014154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p10"/>
          <p:cNvSpPr/>
          <p:nvPr/>
        </p:nvSpPr>
        <p:spPr>
          <a:xfrm>
            <a:off x="1524000" y="304801"/>
            <a:ext cx="9144000" cy="646331"/>
          </a:xfrm>
          <a:prstGeom prst="rect">
            <a:avLst/>
          </a:prstGeom>
          <a:blipFill rotWithShape="1">
            <a:blip r:embed="rId3">
              <a:alphaModFix/>
            </a:blip>
            <a:tile tx="0" ty="0" sx="100000" sy="100000" flip="none" algn="tl"/>
          </a:blipFill>
          <a:ln>
            <a:noFill/>
          </a:ln>
        </p:spPr>
        <p:txBody>
          <a:bodyPr spcFirstLastPara="1" wrap="square" lIns="91425" tIns="45700" rIns="91425" bIns="45700" anchor="t" anchorCtr="0">
            <a:spAutoFit/>
          </a:bodyPr>
          <a:lstStyle/>
          <a:p>
            <a:pPr algn="ctr"/>
            <a:r>
              <a:rPr lang="en-US" sz="3600" b="1">
                <a:solidFill>
                  <a:schemeClr val="dk1"/>
                </a:solidFill>
                <a:latin typeface="Calibri"/>
                <a:ea typeface="Calibri"/>
                <a:cs typeface="Calibri"/>
                <a:sym typeface="Calibri"/>
              </a:rPr>
              <a:t>Introduction to Predictive Analytics</a:t>
            </a:r>
            <a:endParaRPr sz="3600" b="1">
              <a:solidFill>
                <a:schemeClr val="dk1"/>
              </a:solidFill>
              <a:latin typeface="Teko"/>
              <a:ea typeface="Teko"/>
              <a:cs typeface="Teko"/>
              <a:sym typeface="Teko"/>
            </a:endParaRPr>
          </a:p>
        </p:txBody>
      </p:sp>
      <p:grpSp>
        <p:nvGrpSpPr>
          <p:cNvPr id="293" name="Google Shape;293;p10"/>
          <p:cNvGrpSpPr/>
          <p:nvPr/>
        </p:nvGrpSpPr>
        <p:grpSpPr>
          <a:xfrm>
            <a:off x="2236651" y="1389707"/>
            <a:ext cx="7523437" cy="4704378"/>
            <a:chOff x="549137" y="1914"/>
            <a:chExt cx="7523437" cy="4704378"/>
          </a:xfrm>
        </p:grpSpPr>
        <p:sp>
          <p:nvSpPr>
            <p:cNvPr id="294" name="Google Shape;294;p10"/>
            <p:cNvSpPr/>
            <p:nvPr/>
          </p:nvSpPr>
          <p:spPr>
            <a:xfrm>
              <a:off x="549137" y="1914"/>
              <a:ext cx="3610409" cy="2214268"/>
            </a:xfrm>
            <a:prstGeom prst="rect">
              <a:avLst/>
            </a:prstGeom>
            <a:solidFill>
              <a:srgbClr val="DC7F45"/>
            </a:solidFill>
            <a:ln>
              <a:noFill/>
            </a:ln>
            <a:effectLst>
              <a:outerShdw blurRad="38100" dist="25400" dir="5400000" rotWithShape="0">
                <a:srgbClr val="000000">
                  <a:alpha val="34901"/>
                </a:srgbClr>
              </a:outerShdw>
            </a:effectLst>
          </p:spPr>
          <p:txBody>
            <a:bodyPr spcFirstLastPara="1" wrap="square" lIns="91425" tIns="91425" rIns="91425" bIns="91425" anchor="ctr" anchorCtr="0">
              <a:noAutofit/>
            </a:bodyPr>
            <a:lstStyle/>
            <a:p>
              <a:endParaRPr/>
            </a:p>
          </p:txBody>
        </p:sp>
        <p:sp>
          <p:nvSpPr>
            <p:cNvPr id="295" name="Google Shape;295;p10"/>
            <p:cNvSpPr txBox="1"/>
            <p:nvPr/>
          </p:nvSpPr>
          <p:spPr>
            <a:xfrm>
              <a:off x="549137" y="1914"/>
              <a:ext cx="3610409" cy="2214268"/>
            </a:xfrm>
            <a:prstGeom prst="rect">
              <a:avLst/>
            </a:prstGeom>
            <a:noFill/>
            <a:ln>
              <a:noFill/>
            </a:ln>
          </p:spPr>
          <p:txBody>
            <a:bodyPr spcFirstLastPara="1" wrap="square" lIns="76200" tIns="76200" rIns="76200" bIns="76200" anchor="ctr" anchorCtr="0">
              <a:noAutofit/>
            </a:bodyPr>
            <a:lstStyle/>
            <a:p>
              <a:pPr algn="ctr">
                <a:lnSpc>
                  <a:spcPct val="90000"/>
                </a:lnSpc>
                <a:buClr>
                  <a:schemeClr val="lt1"/>
                </a:buClr>
                <a:buSzPts val="2000"/>
              </a:pPr>
              <a:r>
                <a:rPr lang="en-US" sz="2000">
                  <a:solidFill>
                    <a:schemeClr val="lt1"/>
                  </a:solidFill>
                  <a:latin typeface="Times New Roman"/>
                  <a:ea typeface="Times New Roman"/>
                  <a:cs typeface="Times New Roman"/>
                  <a:sym typeface="Times New Roman"/>
                </a:rPr>
                <a:t>Predictive Analytics was first </a:t>
              </a:r>
              <a:r>
                <a:rPr lang="en-US" sz="2000">
                  <a:solidFill>
                    <a:srgbClr val="CC3399"/>
                  </a:solidFill>
                  <a:latin typeface="Times New Roman"/>
                  <a:ea typeface="Times New Roman"/>
                  <a:cs typeface="Times New Roman"/>
                  <a:sym typeface="Times New Roman"/>
                </a:rPr>
                <a:t>conceived in the 1940s</a:t>
              </a:r>
              <a:r>
                <a:rPr lang="en-US" sz="2000">
                  <a:solidFill>
                    <a:schemeClr val="lt1"/>
                  </a:solidFill>
                  <a:latin typeface="Times New Roman"/>
                  <a:ea typeface="Times New Roman"/>
                  <a:cs typeface="Times New Roman"/>
                  <a:sym typeface="Times New Roman"/>
                </a:rPr>
                <a:t>. </a:t>
              </a:r>
              <a:endParaRPr/>
            </a:p>
          </p:txBody>
        </p:sp>
        <p:sp>
          <p:nvSpPr>
            <p:cNvPr id="296" name="Google Shape;296;p10"/>
            <p:cNvSpPr/>
            <p:nvPr/>
          </p:nvSpPr>
          <p:spPr>
            <a:xfrm>
              <a:off x="4515276" y="41859"/>
              <a:ext cx="3557298" cy="2134379"/>
            </a:xfrm>
            <a:prstGeom prst="rect">
              <a:avLst/>
            </a:prstGeom>
            <a:solidFill>
              <a:schemeClr val="accent3"/>
            </a:solidFill>
            <a:ln>
              <a:noFill/>
            </a:ln>
            <a:effectLst>
              <a:outerShdw blurRad="38100" dist="25400" dir="5400000" rotWithShape="0">
                <a:srgbClr val="000000">
                  <a:alpha val="34901"/>
                </a:srgbClr>
              </a:outerShdw>
            </a:effectLst>
          </p:spPr>
          <p:txBody>
            <a:bodyPr spcFirstLastPara="1" wrap="square" lIns="91425" tIns="91425" rIns="91425" bIns="91425" anchor="ctr" anchorCtr="0">
              <a:noAutofit/>
            </a:bodyPr>
            <a:lstStyle/>
            <a:p>
              <a:endParaRPr/>
            </a:p>
          </p:txBody>
        </p:sp>
        <p:sp>
          <p:nvSpPr>
            <p:cNvPr id="297" name="Google Shape;297;p10"/>
            <p:cNvSpPr txBox="1"/>
            <p:nvPr/>
          </p:nvSpPr>
          <p:spPr>
            <a:xfrm>
              <a:off x="4515276" y="41859"/>
              <a:ext cx="3557298" cy="2134379"/>
            </a:xfrm>
            <a:prstGeom prst="rect">
              <a:avLst/>
            </a:prstGeom>
            <a:noFill/>
            <a:ln>
              <a:noFill/>
            </a:ln>
          </p:spPr>
          <p:txBody>
            <a:bodyPr spcFirstLastPara="1" wrap="square" lIns="76200" tIns="76200" rIns="76200" bIns="76200" anchor="ctr" anchorCtr="0">
              <a:noAutofit/>
            </a:bodyPr>
            <a:lstStyle/>
            <a:p>
              <a:pPr algn="just">
                <a:lnSpc>
                  <a:spcPct val="90000"/>
                </a:lnSpc>
                <a:buClr>
                  <a:schemeClr val="lt1"/>
                </a:buClr>
                <a:buSzPts val="2000"/>
              </a:pPr>
              <a:r>
                <a:rPr lang="en-US" sz="2000">
                  <a:solidFill>
                    <a:schemeClr val="lt1"/>
                  </a:solidFill>
                  <a:latin typeface="Times New Roman"/>
                  <a:ea typeface="Times New Roman"/>
                  <a:cs typeface="Times New Roman"/>
                  <a:sym typeface="Times New Roman"/>
                </a:rPr>
                <a:t>Although it had existed for decades now, </a:t>
              </a:r>
              <a:r>
                <a:rPr lang="en-US" sz="2000">
                  <a:solidFill>
                    <a:srgbClr val="7030A0"/>
                  </a:solidFill>
                  <a:latin typeface="Times New Roman"/>
                  <a:ea typeface="Times New Roman"/>
                  <a:cs typeface="Times New Roman"/>
                  <a:sym typeface="Times New Roman"/>
                </a:rPr>
                <a:t>Predictive Analytics has become popular in last few years.</a:t>
              </a:r>
              <a:endParaRPr/>
            </a:p>
          </p:txBody>
        </p:sp>
        <p:sp>
          <p:nvSpPr>
            <p:cNvPr id="298" name="Google Shape;298;p10"/>
            <p:cNvSpPr/>
            <p:nvPr/>
          </p:nvSpPr>
          <p:spPr>
            <a:xfrm>
              <a:off x="575692" y="2571913"/>
              <a:ext cx="3557298" cy="2134379"/>
            </a:xfrm>
            <a:prstGeom prst="rect">
              <a:avLst/>
            </a:prstGeom>
            <a:solidFill>
              <a:srgbClr val="D8B259"/>
            </a:solidFill>
            <a:ln>
              <a:noFill/>
            </a:ln>
            <a:effectLst>
              <a:outerShdw blurRad="38100" dist="25400" dir="5400000" rotWithShape="0">
                <a:srgbClr val="000000">
                  <a:alpha val="34901"/>
                </a:srgbClr>
              </a:outerShdw>
            </a:effectLst>
          </p:spPr>
          <p:txBody>
            <a:bodyPr spcFirstLastPara="1" wrap="square" lIns="91425" tIns="91425" rIns="91425" bIns="91425" anchor="ctr" anchorCtr="0">
              <a:noAutofit/>
            </a:bodyPr>
            <a:lstStyle/>
            <a:p>
              <a:endParaRPr/>
            </a:p>
          </p:txBody>
        </p:sp>
        <p:sp>
          <p:nvSpPr>
            <p:cNvPr id="299" name="Google Shape;299;p10"/>
            <p:cNvSpPr txBox="1"/>
            <p:nvPr/>
          </p:nvSpPr>
          <p:spPr>
            <a:xfrm>
              <a:off x="575692" y="2571913"/>
              <a:ext cx="3557298" cy="2134379"/>
            </a:xfrm>
            <a:prstGeom prst="rect">
              <a:avLst/>
            </a:prstGeom>
            <a:noFill/>
            <a:ln>
              <a:noFill/>
            </a:ln>
          </p:spPr>
          <p:txBody>
            <a:bodyPr spcFirstLastPara="1" wrap="square" lIns="76200" tIns="76200" rIns="76200" bIns="76200" anchor="ctr" anchorCtr="0">
              <a:noAutofit/>
            </a:bodyPr>
            <a:lstStyle/>
            <a:p>
              <a:pPr algn="just">
                <a:lnSpc>
                  <a:spcPct val="90000"/>
                </a:lnSpc>
                <a:buClr>
                  <a:schemeClr val="lt1"/>
                </a:buClr>
                <a:buSzPts val="2000"/>
              </a:pPr>
              <a:r>
                <a:rPr lang="en-US" sz="2000">
                  <a:solidFill>
                    <a:schemeClr val="lt1"/>
                  </a:solidFill>
                  <a:latin typeface="Times New Roman"/>
                  <a:ea typeface="Times New Roman"/>
                  <a:cs typeface="Times New Roman"/>
                  <a:sym typeface="Times New Roman"/>
                </a:rPr>
                <a:t>With more and more data around us or you can say data is in the air, globally </a:t>
              </a:r>
              <a:r>
                <a:rPr lang="en-US" sz="2000">
                  <a:solidFill>
                    <a:srgbClr val="FF0000"/>
                  </a:solidFill>
                  <a:latin typeface="Times New Roman"/>
                  <a:ea typeface="Times New Roman"/>
                  <a:cs typeface="Times New Roman"/>
                  <a:sym typeface="Times New Roman"/>
                </a:rPr>
                <a:t>many organizations </a:t>
              </a:r>
              <a:r>
                <a:rPr lang="en-US" sz="2000">
                  <a:solidFill>
                    <a:schemeClr val="lt1"/>
                  </a:solidFill>
                  <a:latin typeface="Times New Roman"/>
                  <a:ea typeface="Times New Roman"/>
                  <a:cs typeface="Times New Roman"/>
                  <a:sym typeface="Times New Roman"/>
                </a:rPr>
                <a:t>have begun using </a:t>
              </a:r>
              <a:r>
                <a:rPr lang="en-US" sz="2000">
                  <a:solidFill>
                    <a:srgbClr val="00B050"/>
                  </a:solidFill>
                  <a:latin typeface="Times New Roman"/>
                  <a:ea typeface="Times New Roman"/>
                  <a:cs typeface="Times New Roman"/>
                  <a:sym typeface="Times New Roman"/>
                </a:rPr>
                <a:t>Predictive Analytics to increase profits and improve their competitive advantage</a:t>
              </a:r>
              <a:r>
                <a:rPr lang="en-US" sz="2000">
                  <a:solidFill>
                    <a:schemeClr val="lt1"/>
                  </a:solidFill>
                  <a:latin typeface="Times New Roman"/>
                  <a:ea typeface="Times New Roman"/>
                  <a:cs typeface="Times New Roman"/>
                  <a:sym typeface="Times New Roman"/>
                </a:rPr>
                <a:t>. </a:t>
              </a:r>
              <a:endParaRPr/>
            </a:p>
          </p:txBody>
        </p:sp>
        <p:sp>
          <p:nvSpPr>
            <p:cNvPr id="300" name="Google Shape;300;p10"/>
            <p:cNvSpPr/>
            <p:nvPr/>
          </p:nvSpPr>
          <p:spPr>
            <a:xfrm>
              <a:off x="4488721" y="2571913"/>
              <a:ext cx="3557298" cy="2134379"/>
            </a:xfrm>
            <a:prstGeom prst="rect">
              <a:avLst/>
            </a:prstGeom>
            <a:solidFill>
              <a:schemeClr val="accent5"/>
            </a:solidFill>
            <a:ln>
              <a:noFill/>
            </a:ln>
            <a:effectLst>
              <a:outerShdw blurRad="38100" dist="25400" dir="5400000" rotWithShape="0">
                <a:srgbClr val="000000">
                  <a:alpha val="34901"/>
                </a:srgbClr>
              </a:outerShdw>
            </a:effectLst>
          </p:spPr>
          <p:txBody>
            <a:bodyPr spcFirstLastPara="1" wrap="square" lIns="91425" tIns="91425" rIns="91425" bIns="91425" anchor="ctr" anchorCtr="0">
              <a:noAutofit/>
            </a:bodyPr>
            <a:lstStyle/>
            <a:p>
              <a:endParaRPr/>
            </a:p>
          </p:txBody>
        </p:sp>
        <p:sp>
          <p:nvSpPr>
            <p:cNvPr id="301" name="Google Shape;301;p10"/>
            <p:cNvSpPr txBox="1"/>
            <p:nvPr/>
          </p:nvSpPr>
          <p:spPr>
            <a:xfrm>
              <a:off x="4488721" y="2571913"/>
              <a:ext cx="3557298" cy="2134379"/>
            </a:xfrm>
            <a:prstGeom prst="rect">
              <a:avLst/>
            </a:prstGeom>
            <a:noFill/>
            <a:ln>
              <a:noFill/>
            </a:ln>
          </p:spPr>
          <p:txBody>
            <a:bodyPr spcFirstLastPara="1" wrap="square" lIns="76200" tIns="76200" rIns="76200" bIns="76200" anchor="ctr" anchorCtr="0">
              <a:noAutofit/>
            </a:bodyPr>
            <a:lstStyle/>
            <a:p>
              <a:pPr algn="just">
                <a:lnSpc>
                  <a:spcPct val="90000"/>
                </a:lnSpc>
                <a:buClr>
                  <a:schemeClr val="lt1"/>
                </a:buClr>
                <a:buSzPts val="2000"/>
              </a:pPr>
              <a:r>
                <a:rPr lang="en-US" sz="2000">
                  <a:solidFill>
                    <a:schemeClr val="lt1"/>
                  </a:solidFill>
                  <a:latin typeface="Times New Roman"/>
                  <a:ea typeface="Times New Roman"/>
                  <a:cs typeface="Times New Roman"/>
                  <a:sym typeface="Times New Roman"/>
                </a:rPr>
                <a:t>The </a:t>
              </a:r>
              <a:r>
                <a:rPr lang="en-US" sz="2000">
                  <a:solidFill>
                    <a:srgbClr val="CC3399"/>
                  </a:solidFill>
                  <a:latin typeface="Times New Roman"/>
                  <a:ea typeface="Times New Roman"/>
                  <a:cs typeface="Times New Roman"/>
                  <a:sym typeface="Times New Roman"/>
                </a:rPr>
                <a:t>continuous growth of stored data, combined with an increasing interest in using data </a:t>
              </a:r>
              <a:r>
                <a:rPr lang="en-US" sz="2000">
                  <a:solidFill>
                    <a:schemeClr val="lt1"/>
                  </a:solidFill>
                  <a:latin typeface="Times New Roman"/>
                  <a:ea typeface="Times New Roman"/>
                  <a:cs typeface="Times New Roman"/>
                  <a:sym typeface="Times New Roman"/>
                </a:rPr>
                <a:t>has promoted the obvious use of Predictive Analytics.</a:t>
              </a:r>
              <a:endParaRPr/>
            </a:p>
          </p:txBody>
        </p:sp>
      </p:grpSp>
    </p:spTree>
    <p:extLst>
      <p:ext uri="{BB962C8B-B14F-4D97-AF65-F5344CB8AC3E}">
        <p14:creationId xmlns:p14="http://schemas.microsoft.com/office/powerpoint/2010/main" val="19715219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11"/>
          <p:cNvSpPr/>
          <p:nvPr/>
        </p:nvSpPr>
        <p:spPr>
          <a:xfrm>
            <a:off x="1524000" y="304801"/>
            <a:ext cx="9144000" cy="646331"/>
          </a:xfrm>
          <a:prstGeom prst="rect">
            <a:avLst/>
          </a:prstGeom>
          <a:blipFill rotWithShape="1">
            <a:blip r:embed="rId3">
              <a:alphaModFix/>
            </a:blip>
            <a:tile tx="0" ty="0" sx="100000" sy="100000" flip="none" algn="tl"/>
          </a:blipFill>
          <a:ln>
            <a:noFill/>
          </a:ln>
        </p:spPr>
        <p:txBody>
          <a:bodyPr spcFirstLastPara="1" wrap="square" lIns="91425" tIns="45700" rIns="91425" bIns="45700" anchor="t" anchorCtr="0">
            <a:spAutoFit/>
          </a:bodyPr>
          <a:lstStyle/>
          <a:p>
            <a:pPr algn="ctr"/>
            <a:r>
              <a:rPr lang="en-US" sz="3600" b="1">
                <a:solidFill>
                  <a:schemeClr val="dk1"/>
                </a:solidFill>
                <a:latin typeface="Calibri"/>
                <a:ea typeface="Calibri"/>
                <a:cs typeface="Calibri"/>
                <a:sym typeface="Calibri"/>
              </a:rPr>
              <a:t>Definition</a:t>
            </a:r>
            <a:endParaRPr sz="3600" b="1">
              <a:solidFill>
                <a:schemeClr val="dk1"/>
              </a:solidFill>
              <a:latin typeface="Teko"/>
              <a:ea typeface="Teko"/>
              <a:cs typeface="Teko"/>
              <a:sym typeface="Teko"/>
            </a:endParaRPr>
          </a:p>
        </p:txBody>
      </p:sp>
      <p:grpSp>
        <p:nvGrpSpPr>
          <p:cNvPr id="308" name="Google Shape;308;p11"/>
          <p:cNvGrpSpPr/>
          <p:nvPr/>
        </p:nvGrpSpPr>
        <p:grpSpPr>
          <a:xfrm>
            <a:off x="1755089" y="2761503"/>
            <a:ext cx="8681820" cy="2170455"/>
            <a:chOff x="1696" y="119099"/>
            <a:chExt cx="8681820" cy="2170455"/>
          </a:xfrm>
        </p:grpSpPr>
        <p:sp>
          <p:nvSpPr>
            <p:cNvPr id="309" name="Google Shape;309;p11"/>
            <p:cNvSpPr/>
            <p:nvPr/>
          </p:nvSpPr>
          <p:spPr>
            <a:xfrm>
              <a:off x="1696" y="119099"/>
              <a:ext cx="3617425" cy="2170455"/>
            </a:xfrm>
            <a:prstGeom prst="roundRect">
              <a:avLst>
                <a:gd name="adj" fmla="val 10000"/>
              </a:avLst>
            </a:prstGeom>
            <a:solidFill>
              <a:srgbClr val="D8B259"/>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10" name="Google Shape;310;p11"/>
            <p:cNvSpPr txBox="1"/>
            <p:nvPr/>
          </p:nvSpPr>
          <p:spPr>
            <a:xfrm>
              <a:off x="65266" y="182669"/>
              <a:ext cx="3490285" cy="2043315"/>
            </a:xfrm>
            <a:prstGeom prst="rect">
              <a:avLst/>
            </a:prstGeom>
            <a:noFill/>
            <a:ln>
              <a:noFill/>
            </a:ln>
          </p:spPr>
          <p:txBody>
            <a:bodyPr spcFirstLastPara="1" wrap="square" lIns="76200" tIns="76200" rIns="76200" bIns="76200" anchor="ctr" anchorCtr="0">
              <a:noAutofit/>
            </a:bodyPr>
            <a:lstStyle/>
            <a:p>
              <a:pPr algn="ctr">
                <a:lnSpc>
                  <a:spcPct val="90000"/>
                </a:lnSpc>
                <a:buClr>
                  <a:schemeClr val="lt1"/>
                </a:buClr>
                <a:buSzPts val="2000"/>
              </a:pPr>
              <a:r>
                <a:rPr lang="en-US" sz="2000">
                  <a:solidFill>
                    <a:schemeClr val="lt1"/>
                  </a:solidFill>
                  <a:latin typeface="Times New Roman"/>
                  <a:ea typeface="Times New Roman"/>
                  <a:cs typeface="Times New Roman"/>
                  <a:sym typeface="Times New Roman"/>
                </a:rPr>
                <a:t>What is Predictive Analytics?</a:t>
              </a:r>
              <a:endParaRPr/>
            </a:p>
          </p:txBody>
        </p:sp>
        <p:sp>
          <p:nvSpPr>
            <p:cNvPr id="311" name="Google Shape;311;p11"/>
            <p:cNvSpPr/>
            <p:nvPr/>
          </p:nvSpPr>
          <p:spPr>
            <a:xfrm>
              <a:off x="3980863" y="755766"/>
              <a:ext cx="766894" cy="897121"/>
            </a:xfrm>
            <a:prstGeom prst="rightArrow">
              <a:avLst>
                <a:gd name="adj1" fmla="val 60000"/>
                <a:gd name="adj2" fmla="val 50000"/>
              </a:avLst>
            </a:prstGeom>
            <a:solidFill>
              <a:srgbClr val="D8B259"/>
            </a:solidFill>
            <a:ln>
              <a:noFill/>
            </a:ln>
          </p:spPr>
          <p:txBody>
            <a:bodyPr spcFirstLastPara="1" wrap="square" lIns="91425" tIns="91425" rIns="91425" bIns="91425" anchor="ctr" anchorCtr="0">
              <a:noAutofit/>
            </a:bodyPr>
            <a:lstStyle/>
            <a:p>
              <a:endParaRPr/>
            </a:p>
          </p:txBody>
        </p:sp>
        <p:sp>
          <p:nvSpPr>
            <p:cNvPr id="312" name="Google Shape;312;p11"/>
            <p:cNvSpPr txBox="1"/>
            <p:nvPr/>
          </p:nvSpPr>
          <p:spPr>
            <a:xfrm>
              <a:off x="3980863" y="935190"/>
              <a:ext cx="536826" cy="538273"/>
            </a:xfrm>
            <a:prstGeom prst="rect">
              <a:avLst/>
            </a:prstGeom>
            <a:noFill/>
            <a:ln>
              <a:noFill/>
            </a:ln>
          </p:spPr>
          <p:txBody>
            <a:bodyPr spcFirstLastPara="1" wrap="square" lIns="0" tIns="0" rIns="0" bIns="0" anchor="ctr" anchorCtr="0">
              <a:noAutofit/>
            </a:bodyPr>
            <a:lstStyle/>
            <a:p>
              <a:pPr algn="ctr">
                <a:lnSpc>
                  <a:spcPct val="90000"/>
                </a:lnSpc>
                <a:buClr>
                  <a:schemeClr val="dk1"/>
                </a:buClr>
                <a:buSzPts val="1600"/>
              </a:pPr>
              <a:endParaRPr sz="1600">
                <a:solidFill>
                  <a:schemeClr val="lt1"/>
                </a:solidFill>
                <a:latin typeface="Times New Roman"/>
                <a:ea typeface="Times New Roman"/>
                <a:cs typeface="Times New Roman"/>
                <a:sym typeface="Times New Roman"/>
              </a:endParaRPr>
            </a:p>
          </p:txBody>
        </p:sp>
        <p:sp>
          <p:nvSpPr>
            <p:cNvPr id="313" name="Google Shape;313;p11"/>
            <p:cNvSpPr/>
            <p:nvPr/>
          </p:nvSpPr>
          <p:spPr>
            <a:xfrm>
              <a:off x="5066091" y="119099"/>
              <a:ext cx="3617425" cy="2170455"/>
            </a:xfrm>
            <a:prstGeom prst="roundRect">
              <a:avLst>
                <a:gd name="adj" fmla="val 10000"/>
              </a:avLst>
            </a:prstGeom>
            <a:solidFill>
              <a:srgbClr val="7AA59B"/>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14" name="Google Shape;314;p11"/>
            <p:cNvSpPr txBox="1"/>
            <p:nvPr/>
          </p:nvSpPr>
          <p:spPr>
            <a:xfrm>
              <a:off x="5129661" y="182669"/>
              <a:ext cx="3490285" cy="2043315"/>
            </a:xfrm>
            <a:prstGeom prst="rect">
              <a:avLst/>
            </a:prstGeom>
            <a:noFill/>
            <a:ln>
              <a:noFill/>
            </a:ln>
          </p:spPr>
          <p:txBody>
            <a:bodyPr spcFirstLastPara="1" wrap="square" lIns="76200" tIns="76200" rIns="76200" bIns="76200" anchor="ctr" anchorCtr="0">
              <a:noAutofit/>
            </a:bodyPr>
            <a:lstStyle/>
            <a:p>
              <a:pPr algn="ctr">
                <a:lnSpc>
                  <a:spcPct val="90000"/>
                </a:lnSpc>
                <a:buClr>
                  <a:schemeClr val="lt1"/>
                </a:buClr>
                <a:buSzPts val="2000"/>
              </a:pPr>
              <a:r>
                <a:rPr lang="en-US" sz="2000">
                  <a:solidFill>
                    <a:schemeClr val="lt1"/>
                  </a:solidFill>
                  <a:latin typeface="Times New Roman"/>
                  <a:ea typeface="Times New Roman"/>
                  <a:cs typeface="Times New Roman"/>
                  <a:sym typeface="Times New Roman"/>
                </a:rPr>
                <a:t>Predictive analytics is precisely the  convention of extracting detailed information from the already available datasets in order to determine and </a:t>
              </a:r>
              <a:r>
                <a:rPr lang="en-US" sz="2000">
                  <a:solidFill>
                    <a:srgbClr val="CC3399"/>
                  </a:solidFill>
                  <a:latin typeface="Times New Roman"/>
                  <a:ea typeface="Times New Roman"/>
                  <a:cs typeface="Times New Roman"/>
                  <a:sym typeface="Times New Roman"/>
                </a:rPr>
                <a:t>evaluate patterns and predict probable outcomes and trends</a:t>
              </a:r>
              <a:r>
                <a:rPr lang="en-US" sz="2000">
                  <a:solidFill>
                    <a:schemeClr val="lt1"/>
                  </a:solidFill>
                  <a:latin typeface="Times New Roman"/>
                  <a:ea typeface="Times New Roman"/>
                  <a:cs typeface="Times New Roman"/>
                  <a:sym typeface="Times New Roman"/>
                </a:rPr>
                <a:t>. </a:t>
              </a:r>
              <a:endParaRPr/>
            </a:p>
          </p:txBody>
        </p:sp>
      </p:grpSp>
    </p:spTree>
    <p:extLst>
      <p:ext uri="{BB962C8B-B14F-4D97-AF65-F5344CB8AC3E}">
        <p14:creationId xmlns:p14="http://schemas.microsoft.com/office/powerpoint/2010/main" val="27474316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Google Shape;320;p12"/>
          <p:cNvSpPr/>
          <p:nvPr/>
        </p:nvSpPr>
        <p:spPr>
          <a:xfrm>
            <a:off x="1524000" y="304800"/>
            <a:ext cx="9144000" cy="523220"/>
          </a:xfrm>
          <a:prstGeom prst="rect">
            <a:avLst/>
          </a:prstGeom>
          <a:blipFill rotWithShape="1">
            <a:blip r:embed="rId3">
              <a:alphaModFix/>
            </a:blip>
            <a:tile tx="0" ty="0" sx="100000" sy="100000" flip="none" algn="tl"/>
          </a:blipFill>
          <a:ln>
            <a:noFill/>
          </a:ln>
        </p:spPr>
        <p:txBody>
          <a:bodyPr spcFirstLastPara="1" wrap="square" lIns="91425" tIns="45700" rIns="91425" bIns="45700" anchor="t" anchorCtr="0">
            <a:spAutoFit/>
          </a:bodyPr>
          <a:lstStyle/>
          <a:p>
            <a:pPr algn="ctr"/>
            <a:r>
              <a:rPr lang="en-US" sz="2800" b="1">
                <a:solidFill>
                  <a:schemeClr val="dk1"/>
                </a:solidFill>
                <a:latin typeface="Calibri"/>
                <a:ea typeface="Calibri"/>
                <a:cs typeface="Calibri"/>
                <a:sym typeface="Calibri"/>
              </a:rPr>
              <a:t>Definition</a:t>
            </a:r>
            <a:endParaRPr sz="2800" b="1">
              <a:solidFill>
                <a:schemeClr val="dk1"/>
              </a:solidFill>
              <a:latin typeface="Teko"/>
              <a:ea typeface="Teko"/>
              <a:cs typeface="Teko"/>
              <a:sym typeface="Teko"/>
            </a:endParaRPr>
          </a:p>
        </p:txBody>
      </p:sp>
      <p:sp>
        <p:nvSpPr>
          <p:cNvPr id="321" name="Google Shape;321;p12"/>
          <p:cNvSpPr/>
          <p:nvPr/>
        </p:nvSpPr>
        <p:spPr>
          <a:xfrm>
            <a:off x="1668464" y="1558051"/>
            <a:ext cx="9066213" cy="3785611"/>
          </a:xfrm>
          <a:prstGeom prst="rect">
            <a:avLst/>
          </a:prstGeom>
          <a:noFill/>
          <a:ln>
            <a:noFill/>
          </a:ln>
        </p:spPr>
        <p:txBody>
          <a:bodyPr spcFirstLastPara="1" wrap="square" lIns="91425" tIns="45700" rIns="91425" bIns="45700" anchor="t" anchorCtr="0">
            <a:spAutoFit/>
          </a:bodyPr>
          <a:lstStyle/>
          <a:p>
            <a:pPr algn="just">
              <a:lnSpc>
                <a:spcPct val="150000"/>
              </a:lnSpc>
              <a:buClr>
                <a:schemeClr val="dk1"/>
              </a:buClr>
              <a:buSzPts val="2000"/>
            </a:pPr>
            <a:r>
              <a:rPr lang="en-US" sz="2000">
                <a:solidFill>
                  <a:schemeClr val="dk1"/>
                </a:solidFill>
                <a:latin typeface="Times New Roman"/>
                <a:ea typeface="Times New Roman"/>
                <a:cs typeface="Times New Roman"/>
                <a:sym typeface="Times New Roman"/>
              </a:rPr>
              <a:t>Predictive Analytics is a </a:t>
            </a:r>
            <a:r>
              <a:rPr lang="en-US" sz="2000">
                <a:solidFill>
                  <a:srgbClr val="FF0000"/>
                </a:solidFill>
                <a:latin typeface="Times New Roman"/>
                <a:ea typeface="Times New Roman"/>
                <a:cs typeface="Times New Roman"/>
                <a:sym typeface="Times New Roman"/>
              </a:rPr>
              <a:t>sub-branch of the advanced analytics universe </a:t>
            </a:r>
            <a:r>
              <a:rPr lang="en-US" sz="2000">
                <a:solidFill>
                  <a:schemeClr val="dk1"/>
                </a:solidFill>
                <a:latin typeface="Times New Roman"/>
                <a:ea typeface="Times New Roman"/>
                <a:cs typeface="Times New Roman"/>
                <a:sym typeface="Times New Roman"/>
              </a:rPr>
              <a:t>which is taken into consideration to make predictions (in maths that means probability) about unknown future events. The kind of methodologies implemented here are </a:t>
            </a:r>
            <a:r>
              <a:rPr lang="en-US" sz="2000">
                <a:solidFill>
                  <a:srgbClr val="00B050"/>
                </a:solidFill>
                <a:latin typeface="Times New Roman"/>
                <a:ea typeface="Times New Roman"/>
                <a:cs typeface="Times New Roman"/>
                <a:sym typeface="Times New Roman"/>
              </a:rPr>
              <a:t>Data Mining, Statistics, Data Modelling, Machine Learning and Artificial Intelligence.</a:t>
            </a:r>
            <a:r>
              <a:rPr lang="en-US" sz="2000">
                <a:solidFill>
                  <a:schemeClr val="dk1"/>
                </a:solidFill>
                <a:latin typeface="Times New Roman"/>
                <a:ea typeface="Times New Roman"/>
                <a:cs typeface="Times New Roman"/>
                <a:sym typeface="Times New Roman"/>
              </a:rPr>
              <a:t> The idea is to </a:t>
            </a:r>
            <a:r>
              <a:rPr lang="en-US" sz="2000">
                <a:solidFill>
                  <a:srgbClr val="FF0000"/>
                </a:solidFill>
                <a:latin typeface="Times New Roman"/>
                <a:ea typeface="Times New Roman"/>
                <a:cs typeface="Times New Roman"/>
                <a:sym typeface="Times New Roman"/>
              </a:rPr>
              <a:t>extract the requisite patterns </a:t>
            </a:r>
            <a:r>
              <a:rPr lang="en-US" sz="2000">
                <a:solidFill>
                  <a:schemeClr val="dk1"/>
                </a:solidFill>
                <a:latin typeface="Times New Roman"/>
                <a:ea typeface="Times New Roman"/>
                <a:cs typeface="Times New Roman"/>
                <a:sym typeface="Times New Roman"/>
              </a:rPr>
              <a:t>found in </a:t>
            </a:r>
            <a:r>
              <a:rPr lang="en-US" sz="2000">
                <a:solidFill>
                  <a:srgbClr val="E14FBB"/>
                </a:solidFill>
                <a:latin typeface="Times New Roman"/>
                <a:ea typeface="Times New Roman"/>
                <a:cs typeface="Times New Roman"/>
                <a:sym typeface="Times New Roman"/>
              </a:rPr>
              <a:t>historical and transactional data </a:t>
            </a:r>
            <a:r>
              <a:rPr lang="en-US" sz="2000">
                <a:solidFill>
                  <a:schemeClr val="dk1"/>
                </a:solidFill>
                <a:latin typeface="Times New Roman"/>
                <a:ea typeface="Times New Roman"/>
                <a:cs typeface="Times New Roman"/>
                <a:sym typeface="Times New Roman"/>
              </a:rPr>
              <a:t>can be used to </a:t>
            </a:r>
            <a:r>
              <a:rPr lang="en-US" sz="2000">
                <a:solidFill>
                  <a:srgbClr val="7030A0"/>
                </a:solidFill>
                <a:latin typeface="Times New Roman"/>
                <a:ea typeface="Times New Roman"/>
                <a:cs typeface="Times New Roman"/>
                <a:sym typeface="Times New Roman"/>
              </a:rPr>
              <a:t>identify risks and opportunities for future.</a:t>
            </a:r>
            <a:endParaRPr/>
          </a:p>
          <a:p>
            <a:pPr>
              <a:lnSpc>
                <a:spcPct val="150000"/>
              </a:lnSpc>
              <a:buClr>
                <a:schemeClr val="dk1"/>
              </a:buClr>
              <a:buSzPts val="2000"/>
            </a:pPr>
            <a:endParaRPr sz="2000">
              <a:solidFill>
                <a:srgbClr val="7030A0"/>
              </a:solidFill>
              <a:latin typeface="Times New Roman"/>
              <a:ea typeface="Times New Roman"/>
              <a:cs typeface="Times New Roman"/>
              <a:sym typeface="Times New Roman"/>
            </a:endParaRPr>
          </a:p>
          <a:p>
            <a:pPr>
              <a:lnSpc>
                <a:spcPct val="150000"/>
              </a:lnSpc>
              <a:buClr>
                <a:schemeClr val="dk1"/>
              </a:buClr>
              <a:buSzPts val="2000"/>
            </a:pPr>
            <a:endParaRPr sz="2000">
              <a:solidFill>
                <a:schemeClr val="dk1"/>
              </a:solidFill>
              <a:latin typeface="Times New Roman"/>
              <a:ea typeface="Times New Roman"/>
              <a:cs typeface="Times New Roman"/>
              <a:sym typeface="Times New Roman"/>
            </a:endParaRPr>
          </a:p>
        </p:txBody>
      </p:sp>
      <p:grpSp>
        <p:nvGrpSpPr>
          <p:cNvPr id="322" name="Google Shape;322;p12"/>
          <p:cNvGrpSpPr/>
          <p:nvPr/>
        </p:nvGrpSpPr>
        <p:grpSpPr>
          <a:xfrm>
            <a:off x="3333190" y="4344368"/>
            <a:ext cx="5430769" cy="1293465"/>
            <a:chOff x="1523042" y="967"/>
            <a:chExt cx="5430769" cy="1293465"/>
          </a:xfrm>
        </p:grpSpPr>
        <p:sp>
          <p:nvSpPr>
            <p:cNvPr id="323" name="Google Shape;323;p12"/>
            <p:cNvSpPr/>
            <p:nvPr/>
          </p:nvSpPr>
          <p:spPr>
            <a:xfrm>
              <a:off x="1523042" y="967"/>
              <a:ext cx="1291680" cy="1293465"/>
            </a:xfrm>
            <a:prstGeom prst="ellipse">
              <a:avLst/>
            </a:prstGeom>
            <a:solidFill>
              <a:srgbClr val="93B6D2">
                <a:alpha val="49803"/>
              </a:srgbClr>
            </a:solidFill>
            <a:ln>
              <a:noFill/>
            </a:ln>
            <a:effectLst>
              <a:outerShdw blurRad="38100" dist="30000" dir="5400000" rotWithShape="0">
                <a:srgbClr val="000000">
                  <a:alpha val="44705"/>
                </a:srgbClr>
              </a:outerShdw>
            </a:effectLst>
          </p:spPr>
          <p:txBody>
            <a:bodyPr spcFirstLastPara="1" wrap="square" lIns="91425" tIns="91425" rIns="91425" bIns="91425" anchor="ctr" anchorCtr="0">
              <a:noAutofit/>
            </a:bodyPr>
            <a:lstStyle/>
            <a:p>
              <a:endParaRPr/>
            </a:p>
          </p:txBody>
        </p:sp>
        <p:sp>
          <p:nvSpPr>
            <p:cNvPr id="324" name="Google Shape;324;p12"/>
            <p:cNvSpPr txBox="1"/>
            <p:nvPr/>
          </p:nvSpPr>
          <p:spPr>
            <a:xfrm>
              <a:off x="1712204" y="190391"/>
              <a:ext cx="913356" cy="914617"/>
            </a:xfrm>
            <a:prstGeom prst="rect">
              <a:avLst/>
            </a:prstGeom>
            <a:noFill/>
            <a:ln>
              <a:noFill/>
            </a:ln>
          </p:spPr>
          <p:txBody>
            <a:bodyPr spcFirstLastPara="1" wrap="square" lIns="71175" tIns="15225" rIns="71175" bIns="15225" anchor="ctr" anchorCtr="0">
              <a:noAutofit/>
            </a:bodyPr>
            <a:lstStyle/>
            <a:p>
              <a:pPr algn="ctr">
                <a:lnSpc>
                  <a:spcPct val="90000"/>
                </a:lnSpc>
                <a:buClr>
                  <a:schemeClr val="dk1"/>
                </a:buClr>
                <a:buSzPts val="1200"/>
              </a:pPr>
              <a:r>
                <a:rPr lang="en-US" sz="1200">
                  <a:solidFill>
                    <a:schemeClr val="dk1"/>
                  </a:solidFill>
                  <a:latin typeface="Times New Roman"/>
                  <a:ea typeface="Times New Roman"/>
                  <a:cs typeface="Times New Roman"/>
                  <a:sym typeface="Times New Roman"/>
                </a:rPr>
                <a:t>Data Mining </a:t>
              </a:r>
              <a:endParaRPr/>
            </a:p>
          </p:txBody>
        </p:sp>
        <p:sp>
          <p:nvSpPr>
            <p:cNvPr id="325" name="Google Shape;325;p12"/>
            <p:cNvSpPr/>
            <p:nvPr/>
          </p:nvSpPr>
          <p:spPr>
            <a:xfrm>
              <a:off x="2556029" y="967"/>
              <a:ext cx="1293465" cy="1293465"/>
            </a:xfrm>
            <a:prstGeom prst="ellipse">
              <a:avLst/>
            </a:prstGeom>
            <a:solidFill>
              <a:srgbClr val="93B6D2">
                <a:alpha val="49803"/>
              </a:srgbClr>
            </a:solidFill>
            <a:ln>
              <a:noFill/>
            </a:ln>
            <a:effectLst>
              <a:outerShdw blurRad="38100" dist="30000" dir="5400000" rotWithShape="0">
                <a:srgbClr val="000000">
                  <a:alpha val="44705"/>
                </a:srgbClr>
              </a:outerShdw>
            </a:effectLst>
          </p:spPr>
          <p:txBody>
            <a:bodyPr spcFirstLastPara="1" wrap="square" lIns="91425" tIns="91425" rIns="91425" bIns="91425" anchor="ctr" anchorCtr="0">
              <a:noAutofit/>
            </a:bodyPr>
            <a:lstStyle/>
            <a:p>
              <a:endParaRPr/>
            </a:p>
          </p:txBody>
        </p:sp>
        <p:sp>
          <p:nvSpPr>
            <p:cNvPr id="326" name="Google Shape;326;p12"/>
            <p:cNvSpPr txBox="1"/>
            <p:nvPr/>
          </p:nvSpPr>
          <p:spPr>
            <a:xfrm>
              <a:off x="2745453" y="190391"/>
              <a:ext cx="914617" cy="914617"/>
            </a:xfrm>
            <a:prstGeom prst="rect">
              <a:avLst/>
            </a:prstGeom>
            <a:noFill/>
            <a:ln>
              <a:noFill/>
            </a:ln>
          </p:spPr>
          <p:txBody>
            <a:bodyPr spcFirstLastPara="1" wrap="square" lIns="71175" tIns="15225" rIns="71175" bIns="15225" anchor="ctr" anchorCtr="0">
              <a:noAutofit/>
            </a:bodyPr>
            <a:lstStyle/>
            <a:p>
              <a:pPr algn="ctr">
                <a:lnSpc>
                  <a:spcPct val="90000"/>
                </a:lnSpc>
                <a:buClr>
                  <a:schemeClr val="dk1"/>
                </a:buClr>
                <a:buSzPts val="1200"/>
              </a:pPr>
              <a:r>
                <a:rPr lang="en-US" sz="1200">
                  <a:solidFill>
                    <a:schemeClr val="dk1"/>
                  </a:solidFill>
                  <a:latin typeface="Times New Roman"/>
                  <a:ea typeface="Times New Roman"/>
                  <a:cs typeface="Times New Roman"/>
                  <a:sym typeface="Times New Roman"/>
                </a:rPr>
                <a:t>Statistics </a:t>
              </a:r>
              <a:endParaRPr/>
            </a:p>
          </p:txBody>
        </p:sp>
        <p:sp>
          <p:nvSpPr>
            <p:cNvPr id="327" name="Google Shape;327;p12"/>
            <p:cNvSpPr/>
            <p:nvPr/>
          </p:nvSpPr>
          <p:spPr>
            <a:xfrm>
              <a:off x="3590801" y="967"/>
              <a:ext cx="1293465" cy="1293465"/>
            </a:xfrm>
            <a:prstGeom prst="ellipse">
              <a:avLst/>
            </a:prstGeom>
            <a:solidFill>
              <a:srgbClr val="93B6D2">
                <a:alpha val="49803"/>
              </a:srgbClr>
            </a:solidFill>
            <a:ln>
              <a:noFill/>
            </a:ln>
            <a:effectLst>
              <a:outerShdw blurRad="38100" dist="30000" dir="5400000" rotWithShape="0">
                <a:srgbClr val="000000">
                  <a:alpha val="44705"/>
                </a:srgbClr>
              </a:outerShdw>
            </a:effectLst>
          </p:spPr>
          <p:txBody>
            <a:bodyPr spcFirstLastPara="1" wrap="square" lIns="91425" tIns="91425" rIns="91425" bIns="91425" anchor="ctr" anchorCtr="0">
              <a:noAutofit/>
            </a:bodyPr>
            <a:lstStyle/>
            <a:p>
              <a:endParaRPr/>
            </a:p>
          </p:txBody>
        </p:sp>
        <p:sp>
          <p:nvSpPr>
            <p:cNvPr id="328" name="Google Shape;328;p12"/>
            <p:cNvSpPr txBox="1"/>
            <p:nvPr/>
          </p:nvSpPr>
          <p:spPr>
            <a:xfrm>
              <a:off x="3780225" y="190391"/>
              <a:ext cx="914617" cy="914617"/>
            </a:xfrm>
            <a:prstGeom prst="rect">
              <a:avLst/>
            </a:prstGeom>
            <a:noFill/>
            <a:ln>
              <a:noFill/>
            </a:ln>
          </p:spPr>
          <p:txBody>
            <a:bodyPr spcFirstLastPara="1" wrap="square" lIns="71175" tIns="15225" rIns="71175" bIns="15225" anchor="ctr" anchorCtr="0">
              <a:noAutofit/>
            </a:bodyPr>
            <a:lstStyle/>
            <a:p>
              <a:pPr algn="ctr">
                <a:lnSpc>
                  <a:spcPct val="90000"/>
                </a:lnSpc>
                <a:buClr>
                  <a:schemeClr val="dk1"/>
                </a:buClr>
                <a:buSzPts val="1200"/>
              </a:pPr>
              <a:r>
                <a:rPr lang="en-US" sz="1200">
                  <a:solidFill>
                    <a:schemeClr val="dk1"/>
                  </a:solidFill>
                  <a:latin typeface="Times New Roman"/>
                  <a:ea typeface="Times New Roman"/>
                  <a:cs typeface="Times New Roman"/>
                  <a:sym typeface="Times New Roman"/>
                </a:rPr>
                <a:t>Data Modelling </a:t>
              </a:r>
              <a:endParaRPr/>
            </a:p>
          </p:txBody>
        </p:sp>
        <p:sp>
          <p:nvSpPr>
            <p:cNvPr id="329" name="Google Shape;329;p12"/>
            <p:cNvSpPr/>
            <p:nvPr/>
          </p:nvSpPr>
          <p:spPr>
            <a:xfrm>
              <a:off x="4625574" y="967"/>
              <a:ext cx="1293465" cy="1293465"/>
            </a:xfrm>
            <a:prstGeom prst="ellipse">
              <a:avLst/>
            </a:prstGeom>
            <a:solidFill>
              <a:srgbClr val="93B6D2">
                <a:alpha val="49803"/>
              </a:srgbClr>
            </a:solidFill>
            <a:ln>
              <a:noFill/>
            </a:ln>
            <a:effectLst>
              <a:outerShdw blurRad="38100" dist="30000" dir="5400000" rotWithShape="0">
                <a:srgbClr val="000000">
                  <a:alpha val="44705"/>
                </a:srgbClr>
              </a:outerShdw>
            </a:effectLst>
          </p:spPr>
          <p:txBody>
            <a:bodyPr spcFirstLastPara="1" wrap="square" lIns="91425" tIns="91425" rIns="91425" bIns="91425" anchor="ctr" anchorCtr="0">
              <a:noAutofit/>
            </a:bodyPr>
            <a:lstStyle/>
            <a:p>
              <a:endParaRPr/>
            </a:p>
          </p:txBody>
        </p:sp>
        <p:sp>
          <p:nvSpPr>
            <p:cNvPr id="330" name="Google Shape;330;p12"/>
            <p:cNvSpPr txBox="1"/>
            <p:nvPr/>
          </p:nvSpPr>
          <p:spPr>
            <a:xfrm>
              <a:off x="4814998" y="190391"/>
              <a:ext cx="914617" cy="914617"/>
            </a:xfrm>
            <a:prstGeom prst="rect">
              <a:avLst/>
            </a:prstGeom>
            <a:noFill/>
            <a:ln>
              <a:noFill/>
            </a:ln>
          </p:spPr>
          <p:txBody>
            <a:bodyPr spcFirstLastPara="1" wrap="square" lIns="71175" tIns="15225" rIns="71175" bIns="15225" anchor="ctr" anchorCtr="0">
              <a:noAutofit/>
            </a:bodyPr>
            <a:lstStyle/>
            <a:p>
              <a:pPr algn="ctr">
                <a:lnSpc>
                  <a:spcPct val="90000"/>
                </a:lnSpc>
                <a:buClr>
                  <a:schemeClr val="dk1"/>
                </a:buClr>
                <a:buSzPts val="1200"/>
              </a:pPr>
              <a:r>
                <a:rPr lang="en-US" sz="1200">
                  <a:solidFill>
                    <a:schemeClr val="dk1"/>
                  </a:solidFill>
                  <a:latin typeface="Times New Roman"/>
                  <a:ea typeface="Times New Roman"/>
                  <a:cs typeface="Times New Roman"/>
                  <a:sym typeface="Times New Roman"/>
                </a:rPr>
                <a:t>Machine Learning </a:t>
              </a:r>
              <a:endParaRPr/>
            </a:p>
          </p:txBody>
        </p:sp>
        <p:sp>
          <p:nvSpPr>
            <p:cNvPr id="331" name="Google Shape;331;p12"/>
            <p:cNvSpPr/>
            <p:nvPr/>
          </p:nvSpPr>
          <p:spPr>
            <a:xfrm>
              <a:off x="5660346" y="967"/>
              <a:ext cx="1293465" cy="1293465"/>
            </a:xfrm>
            <a:prstGeom prst="ellipse">
              <a:avLst/>
            </a:prstGeom>
            <a:solidFill>
              <a:srgbClr val="93B6D2">
                <a:alpha val="49803"/>
              </a:srgbClr>
            </a:solidFill>
            <a:ln>
              <a:noFill/>
            </a:ln>
            <a:effectLst>
              <a:outerShdw blurRad="38100" dist="30000" dir="5400000" rotWithShape="0">
                <a:srgbClr val="000000">
                  <a:alpha val="44705"/>
                </a:srgbClr>
              </a:outerShdw>
            </a:effectLst>
          </p:spPr>
          <p:txBody>
            <a:bodyPr spcFirstLastPara="1" wrap="square" lIns="91425" tIns="91425" rIns="91425" bIns="91425" anchor="ctr" anchorCtr="0">
              <a:noAutofit/>
            </a:bodyPr>
            <a:lstStyle/>
            <a:p>
              <a:endParaRPr/>
            </a:p>
          </p:txBody>
        </p:sp>
        <p:sp>
          <p:nvSpPr>
            <p:cNvPr id="332" name="Google Shape;332;p12"/>
            <p:cNvSpPr txBox="1"/>
            <p:nvPr/>
          </p:nvSpPr>
          <p:spPr>
            <a:xfrm>
              <a:off x="5849770" y="190391"/>
              <a:ext cx="914617" cy="914617"/>
            </a:xfrm>
            <a:prstGeom prst="rect">
              <a:avLst/>
            </a:prstGeom>
            <a:noFill/>
            <a:ln>
              <a:noFill/>
            </a:ln>
          </p:spPr>
          <p:txBody>
            <a:bodyPr spcFirstLastPara="1" wrap="square" lIns="71175" tIns="15225" rIns="71175" bIns="15225" anchor="ctr" anchorCtr="0">
              <a:noAutofit/>
            </a:bodyPr>
            <a:lstStyle/>
            <a:p>
              <a:pPr algn="ctr">
                <a:lnSpc>
                  <a:spcPct val="90000"/>
                </a:lnSpc>
                <a:buClr>
                  <a:schemeClr val="dk1"/>
                </a:buClr>
                <a:buSzPts val="1200"/>
              </a:pPr>
              <a:r>
                <a:rPr lang="en-US" sz="1200">
                  <a:solidFill>
                    <a:schemeClr val="dk1"/>
                  </a:solidFill>
                  <a:latin typeface="Times New Roman"/>
                  <a:ea typeface="Times New Roman"/>
                  <a:cs typeface="Times New Roman"/>
                  <a:sym typeface="Times New Roman"/>
                </a:rPr>
                <a:t>Artificial Intelligence</a:t>
              </a:r>
              <a:endParaRPr/>
            </a:p>
          </p:txBody>
        </p:sp>
      </p:grpSp>
      <p:pic>
        <p:nvPicPr>
          <p:cNvPr id="333" name="Google Shape;333;p12"/>
          <p:cNvPicPr preferRelativeResize="0"/>
          <p:nvPr/>
        </p:nvPicPr>
        <p:blipFill rotWithShape="1">
          <a:blip r:embed="rId4">
            <a:alphaModFix/>
          </a:blip>
          <a:srcRect/>
          <a:stretch/>
        </p:blipFill>
        <p:spPr>
          <a:xfrm>
            <a:off x="1752600" y="5638801"/>
            <a:ext cx="6786612" cy="1152533"/>
          </a:xfrm>
          <a:prstGeom prst="rect">
            <a:avLst/>
          </a:prstGeom>
          <a:noFill/>
          <a:ln>
            <a:noFill/>
          </a:ln>
        </p:spPr>
      </p:pic>
    </p:spTree>
    <p:extLst>
      <p:ext uri="{BB962C8B-B14F-4D97-AF65-F5344CB8AC3E}">
        <p14:creationId xmlns:p14="http://schemas.microsoft.com/office/powerpoint/2010/main" val="418767830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02"/>
        <p:cNvGrpSpPr/>
        <p:nvPr/>
      </p:nvGrpSpPr>
      <p:grpSpPr>
        <a:xfrm>
          <a:off x="0" y="0"/>
          <a:ext cx="0" cy="0"/>
          <a:chOff x="0" y="0"/>
          <a:chExt cx="0" cy="0"/>
        </a:xfrm>
      </p:grpSpPr>
      <p:sp>
        <p:nvSpPr>
          <p:cNvPr id="603" name="Google Shape;603;p38"/>
          <p:cNvSpPr txBox="1"/>
          <p:nvPr/>
        </p:nvSpPr>
        <p:spPr>
          <a:xfrm>
            <a:off x="1524000" y="979884"/>
            <a:ext cx="8839200" cy="5553442"/>
          </a:xfrm>
          <a:prstGeom prst="rect">
            <a:avLst/>
          </a:prstGeom>
          <a:noFill/>
          <a:ln>
            <a:noFill/>
          </a:ln>
        </p:spPr>
        <p:txBody>
          <a:bodyPr spcFirstLastPara="1" wrap="square" lIns="0" tIns="61575" rIns="0" bIns="0" anchor="t" anchorCtr="0">
            <a:spAutoFit/>
          </a:bodyPr>
          <a:lstStyle/>
          <a:p>
            <a:pPr marL="355600" indent="-343535">
              <a:buClr>
                <a:schemeClr val="dk1"/>
              </a:buClr>
              <a:buSzPts val="2400"/>
              <a:buFont typeface="Arial"/>
              <a:buChar char="•"/>
            </a:pPr>
            <a:r>
              <a:rPr lang="en-US" sz="2400" dirty="0">
                <a:solidFill>
                  <a:schemeClr val="dk1"/>
                </a:solidFill>
                <a:latin typeface="Twentieth Century"/>
                <a:ea typeface="Twentieth Century"/>
                <a:cs typeface="Twentieth Century"/>
                <a:sym typeface="Twentieth Century"/>
              </a:rPr>
              <a:t>The predictive analytics is being used in an array of industries to solve business problems. </a:t>
            </a:r>
            <a:endParaRPr dirty="0"/>
          </a:p>
          <a:p>
            <a:pPr marL="12065">
              <a:spcBef>
                <a:spcPts val="484"/>
              </a:spcBef>
            </a:pPr>
            <a:r>
              <a:rPr lang="en-US" sz="2400" dirty="0">
                <a:solidFill>
                  <a:schemeClr val="dk1"/>
                </a:solidFill>
                <a:latin typeface="Twentieth Century"/>
                <a:ea typeface="Twentieth Century"/>
                <a:cs typeface="Twentieth Century"/>
                <a:sym typeface="Twentieth Century"/>
              </a:rPr>
              <a:t>Some of these industries are, as follows: </a:t>
            </a:r>
            <a:endParaRPr dirty="0"/>
          </a:p>
          <a:p>
            <a:pPr marL="355600" indent="-343535" algn="just">
              <a:spcBef>
                <a:spcPts val="484"/>
              </a:spcBef>
              <a:buClr>
                <a:schemeClr val="dk1"/>
              </a:buClr>
              <a:buSzPts val="2400"/>
              <a:buFont typeface="Arial"/>
              <a:buChar char="•"/>
            </a:pPr>
            <a:r>
              <a:rPr lang="en-US" sz="2400" b="1" dirty="0" err="1">
                <a:solidFill>
                  <a:schemeClr val="dk1"/>
                </a:solidFill>
                <a:latin typeface="Twentieth Century"/>
                <a:ea typeface="Twentieth Century"/>
                <a:cs typeface="Twentieth Century"/>
                <a:sym typeface="Twentieth Century"/>
              </a:rPr>
              <a:t>Marketting</a:t>
            </a:r>
            <a:r>
              <a:rPr lang="en-US" sz="2400" b="1" dirty="0">
                <a:solidFill>
                  <a:schemeClr val="dk1"/>
                </a:solidFill>
                <a:latin typeface="Twentieth Century"/>
                <a:ea typeface="Twentieth Century"/>
                <a:cs typeface="Twentieth Century"/>
                <a:sym typeface="Twentieth Century"/>
              </a:rPr>
              <a:t>:</a:t>
            </a:r>
            <a:r>
              <a:rPr lang="en-US" sz="2400" dirty="0">
                <a:solidFill>
                  <a:schemeClr val="dk1"/>
                </a:solidFill>
                <a:latin typeface="Twentieth Century"/>
                <a:ea typeface="Twentieth Century"/>
                <a:cs typeface="Twentieth Century"/>
                <a:sym typeface="Twentieth Century"/>
              </a:rPr>
              <a:t> Predictive modeling can use a </a:t>
            </a:r>
            <a:r>
              <a:rPr lang="en-US" sz="2400" dirty="0">
                <a:solidFill>
                  <a:srgbClr val="00B0F0"/>
                </a:solidFill>
                <a:latin typeface="Twentieth Century"/>
                <a:ea typeface="Twentieth Century"/>
                <a:cs typeface="Twentieth Century"/>
                <a:sym typeface="Twentieth Century"/>
              </a:rPr>
              <a:t>customer’s purchasing history</a:t>
            </a:r>
            <a:r>
              <a:rPr lang="en-US" sz="2400" dirty="0">
                <a:solidFill>
                  <a:schemeClr val="dk1"/>
                </a:solidFill>
                <a:latin typeface="Twentieth Century"/>
                <a:ea typeface="Twentieth Century"/>
                <a:cs typeface="Twentieth Century"/>
                <a:sym typeface="Twentieth Century"/>
              </a:rPr>
              <a:t> to inform you of the </a:t>
            </a:r>
            <a:r>
              <a:rPr lang="en-US" sz="2400" dirty="0">
                <a:solidFill>
                  <a:srgbClr val="00B050"/>
                </a:solidFill>
                <a:latin typeface="Twentieth Century"/>
                <a:ea typeface="Twentieth Century"/>
                <a:cs typeface="Twentieth Century"/>
                <a:sym typeface="Twentieth Century"/>
              </a:rPr>
              <a:t>most effective times to market particular products to that customer</a:t>
            </a:r>
            <a:r>
              <a:rPr lang="en-US" sz="2400" dirty="0">
                <a:solidFill>
                  <a:schemeClr val="dk1"/>
                </a:solidFill>
                <a:latin typeface="Twentieth Century"/>
                <a:ea typeface="Twentieth Century"/>
                <a:cs typeface="Twentieth Century"/>
                <a:sym typeface="Twentieth Century"/>
              </a:rPr>
              <a:t>.</a:t>
            </a:r>
            <a:endParaRPr dirty="0"/>
          </a:p>
          <a:p>
            <a:pPr marL="355600" indent="-343535" algn="just">
              <a:spcBef>
                <a:spcPts val="484"/>
              </a:spcBef>
              <a:buClr>
                <a:schemeClr val="dk1"/>
              </a:buClr>
              <a:buSzPts val="2400"/>
              <a:buFont typeface="Arial"/>
              <a:buChar char="•"/>
            </a:pPr>
            <a:r>
              <a:rPr lang="en-US" sz="2400" b="1" dirty="0">
                <a:solidFill>
                  <a:schemeClr val="dk1"/>
                </a:solidFill>
                <a:latin typeface="Twentieth Century"/>
                <a:ea typeface="Twentieth Century"/>
                <a:cs typeface="Twentieth Century"/>
                <a:sym typeface="Twentieth Century"/>
              </a:rPr>
              <a:t>Banking :</a:t>
            </a:r>
            <a:r>
              <a:rPr lang="en-US" sz="2400" dirty="0">
                <a:solidFill>
                  <a:schemeClr val="dk1"/>
                </a:solidFill>
                <a:latin typeface="Twentieth Century"/>
                <a:ea typeface="Twentieth Century"/>
                <a:cs typeface="Twentieth Century"/>
                <a:sym typeface="Twentieth Century"/>
              </a:rPr>
              <a:t> By analyzing the </a:t>
            </a:r>
            <a:r>
              <a:rPr lang="en-US" sz="2400" dirty="0">
                <a:solidFill>
                  <a:srgbClr val="FFC000"/>
                </a:solidFill>
                <a:latin typeface="Twentieth Century"/>
                <a:ea typeface="Twentieth Century"/>
                <a:cs typeface="Twentieth Century"/>
                <a:sym typeface="Twentieth Century"/>
              </a:rPr>
              <a:t>helpdesk transcripts, logs and activities</a:t>
            </a:r>
            <a:r>
              <a:rPr lang="en-US" sz="2400" dirty="0">
                <a:solidFill>
                  <a:schemeClr val="dk1"/>
                </a:solidFill>
                <a:latin typeface="Twentieth Century"/>
                <a:ea typeface="Twentieth Century"/>
                <a:cs typeface="Twentieth Century"/>
                <a:sym typeface="Twentieth Century"/>
              </a:rPr>
              <a:t>, the predictive analytics in banking solution helps in </a:t>
            </a:r>
            <a:r>
              <a:rPr lang="en-US" sz="2400" dirty="0">
                <a:solidFill>
                  <a:srgbClr val="7030A0"/>
                </a:solidFill>
                <a:latin typeface="Twentieth Century"/>
                <a:ea typeface="Twentieth Century"/>
                <a:cs typeface="Twentieth Century"/>
                <a:sym typeface="Twentieth Century"/>
              </a:rPr>
              <a:t>identifying the customer who probably going to leave and look for other service provider.</a:t>
            </a:r>
            <a:endParaRPr dirty="0"/>
          </a:p>
          <a:p>
            <a:pPr marL="355600" indent="-343535" algn="just">
              <a:spcBef>
                <a:spcPts val="484"/>
              </a:spcBef>
              <a:buClr>
                <a:schemeClr val="dk1"/>
              </a:buClr>
              <a:buSzPts val="2400"/>
              <a:buFont typeface="Arial"/>
              <a:buChar char="•"/>
            </a:pPr>
            <a:r>
              <a:rPr lang="en-US" sz="2400" b="1" dirty="0">
                <a:solidFill>
                  <a:schemeClr val="dk1"/>
                </a:solidFill>
                <a:latin typeface="Twentieth Century"/>
                <a:ea typeface="Twentieth Century"/>
                <a:cs typeface="Twentieth Century"/>
                <a:sym typeface="Twentieth Century"/>
              </a:rPr>
              <a:t>Quality Assurance: </a:t>
            </a:r>
            <a:r>
              <a:rPr lang="en-US" sz="2400" dirty="0">
                <a:solidFill>
                  <a:schemeClr val="dk1"/>
                </a:solidFill>
                <a:latin typeface="Twentieth Century"/>
                <a:ea typeface="Twentieth Century"/>
                <a:cs typeface="Twentieth Century"/>
                <a:sym typeface="Twentieth Century"/>
              </a:rPr>
              <a:t>Company involved in </a:t>
            </a:r>
            <a:r>
              <a:rPr lang="en-US" sz="2400" dirty="0">
                <a:solidFill>
                  <a:srgbClr val="CC3399"/>
                </a:solidFill>
                <a:latin typeface="Twentieth Century"/>
                <a:ea typeface="Twentieth Century"/>
                <a:cs typeface="Twentieth Century"/>
                <a:sym typeface="Twentieth Century"/>
              </a:rPr>
              <a:t>transportation, food, distribution services collect the feedback</a:t>
            </a:r>
            <a:r>
              <a:rPr lang="en-US" sz="2400" dirty="0">
                <a:solidFill>
                  <a:schemeClr val="dk1"/>
                </a:solidFill>
                <a:latin typeface="Twentieth Century"/>
                <a:ea typeface="Twentieth Century"/>
                <a:cs typeface="Twentieth Century"/>
                <a:sym typeface="Twentieth Century"/>
              </a:rPr>
              <a:t> from the customers in order to improve the quality.</a:t>
            </a:r>
            <a:endParaRPr dirty="0"/>
          </a:p>
          <a:p>
            <a:pPr marL="12065">
              <a:spcBef>
                <a:spcPts val="484"/>
              </a:spcBef>
            </a:pPr>
            <a:endParaRPr sz="2400" dirty="0">
              <a:solidFill>
                <a:schemeClr val="dk1"/>
              </a:solidFill>
              <a:latin typeface="Twentieth Century"/>
              <a:ea typeface="Twentieth Century"/>
              <a:cs typeface="Twentieth Century"/>
              <a:sym typeface="Twentieth Century"/>
            </a:endParaRPr>
          </a:p>
        </p:txBody>
      </p:sp>
      <p:sp>
        <p:nvSpPr>
          <p:cNvPr id="604" name="Google Shape;604;p38"/>
          <p:cNvSpPr/>
          <p:nvPr/>
        </p:nvSpPr>
        <p:spPr>
          <a:xfrm>
            <a:off x="1524000" y="304801"/>
            <a:ext cx="9144000" cy="738623"/>
          </a:xfrm>
          <a:prstGeom prst="rect">
            <a:avLst/>
          </a:prstGeom>
          <a:blipFill rotWithShape="1">
            <a:blip r:embed="rId3">
              <a:alphaModFix/>
            </a:blip>
            <a:tile tx="0" ty="0" sx="100000" sy="100000" flip="none" algn="tl"/>
          </a:blipFill>
          <a:ln>
            <a:noFill/>
          </a:ln>
        </p:spPr>
        <p:txBody>
          <a:bodyPr spcFirstLastPara="1" wrap="square" lIns="91425" tIns="45700" rIns="91425" bIns="45700" anchor="t" anchorCtr="0">
            <a:spAutoFit/>
          </a:bodyPr>
          <a:lstStyle/>
          <a:p>
            <a:pPr marL="12700" marR="5080" indent="91440" algn="ctr">
              <a:lnSpc>
                <a:spcPct val="150100"/>
              </a:lnSpc>
            </a:pPr>
            <a:r>
              <a:rPr lang="en-US" sz="2800" dirty="0">
                <a:solidFill>
                  <a:schemeClr val="dk1"/>
                </a:solidFill>
                <a:latin typeface="Twentieth Century"/>
                <a:ea typeface="Twentieth Century"/>
                <a:cs typeface="Twentieth Century"/>
                <a:sym typeface="Twentieth Century"/>
              </a:rPr>
              <a:t>Applications of Predictive Analytics</a:t>
            </a:r>
            <a:endParaRPr sz="28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2201528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D23B5A-8DDB-4AC7-42DF-2A5910589A53}"/>
              </a:ext>
            </a:extLst>
          </p:cNvPr>
          <p:cNvSpPr>
            <a:spLocks noGrp="1"/>
          </p:cNvSpPr>
          <p:nvPr>
            <p:ph type="title"/>
          </p:nvPr>
        </p:nvSpPr>
        <p:spPr>
          <a:xfrm>
            <a:off x="695130" y="-57862"/>
            <a:ext cx="10515600" cy="742108"/>
          </a:xfrm>
        </p:spPr>
        <p:txBody>
          <a:bodyPr/>
          <a:lstStyle/>
          <a:p>
            <a:pPr algn="ctr"/>
            <a:r>
              <a:rPr lang="en-IN" b="1" dirty="0"/>
              <a:t>Hadoop’s Parallel World</a:t>
            </a:r>
            <a:endParaRPr lang="en-IN" dirty="0"/>
          </a:p>
        </p:txBody>
      </p:sp>
      <p:pic>
        <p:nvPicPr>
          <p:cNvPr id="4" name="Picture 3">
            <a:extLst>
              <a:ext uri="{FF2B5EF4-FFF2-40B4-BE49-F238E27FC236}">
                <a16:creationId xmlns:a16="http://schemas.microsoft.com/office/drawing/2014/main" id="{656E0E55-5BD3-8ED6-E757-0257ED0EB38B}"/>
              </a:ext>
            </a:extLst>
          </p:cNvPr>
          <p:cNvPicPr>
            <a:picLocks noChangeAspect="1"/>
          </p:cNvPicPr>
          <p:nvPr/>
        </p:nvPicPr>
        <p:blipFill>
          <a:blip r:embed="rId2"/>
          <a:stretch>
            <a:fillRect/>
          </a:stretch>
        </p:blipFill>
        <p:spPr>
          <a:xfrm>
            <a:off x="2104996" y="657204"/>
            <a:ext cx="7982008" cy="5543591"/>
          </a:xfrm>
          <a:prstGeom prst="rect">
            <a:avLst/>
          </a:prstGeom>
        </p:spPr>
      </p:pic>
    </p:spTree>
    <p:extLst>
      <p:ext uri="{BB962C8B-B14F-4D97-AF65-F5344CB8AC3E}">
        <p14:creationId xmlns:p14="http://schemas.microsoft.com/office/powerpoint/2010/main" val="360261267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09"/>
        <p:cNvGrpSpPr/>
        <p:nvPr/>
      </p:nvGrpSpPr>
      <p:grpSpPr>
        <a:xfrm>
          <a:off x="0" y="0"/>
          <a:ext cx="0" cy="0"/>
          <a:chOff x="0" y="0"/>
          <a:chExt cx="0" cy="0"/>
        </a:xfrm>
      </p:grpSpPr>
      <p:sp>
        <p:nvSpPr>
          <p:cNvPr id="610" name="Google Shape;610;p39"/>
          <p:cNvSpPr txBox="1"/>
          <p:nvPr/>
        </p:nvSpPr>
        <p:spPr>
          <a:xfrm>
            <a:off x="1562100" y="1524000"/>
            <a:ext cx="8839200" cy="4750658"/>
          </a:xfrm>
          <a:prstGeom prst="rect">
            <a:avLst/>
          </a:prstGeom>
          <a:noFill/>
          <a:ln>
            <a:noFill/>
          </a:ln>
        </p:spPr>
        <p:txBody>
          <a:bodyPr spcFirstLastPara="1" wrap="square" lIns="0" tIns="61575" rIns="0" bIns="0" anchor="t" anchorCtr="0">
            <a:spAutoFit/>
          </a:bodyPr>
          <a:lstStyle/>
          <a:p>
            <a:pPr marL="355600" indent="-343535" algn="just">
              <a:buClr>
                <a:schemeClr val="dk1"/>
              </a:buClr>
              <a:buSzPts val="2400"/>
              <a:buFont typeface="Arial"/>
              <a:buChar char="•"/>
            </a:pPr>
            <a:r>
              <a:rPr lang="en-US" sz="2400" b="1">
                <a:solidFill>
                  <a:schemeClr val="dk1"/>
                </a:solidFill>
                <a:latin typeface="Twentieth Century"/>
                <a:ea typeface="Twentieth Century"/>
                <a:cs typeface="Twentieth Century"/>
                <a:sym typeface="Twentieth Century"/>
              </a:rPr>
              <a:t>Insurance :</a:t>
            </a:r>
            <a:r>
              <a:rPr lang="en-US" sz="2400">
                <a:solidFill>
                  <a:schemeClr val="dk1"/>
                </a:solidFill>
                <a:latin typeface="Twentieth Century"/>
                <a:ea typeface="Twentieth Century"/>
                <a:cs typeface="Twentieth Century"/>
                <a:sym typeface="Twentieth Century"/>
              </a:rPr>
              <a:t> The insurance industry </a:t>
            </a:r>
            <a:r>
              <a:rPr lang="en-US" sz="2400">
                <a:solidFill>
                  <a:srgbClr val="00B050"/>
                </a:solidFill>
                <a:latin typeface="Twentieth Century"/>
                <a:ea typeface="Twentieth Century"/>
                <a:cs typeface="Twentieth Century"/>
                <a:sym typeface="Twentieth Century"/>
              </a:rPr>
              <a:t>relies heavily on data: accident reports, inspections, reimbursement values </a:t>
            </a:r>
            <a:r>
              <a:rPr lang="en-US" sz="2400">
                <a:solidFill>
                  <a:schemeClr val="dk1"/>
                </a:solidFill>
                <a:latin typeface="Twentieth Century"/>
                <a:ea typeface="Twentieth Century"/>
                <a:cs typeface="Twentieth Century"/>
                <a:sym typeface="Twentieth Century"/>
              </a:rPr>
              <a:t>(repaying a person). This data is critical to make the right decisions, and predictive analytics can be a great tool to make better decisions. </a:t>
            </a:r>
            <a:endParaRPr/>
          </a:p>
          <a:p>
            <a:pPr marL="355600" indent="-343535" algn="just">
              <a:spcBef>
                <a:spcPts val="484"/>
              </a:spcBef>
              <a:buClr>
                <a:schemeClr val="dk1"/>
              </a:buClr>
              <a:buSzPts val="2400"/>
              <a:buFont typeface="Arial"/>
              <a:buChar char="•"/>
            </a:pPr>
            <a:r>
              <a:rPr lang="en-US" sz="2400" b="1">
                <a:solidFill>
                  <a:schemeClr val="dk1"/>
                </a:solidFill>
                <a:latin typeface="Twentieth Century"/>
                <a:ea typeface="Twentieth Century"/>
                <a:cs typeface="Twentieth Century"/>
                <a:sym typeface="Twentieth Century"/>
              </a:rPr>
              <a:t>Healthcare :</a:t>
            </a:r>
            <a:r>
              <a:rPr lang="en-US" sz="2400">
                <a:solidFill>
                  <a:schemeClr val="dk1"/>
                </a:solidFill>
                <a:latin typeface="Twentieth Century"/>
                <a:ea typeface="Twentieth Century"/>
                <a:cs typeface="Twentieth Century"/>
                <a:sym typeface="Twentieth Century"/>
              </a:rPr>
              <a:t> </a:t>
            </a:r>
            <a:r>
              <a:rPr lang="en-US" sz="2400" b="1">
                <a:solidFill>
                  <a:schemeClr val="dk1"/>
                </a:solidFill>
                <a:latin typeface="Twentieth Century"/>
                <a:ea typeface="Twentieth Century"/>
                <a:cs typeface="Twentieth Century"/>
                <a:sym typeface="Twentieth Century"/>
              </a:rPr>
              <a:t>which treatments are most likely to be effective</a:t>
            </a:r>
            <a:r>
              <a:rPr lang="en-US" sz="2400">
                <a:solidFill>
                  <a:schemeClr val="dk1"/>
                </a:solidFill>
                <a:latin typeface="Twentieth Century"/>
                <a:ea typeface="Twentieth Century"/>
                <a:cs typeface="Twentieth Century"/>
                <a:sym typeface="Twentieth Century"/>
              </a:rPr>
              <a:t> based on that patient’s unique and comprehensive health history.</a:t>
            </a:r>
            <a:endParaRPr/>
          </a:p>
          <a:p>
            <a:pPr marL="355600" indent="-343535" algn="just">
              <a:spcBef>
                <a:spcPts val="484"/>
              </a:spcBef>
              <a:buClr>
                <a:schemeClr val="dk1"/>
              </a:buClr>
              <a:buSzPts val="2400"/>
              <a:buFont typeface="Arial"/>
              <a:buChar char="•"/>
            </a:pPr>
            <a:r>
              <a:rPr lang="en-US" sz="2400" b="1">
                <a:solidFill>
                  <a:schemeClr val="dk1"/>
                </a:solidFill>
                <a:latin typeface="Twentieth Century"/>
                <a:ea typeface="Twentieth Century"/>
                <a:cs typeface="Twentieth Century"/>
                <a:sym typeface="Twentieth Century"/>
              </a:rPr>
              <a:t>Real Estate: </a:t>
            </a:r>
            <a:r>
              <a:rPr lang="en-US" sz="2400">
                <a:solidFill>
                  <a:schemeClr val="dk1"/>
                </a:solidFill>
                <a:latin typeface="Twentieth Century"/>
                <a:ea typeface="Twentieth Century"/>
                <a:cs typeface="Twentieth Century"/>
                <a:sym typeface="Twentieth Century"/>
              </a:rPr>
              <a:t>Predictive analytics </a:t>
            </a:r>
            <a:r>
              <a:rPr lang="en-US" sz="2400" u="sng">
                <a:solidFill>
                  <a:schemeClr val="dk1"/>
                </a:solidFill>
                <a:latin typeface="Twentieth Century"/>
                <a:ea typeface="Twentieth Century"/>
                <a:cs typeface="Twentieth Century"/>
                <a:sym typeface="Twentieth Century"/>
                <a:hlinkClick r:id="rId3">
                  <a:extLst>
                    <a:ext uri="{A12FA001-AC4F-418D-AE19-62706E023703}">
                      <ahyp:hlinkClr xmlns:ahyp="http://schemas.microsoft.com/office/drawing/2018/hyperlinkcolor" val="tx"/>
                    </a:ext>
                  </a:extLst>
                </a:hlinkClick>
              </a:rPr>
              <a:t>allows real estate brokers to </a:t>
            </a:r>
            <a:r>
              <a:rPr lang="en-US" sz="2400" b="1" u="sng">
                <a:solidFill>
                  <a:schemeClr val="dk1"/>
                </a:solidFill>
                <a:latin typeface="Twentieth Century"/>
                <a:ea typeface="Twentieth Century"/>
                <a:cs typeface="Twentieth Century"/>
                <a:sym typeface="Twentieth Century"/>
                <a:hlinkClick r:id="rId3">
                  <a:extLst>
                    <a:ext uri="{A12FA001-AC4F-418D-AE19-62706E023703}">
                      <ahyp:hlinkClr xmlns:ahyp="http://schemas.microsoft.com/office/drawing/2018/hyperlinkcolor" val="tx"/>
                    </a:ext>
                  </a:extLst>
                </a:hlinkClick>
              </a:rPr>
              <a:t>provide projected home values</a:t>
            </a:r>
            <a:r>
              <a:rPr lang="en-US" sz="2400" u="sng">
                <a:solidFill>
                  <a:schemeClr val="dk1"/>
                </a:solidFill>
                <a:latin typeface="Twentieth Century"/>
                <a:ea typeface="Twentieth Century"/>
                <a:cs typeface="Twentieth Century"/>
                <a:sym typeface="Twentieth Century"/>
                <a:hlinkClick r:id="rId3">
                  <a:extLst>
                    <a:ext uri="{A12FA001-AC4F-418D-AE19-62706E023703}">
                      <ahyp:hlinkClr xmlns:ahyp="http://schemas.microsoft.com/office/drawing/2018/hyperlinkcolor" val="tx"/>
                    </a:ext>
                  </a:extLst>
                </a:hlinkClick>
              </a:rPr>
              <a:t> to buyers</a:t>
            </a:r>
            <a:r>
              <a:rPr lang="en-US" sz="2400">
                <a:solidFill>
                  <a:schemeClr val="dk1"/>
                </a:solidFill>
                <a:latin typeface="Twentieth Century"/>
                <a:ea typeface="Twentieth Century"/>
                <a:cs typeface="Twentieth Century"/>
                <a:sym typeface="Twentieth Century"/>
              </a:rPr>
              <a:t>.</a:t>
            </a:r>
            <a:endParaRPr/>
          </a:p>
          <a:p>
            <a:pPr marL="355600" indent="-343535" algn="just">
              <a:spcBef>
                <a:spcPts val="484"/>
              </a:spcBef>
              <a:buClr>
                <a:schemeClr val="dk1"/>
              </a:buClr>
              <a:buSzPts val="2400"/>
              <a:buFont typeface="Arial"/>
              <a:buChar char="•"/>
            </a:pPr>
            <a:r>
              <a:rPr lang="en-US" sz="2400" b="1">
                <a:solidFill>
                  <a:schemeClr val="dk1"/>
                </a:solidFill>
                <a:latin typeface="Twentieth Century"/>
                <a:ea typeface="Twentieth Century"/>
                <a:cs typeface="Twentieth Century"/>
                <a:sym typeface="Twentieth Century"/>
              </a:rPr>
              <a:t>Education :</a:t>
            </a:r>
            <a:r>
              <a:rPr lang="en-US" sz="2400">
                <a:solidFill>
                  <a:schemeClr val="dk1"/>
                </a:solidFill>
                <a:latin typeface="Twentieth Century"/>
                <a:ea typeface="Twentieth Century"/>
                <a:cs typeface="Twentieth Century"/>
                <a:sym typeface="Twentieth Century"/>
              </a:rPr>
              <a:t> Predictive analytics can </a:t>
            </a:r>
            <a:r>
              <a:rPr lang="en-US" sz="2400" b="1">
                <a:solidFill>
                  <a:schemeClr val="dk1"/>
                </a:solidFill>
                <a:latin typeface="Twentieth Century"/>
                <a:ea typeface="Twentieth Century"/>
                <a:cs typeface="Twentieth Century"/>
                <a:sym typeface="Twentieth Century"/>
              </a:rPr>
              <a:t>provide insight into what factors persuade students to stay at your school</a:t>
            </a:r>
            <a:r>
              <a:rPr lang="en-US" sz="2400">
                <a:solidFill>
                  <a:schemeClr val="dk1"/>
                </a:solidFill>
                <a:latin typeface="Twentieth Century"/>
                <a:ea typeface="Twentieth Century"/>
                <a:cs typeface="Twentieth Century"/>
                <a:sym typeface="Twentieth Century"/>
              </a:rPr>
              <a:t> rather than transfer to another one.</a:t>
            </a:r>
            <a:endParaRPr/>
          </a:p>
          <a:p>
            <a:pPr marL="12065">
              <a:spcBef>
                <a:spcPts val="484"/>
              </a:spcBef>
            </a:pPr>
            <a:endParaRPr sz="2400">
              <a:solidFill>
                <a:schemeClr val="dk1"/>
              </a:solidFill>
              <a:latin typeface="Twentieth Century"/>
              <a:ea typeface="Twentieth Century"/>
              <a:cs typeface="Twentieth Century"/>
              <a:sym typeface="Twentieth Century"/>
            </a:endParaRPr>
          </a:p>
        </p:txBody>
      </p:sp>
      <p:sp>
        <p:nvSpPr>
          <p:cNvPr id="611" name="Google Shape;611;p39"/>
          <p:cNvSpPr/>
          <p:nvPr/>
        </p:nvSpPr>
        <p:spPr>
          <a:xfrm>
            <a:off x="1524000" y="304801"/>
            <a:ext cx="9144000" cy="738623"/>
          </a:xfrm>
          <a:prstGeom prst="rect">
            <a:avLst/>
          </a:prstGeom>
          <a:blipFill rotWithShape="1">
            <a:blip r:embed="rId4">
              <a:alphaModFix/>
            </a:blip>
            <a:tile tx="0" ty="0" sx="100000" sy="100000" flip="none" algn="tl"/>
          </a:blipFill>
          <a:ln>
            <a:noFill/>
          </a:ln>
        </p:spPr>
        <p:txBody>
          <a:bodyPr spcFirstLastPara="1" wrap="square" lIns="91425" tIns="45700" rIns="91425" bIns="45700" anchor="t" anchorCtr="0">
            <a:spAutoFit/>
          </a:bodyPr>
          <a:lstStyle/>
          <a:p>
            <a:pPr marL="12700" marR="5080" indent="91440" algn="ctr">
              <a:lnSpc>
                <a:spcPct val="150100"/>
              </a:lnSpc>
            </a:pPr>
            <a:r>
              <a:rPr lang="en-US" sz="2800" dirty="0">
                <a:solidFill>
                  <a:schemeClr val="dk1"/>
                </a:solidFill>
                <a:latin typeface="Twentieth Century"/>
                <a:ea typeface="Twentieth Century"/>
                <a:cs typeface="Twentieth Century"/>
                <a:sym typeface="Twentieth Century"/>
              </a:rPr>
              <a:t>Applications of Predictive Analytics</a:t>
            </a:r>
            <a:endParaRPr lang="en-US" sz="28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78655711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616"/>
        <p:cNvGrpSpPr/>
        <p:nvPr/>
      </p:nvGrpSpPr>
      <p:grpSpPr>
        <a:xfrm>
          <a:off x="0" y="0"/>
          <a:ext cx="0" cy="0"/>
          <a:chOff x="0" y="0"/>
          <a:chExt cx="0" cy="0"/>
        </a:xfrm>
      </p:grpSpPr>
      <p:sp>
        <p:nvSpPr>
          <p:cNvPr id="617" name="Google Shape;617;p40"/>
          <p:cNvSpPr txBox="1"/>
          <p:nvPr/>
        </p:nvSpPr>
        <p:spPr>
          <a:xfrm>
            <a:off x="1562100" y="1524001"/>
            <a:ext cx="8839200" cy="2406427"/>
          </a:xfrm>
          <a:prstGeom prst="rect">
            <a:avLst/>
          </a:prstGeom>
          <a:noFill/>
          <a:ln>
            <a:noFill/>
          </a:ln>
        </p:spPr>
        <p:txBody>
          <a:bodyPr spcFirstLastPara="1" wrap="square" lIns="0" tIns="61575" rIns="0" bIns="0" anchor="t" anchorCtr="0">
            <a:spAutoFit/>
          </a:bodyPr>
          <a:lstStyle/>
          <a:p>
            <a:pPr marL="355600" indent="-343535" algn="just">
              <a:buClr>
                <a:schemeClr val="dk1"/>
              </a:buClr>
              <a:buSzPts val="2400"/>
              <a:buFont typeface="Arial"/>
              <a:buChar char="•"/>
            </a:pPr>
            <a:r>
              <a:rPr lang="en-US" sz="2400" b="1">
                <a:solidFill>
                  <a:schemeClr val="dk1"/>
                </a:solidFill>
                <a:latin typeface="Twentieth Century"/>
                <a:ea typeface="Twentieth Century"/>
                <a:cs typeface="Twentieth Century"/>
                <a:sym typeface="Twentieth Century"/>
              </a:rPr>
              <a:t>Risk Modelling :</a:t>
            </a:r>
            <a:r>
              <a:rPr lang="en-US" sz="2400">
                <a:solidFill>
                  <a:schemeClr val="dk1"/>
                </a:solidFill>
                <a:latin typeface="Twentieth Century"/>
                <a:ea typeface="Twentieth Century"/>
                <a:cs typeface="Twentieth Century"/>
                <a:sym typeface="Twentieth Century"/>
              </a:rPr>
              <a:t> If the investments are done in the stock market , then predictive analytics is a better tool to understand the </a:t>
            </a:r>
            <a:r>
              <a:rPr lang="en-US" sz="2400">
                <a:solidFill>
                  <a:srgbClr val="00B050"/>
                </a:solidFill>
                <a:latin typeface="Twentieth Century"/>
                <a:ea typeface="Twentieth Century"/>
                <a:cs typeface="Twentieth Century"/>
                <a:sym typeface="Twentieth Century"/>
              </a:rPr>
              <a:t>current status and risks involved in the investment. </a:t>
            </a:r>
            <a:endParaRPr/>
          </a:p>
          <a:p>
            <a:pPr marL="355600" indent="-343535" algn="just">
              <a:spcBef>
                <a:spcPts val="484"/>
              </a:spcBef>
              <a:buClr>
                <a:schemeClr val="dk1"/>
              </a:buClr>
              <a:buSzPts val="2400"/>
              <a:buFont typeface="Arial"/>
              <a:buChar char="•"/>
            </a:pPr>
            <a:r>
              <a:rPr lang="en-US" sz="2400" b="1">
                <a:solidFill>
                  <a:schemeClr val="dk1"/>
                </a:solidFill>
                <a:latin typeface="Twentieth Century"/>
                <a:ea typeface="Twentieth Century"/>
                <a:cs typeface="Twentieth Century"/>
                <a:sym typeface="Twentieth Century"/>
              </a:rPr>
              <a:t>Sales Forecasting </a:t>
            </a:r>
            <a:r>
              <a:rPr lang="en-US" sz="2400">
                <a:solidFill>
                  <a:schemeClr val="dk1"/>
                </a:solidFill>
                <a:latin typeface="Twentieth Century"/>
                <a:ea typeface="Twentieth Century"/>
                <a:cs typeface="Twentieth Century"/>
                <a:sym typeface="Twentieth Century"/>
              </a:rPr>
              <a:t>: If historical sales data is available then we can predict about sales in future days.</a:t>
            </a:r>
            <a:endParaRPr/>
          </a:p>
          <a:p>
            <a:pPr marL="12065">
              <a:spcBef>
                <a:spcPts val="484"/>
              </a:spcBef>
            </a:pPr>
            <a:endParaRPr sz="2400">
              <a:solidFill>
                <a:schemeClr val="dk1"/>
              </a:solidFill>
              <a:latin typeface="Twentieth Century"/>
              <a:ea typeface="Twentieth Century"/>
              <a:cs typeface="Twentieth Century"/>
              <a:sym typeface="Twentieth Century"/>
            </a:endParaRPr>
          </a:p>
        </p:txBody>
      </p:sp>
      <p:sp>
        <p:nvSpPr>
          <p:cNvPr id="618" name="Google Shape;618;p40"/>
          <p:cNvSpPr/>
          <p:nvPr/>
        </p:nvSpPr>
        <p:spPr>
          <a:xfrm>
            <a:off x="1524000" y="304801"/>
            <a:ext cx="9144000" cy="738623"/>
          </a:xfrm>
          <a:prstGeom prst="rect">
            <a:avLst/>
          </a:prstGeom>
          <a:blipFill rotWithShape="1">
            <a:blip r:embed="rId3">
              <a:alphaModFix/>
            </a:blip>
            <a:tile tx="0" ty="0" sx="100000" sy="100000" flip="none" algn="tl"/>
          </a:blipFill>
          <a:ln>
            <a:noFill/>
          </a:ln>
        </p:spPr>
        <p:txBody>
          <a:bodyPr spcFirstLastPara="1" wrap="square" lIns="91425" tIns="45700" rIns="91425" bIns="45700" anchor="t" anchorCtr="0">
            <a:spAutoFit/>
          </a:bodyPr>
          <a:lstStyle/>
          <a:p>
            <a:pPr marL="12700" marR="5080" indent="91440" algn="ctr">
              <a:lnSpc>
                <a:spcPct val="150100"/>
              </a:lnSpc>
            </a:pPr>
            <a:r>
              <a:rPr lang="en-US" sz="2800" dirty="0">
                <a:solidFill>
                  <a:schemeClr val="dk1"/>
                </a:solidFill>
                <a:latin typeface="Twentieth Century"/>
                <a:ea typeface="Twentieth Century"/>
                <a:cs typeface="Twentieth Century"/>
                <a:sym typeface="Twentieth Century"/>
              </a:rPr>
              <a:t>Applications of Predictive Analytics</a:t>
            </a:r>
            <a:endParaRPr lang="en-US" sz="28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155147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616"/>
        <p:cNvGrpSpPr/>
        <p:nvPr/>
      </p:nvGrpSpPr>
      <p:grpSpPr>
        <a:xfrm>
          <a:off x="0" y="0"/>
          <a:ext cx="0" cy="0"/>
          <a:chOff x="0" y="0"/>
          <a:chExt cx="0" cy="0"/>
        </a:xfrm>
      </p:grpSpPr>
      <p:sp>
        <p:nvSpPr>
          <p:cNvPr id="617" name="Google Shape;617;p40"/>
          <p:cNvSpPr txBox="1"/>
          <p:nvPr/>
        </p:nvSpPr>
        <p:spPr>
          <a:xfrm>
            <a:off x="1562100" y="1524001"/>
            <a:ext cx="8839200" cy="800840"/>
          </a:xfrm>
          <a:prstGeom prst="rect">
            <a:avLst/>
          </a:prstGeom>
          <a:noFill/>
          <a:ln>
            <a:noFill/>
          </a:ln>
        </p:spPr>
        <p:txBody>
          <a:bodyPr spcFirstLastPara="1" wrap="square" lIns="0" tIns="61575" rIns="0" bIns="0" anchor="t" anchorCtr="0">
            <a:spAutoFit/>
          </a:bodyPr>
          <a:lstStyle/>
          <a:p>
            <a:pPr marL="355600" indent="-343535" algn="just">
              <a:buClr>
                <a:schemeClr val="dk1"/>
              </a:buClr>
              <a:buSzPts val="2400"/>
              <a:buFont typeface="Arial"/>
              <a:buChar char="•"/>
            </a:pPr>
            <a:r>
              <a:rPr lang="en-US" sz="2400" dirty="0"/>
              <a:t>Popular predictive analytics models include classification, clustering, and time series models.</a:t>
            </a:r>
            <a:endParaRPr sz="2400" dirty="0">
              <a:solidFill>
                <a:schemeClr val="dk1"/>
              </a:solidFill>
              <a:latin typeface="Twentieth Century"/>
              <a:ea typeface="Twentieth Century"/>
              <a:cs typeface="Twentieth Century"/>
              <a:sym typeface="Twentieth Century"/>
            </a:endParaRPr>
          </a:p>
        </p:txBody>
      </p:sp>
      <p:sp>
        <p:nvSpPr>
          <p:cNvPr id="618" name="Google Shape;618;p40"/>
          <p:cNvSpPr/>
          <p:nvPr/>
        </p:nvSpPr>
        <p:spPr>
          <a:xfrm>
            <a:off x="1524000" y="304801"/>
            <a:ext cx="9144000" cy="738623"/>
          </a:xfrm>
          <a:prstGeom prst="rect">
            <a:avLst/>
          </a:prstGeom>
          <a:blipFill rotWithShape="1">
            <a:blip r:embed="rId3">
              <a:alphaModFix/>
            </a:blip>
            <a:tile tx="0" ty="0" sx="100000" sy="100000" flip="none" algn="tl"/>
          </a:blipFill>
          <a:ln>
            <a:noFill/>
          </a:ln>
        </p:spPr>
        <p:txBody>
          <a:bodyPr spcFirstLastPara="1" wrap="square" lIns="91425" tIns="45700" rIns="91425" bIns="45700" anchor="t" anchorCtr="0">
            <a:spAutoFit/>
          </a:bodyPr>
          <a:lstStyle/>
          <a:p>
            <a:pPr marL="12700" marR="5080" indent="91440" algn="ctr">
              <a:lnSpc>
                <a:spcPct val="150100"/>
              </a:lnSpc>
            </a:pPr>
            <a:r>
              <a:rPr lang="en-US" sz="2800" dirty="0">
                <a:solidFill>
                  <a:schemeClr val="dk1"/>
                </a:solidFill>
                <a:latin typeface="Twentieth Century"/>
                <a:ea typeface="Twentieth Century"/>
                <a:cs typeface="Twentieth Century"/>
                <a:sym typeface="Twentieth Century"/>
              </a:rPr>
              <a:t>Popular predictive analytics models </a:t>
            </a:r>
            <a:endParaRPr lang="en-US" sz="2800" dirty="0">
              <a:solidFill>
                <a:schemeClr val="dk1"/>
              </a:solidFill>
              <a:latin typeface="Calibri"/>
              <a:ea typeface="Calibri"/>
              <a:cs typeface="Calibri"/>
              <a:sym typeface="Calibri"/>
            </a:endParaRPr>
          </a:p>
        </p:txBody>
      </p:sp>
      <p:sp>
        <p:nvSpPr>
          <p:cNvPr id="3" name="TextBox 2">
            <a:extLst>
              <a:ext uri="{FF2B5EF4-FFF2-40B4-BE49-F238E27FC236}">
                <a16:creationId xmlns:a16="http://schemas.microsoft.com/office/drawing/2014/main" id="{16442583-4409-AF4C-7A39-448494AD1E09}"/>
              </a:ext>
            </a:extLst>
          </p:cNvPr>
          <p:cNvSpPr txBox="1"/>
          <p:nvPr/>
        </p:nvSpPr>
        <p:spPr>
          <a:xfrm>
            <a:off x="814872" y="2744193"/>
            <a:ext cx="10979021" cy="3139321"/>
          </a:xfrm>
          <a:prstGeom prst="rect">
            <a:avLst/>
          </a:prstGeom>
          <a:noFill/>
        </p:spPr>
        <p:txBody>
          <a:bodyPr wrap="square">
            <a:spAutoFit/>
          </a:bodyPr>
          <a:lstStyle/>
          <a:p>
            <a:pPr marL="285750" indent="-285750">
              <a:buFont typeface="Arial" panose="020B0604020202020204" pitchFamily="34" charset="0"/>
              <a:buChar char="•"/>
            </a:pPr>
            <a:r>
              <a:rPr lang="en-US" dirty="0"/>
              <a:t>Classification models fall under the branch of supervised machine learning models. </a:t>
            </a:r>
            <a:r>
              <a:rPr lang="en-US" dirty="0">
                <a:solidFill>
                  <a:srgbClr val="00B0F0"/>
                </a:solidFill>
              </a:rPr>
              <a:t>These models categorize data based on historical data, describing relationships within a given dataset.</a:t>
            </a:r>
          </a:p>
          <a:p>
            <a:endParaRPr lang="en-US" dirty="0"/>
          </a:p>
          <a:p>
            <a:pPr marL="285750" indent="-285750">
              <a:buFont typeface="Arial" panose="020B0604020202020204" pitchFamily="34" charset="0"/>
              <a:buChar char="•"/>
            </a:pPr>
            <a:r>
              <a:rPr lang="en-US" dirty="0"/>
              <a:t>For example, </a:t>
            </a:r>
            <a:r>
              <a:rPr lang="en-US" dirty="0">
                <a:solidFill>
                  <a:srgbClr val="00B050"/>
                </a:solidFill>
              </a:rPr>
              <a:t>this model can be used to classify customers </a:t>
            </a:r>
            <a:r>
              <a:rPr lang="en-US" dirty="0"/>
              <a:t>or prospects into groups for segmentation purposes. Alternatively, it can also be used to answer questions with binary outputs, such answering yes or no or true and false;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popular use cases for this are </a:t>
            </a:r>
            <a:r>
              <a:rPr lang="en-US" dirty="0">
                <a:solidFill>
                  <a:srgbClr val="FF0000"/>
                </a:solidFill>
              </a:rPr>
              <a:t>fraud detection and credit risk evaluation</a:t>
            </a:r>
            <a:r>
              <a:rPr lang="en-US" dirty="0"/>
              <a:t>.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Types of classification models include </a:t>
            </a:r>
            <a:r>
              <a:rPr lang="en-US" dirty="0">
                <a:solidFill>
                  <a:srgbClr val="FFC000"/>
                </a:solidFill>
              </a:rPr>
              <a:t>logistic regression, decision trees, random forest, neural networks, and Naïve Bayes.</a:t>
            </a:r>
            <a:endParaRPr lang="en-IN" dirty="0">
              <a:solidFill>
                <a:srgbClr val="FFC000"/>
              </a:solidFill>
            </a:endParaRPr>
          </a:p>
        </p:txBody>
      </p:sp>
    </p:spTree>
    <p:extLst>
      <p:ext uri="{BB962C8B-B14F-4D97-AF65-F5344CB8AC3E}">
        <p14:creationId xmlns:p14="http://schemas.microsoft.com/office/powerpoint/2010/main" val="24025544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43"/>
          <p:cNvSpPr txBox="1"/>
          <p:nvPr/>
        </p:nvSpPr>
        <p:spPr>
          <a:xfrm>
            <a:off x="407987" y="1265237"/>
            <a:ext cx="11834812" cy="461962"/>
          </a:xfrm>
          <a:prstGeom prst="rect">
            <a:avLst/>
          </a:prstGeom>
          <a:noFill/>
          <a:ln>
            <a:noFill/>
          </a:ln>
        </p:spPr>
        <p:txBody>
          <a:bodyPr spcFirstLastPara="1" wrap="square" lIns="91425" tIns="45700" rIns="91425" bIns="45700" anchor="t" anchorCtr="0">
            <a:spAutoFit/>
          </a:bodyPr>
          <a:lstStyle/>
          <a:p>
            <a:pPr marL="358775" marR="0" lvl="4" indent="0" algn="l" rtl="0">
              <a:lnSpc>
                <a:spcPct val="100000"/>
              </a:lnSpc>
              <a:spcBef>
                <a:spcPts val="0"/>
              </a:spcBef>
              <a:spcAft>
                <a:spcPts val="0"/>
              </a:spcAft>
              <a:buClr>
                <a:schemeClr val="dk1"/>
              </a:buClr>
              <a:buSzPts val="2400"/>
              <a:buFont typeface="Times New Roman"/>
              <a:buNone/>
            </a:pPr>
            <a:r>
              <a:rPr lang="en-US" sz="2400" b="1" i="0" u="none" strike="noStrike" cap="none">
                <a:solidFill>
                  <a:schemeClr val="dk1"/>
                </a:solidFill>
                <a:latin typeface="Times New Roman"/>
                <a:ea typeface="Times New Roman"/>
                <a:cs typeface="Times New Roman"/>
                <a:sym typeface="Times New Roman"/>
              </a:rPr>
              <a:t>Logistic Regression</a:t>
            </a:r>
            <a:endParaRPr/>
          </a:p>
        </p:txBody>
      </p:sp>
      <p:pic>
        <p:nvPicPr>
          <p:cNvPr id="341" name="Google Shape;341;p43"/>
          <p:cNvPicPr preferRelativeResize="0"/>
          <p:nvPr/>
        </p:nvPicPr>
        <p:blipFill rotWithShape="1">
          <a:blip r:embed="rId3">
            <a:alphaModFix/>
          </a:blip>
          <a:srcRect/>
          <a:stretch/>
        </p:blipFill>
        <p:spPr>
          <a:xfrm>
            <a:off x="1030287" y="1736725"/>
            <a:ext cx="10260012" cy="4975225"/>
          </a:xfrm>
          <a:prstGeom prst="rect">
            <a:avLst/>
          </a:prstGeom>
          <a:noFill/>
          <a:ln>
            <a:noFill/>
          </a:ln>
        </p:spPr>
      </p:pic>
      <p:sp>
        <p:nvSpPr>
          <p:cNvPr id="342" name="Google Shape;342;p43"/>
          <p:cNvSpPr txBox="1"/>
          <p:nvPr/>
        </p:nvSpPr>
        <p:spPr>
          <a:xfrm>
            <a:off x="203200" y="377825"/>
            <a:ext cx="5892800" cy="46196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2400"/>
              <a:buFont typeface="Helvetica Neue"/>
              <a:buNone/>
            </a:pPr>
            <a:r>
              <a:rPr lang="en-US" sz="2400" b="1" i="0" u="none">
                <a:solidFill>
                  <a:schemeClr val="dk1"/>
                </a:solidFill>
                <a:latin typeface="Helvetica Neue"/>
                <a:ea typeface="Helvetica Neue"/>
                <a:cs typeface="Helvetica Neue"/>
                <a:sym typeface="Helvetica Neue"/>
              </a:rPr>
              <a:t>Classification Techniques with Python</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45"/>
          <p:cNvSpPr txBox="1"/>
          <p:nvPr/>
        </p:nvSpPr>
        <p:spPr>
          <a:xfrm>
            <a:off x="407987" y="1265237"/>
            <a:ext cx="11834812" cy="461962"/>
          </a:xfrm>
          <a:prstGeom prst="rect">
            <a:avLst/>
          </a:prstGeom>
          <a:noFill/>
          <a:ln>
            <a:noFill/>
          </a:ln>
        </p:spPr>
        <p:txBody>
          <a:bodyPr spcFirstLastPara="1" wrap="square" lIns="91425" tIns="45700" rIns="91425" bIns="45700" anchor="t" anchorCtr="0">
            <a:spAutoFit/>
          </a:bodyPr>
          <a:lstStyle/>
          <a:p>
            <a:pPr marL="358775" marR="0" lvl="4" indent="0" algn="l" rtl="0">
              <a:lnSpc>
                <a:spcPct val="100000"/>
              </a:lnSpc>
              <a:spcBef>
                <a:spcPts val="0"/>
              </a:spcBef>
              <a:spcAft>
                <a:spcPts val="0"/>
              </a:spcAft>
              <a:buClr>
                <a:schemeClr val="dk1"/>
              </a:buClr>
              <a:buSzPts val="2400"/>
              <a:buFont typeface="Times New Roman"/>
              <a:buNone/>
            </a:pPr>
            <a:r>
              <a:rPr lang="en-US" sz="2400" b="1" i="0" u="none" strike="noStrike" cap="none">
                <a:solidFill>
                  <a:schemeClr val="dk1"/>
                </a:solidFill>
                <a:latin typeface="Times New Roman"/>
                <a:ea typeface="Times New Roman"/>
                <a:cs typeface="Times New Roman"/>
                <a:sym typeface="Times New Roman"/>
              </a:rPr>
              <a:t>Logistic Regression</a:t>
            </a:r>
            <a:endParaRPr/>
          </a:p>
        </p:txBody>
      </p:sp>
      <p:pic>
        <p:nvPicPr>
          <p:cNvPr id="360" name="Google Shape;360;p45"/>
          <p:cNvPicPr preferRelativeResize="0"/>
          <p:nvPr/>
        </p:nvPicPr>
        <p:blipFill rotWithShape="1">
          <a:blip r:embed="rId3">
            <a:alphaModFix/>
          </a:blip>
          <a:srcRect/>
          <a:stretch/>
        </p:blipFill>
        <p:spPr>
          <a:xfrm>
            <a:off x="1116012" y="1736725"/>
            <a:ext cx="10088562" cy="1420812"/>
          </a:xfrm>
          <a:prstGeom prst="rect">
            <a:avLst/>
          </a:prstGeom>
          <a:noFill/>
          <a:ln>
            <a:noFill/>
          </a:ln>
        </p:spPr>
      </p:pic>
      <p:sp>
        <p:nvSpPr>
          <p:cNvPr id="361" name="Google Shape;361;p45"/>
          <p:cNvSpPr txBox="1"/>
          <p:nvPr/>
        </p:nvSpPr>
        <p:spPr>
          <a:xfrm>
            <a:off x="203200" y="377825"/>
            <a:ext cx="5892800" cy="46196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2400"/>
              <a:buFont typeface="Helvetica Neue"/>
              <a:buNone/>
            </a:pPr>
            <a:r>
              <a:rPr lang="en-US" sz="2400" b="1" i="0" u="none">
                <a:solidFill>
                  <a:schemeClr val="dk1"/>
                </a:solidFill>
                <a:latin typeface="Helvetica Neue"/>
                <a:ea typeface="Helvetica Neue"/>
                <a:cs typeface="Helvetica Neue"/>
                <a:sym typeface="Helvetica Neue"/>
              </a:rPr>
              <a:t>Classification Techniques with Python</a:t>
            </a:r>
            <a:endParaRPr/>
          </a:p>
        </p:txBody>
      </p:sp>
      <p:sp>
        <p:nvSpPr>
          <p:cNvPr id="362" name="Google Shape;362;p45"/>
          <p:cNvSpPr txBox="1"/>
          <p:nvPr/>
        </p:nvSpPr>
        <p:spPr>
          <a:xfrm>
            <a:off x="1204912" y="3309937"/>
            <a:ext cx="5807075" cy="368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800"/>
              <a:buFont typeface="Times New Roman"/>
              <a:buNone/>
            </a:pPr>
            <a:r>
              <a:rPr lang="en-US" sz="1800" b="0" i="0" u="none">
                <a:solidFill>
                  <a:schemeClr val="dk1"/>
                </a:solidFill>
                <a:latin typeface="Times New Roman"/>
                <a:ea typeface="Times New Roman"/>
                <a:cs typeface="Times New Roman"/>
                <a:sym typeface="Times New Roman"/>
              </a:rPr>
              <a:t>The equation for logistic regression is:</a:t>
            </a:r>
            <a:endParaRPr/>
          </a:p>
        </p:txBody>
      </p:sp>
      <p:pic>
        <p:nvPicPr>
          <p:cNvPr id="363" name="Google Shape;363;p45"/>
          <p:cNvPicPr preferRelativeResize="0"/>
          <p:nvPr/>
        </p:nvPicPr>
        <p:blipFill rotWithShape="1">
          <a:blip r:embed="rId4">
            <a:alphaModFix/>
          </a:blip>
          <a:srcRect/>
          <a:stretch/>
        </p:blipFill>
        <p:spPr>
          <a:xfrm>
            <a:off x="730250" y="3897312"/>
            <a:ext cx="4649787" cy="785812"/>
          </a:xfrm>
          <a:prstGeom prst="rect">
            <a:avLst/>
          </a:prstGeom>
          <a:noFill/>
          <a:ln>
            <a:noFill/>
          </a:ln>
        </p:spPr>
      </p:pic>
      <p:pic>
        <p:nvPicPr>
          <p:cNvPr id="364" name="Google Shape;364;p45"/>
          <p:cNvPicPr preferRelativeResize="0"/>
          <p:nvPr/>
        </p:nvPicPr>
        <p:blipFill rotWithShape="1">
          <a:blip r:embed="rId5">
            <a:alphaModFix/>
          </a:blip>
          <a:srcRect/>
          <a:stretch/>
        </p:blipFill>
        <p:spPr>
          <a:xfrm>
            <a:off x="5407025" y="3116262"/>
            <a:ext cx="5800725" cy="3422650"/>
          </a:xfrm>
          <a:prstGeom prst="rect">
            <a:avLst/>
          </a:prstGeom>
          <a:noFill/>
          <a:ln>
            <a:noFill/>
          </a:ln>
        </p:spPr>
      </p:pic>
      <p:sp>
        <p:nvSpPr>
          <p:cNvPr id="365" name="Google Shape;365;p45"/>
          <p:cNvSpPr txBox="1"/>
          <p:nvPr/>
        </p:nvSpPr>
        <p:spPr>
          <a:xfrm>
            <a:off x="142875" y="5067300"/>
            <a:ext cx="5732462" cy="1200150"/>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1800"/>
              <a:buFont typeface="Arial"/>
              <a:buNone/>
            </a:pPr>
            <a:r>
              <a:rPr lang="en-US" sz="1800" b="0" i="0" u="none">
                <a:solidFill>
                  <a:schemeClr val="dk1"/>
                </a:solidFill>
                <a:latin typeface="Arial"/>
                <a:ea typeface="Arial"/>
                <a:cs typeface="Arial"/>
                <a:sym typeface="Arial"/>
              </a:rPr>
              <a:t>Y was a continuous variable whose value can range from –infinity to +infinity. The X was either a continuous or a dummy categorical variable and hence it also ranged from –infinity to +infinity.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Google Shape;348;p44"/>
          <p:cNvSpPr txBox="1"/>
          <p:nvPr/>
        </p:nvSpPr>
        <p:spPr>
          <a:xfrm>
            <a:off x="407987" y="1265237"/>
            <a:ext cx="11834812" cy="461962"/>
          </a:xfrm>
          <a:prstGeom prst="rect">
            <a:avLst/>
          </a:prstGeom>
          <a:noFill/>
          <a:ln>
            <a:noFill/>
          </a:ln>
        </p:spPr>
        <p:txBody>
          <a:bodyPr spcFirstLastPara="1" wrap="square" lIns="91425" tIns="45700" rIns="91425" bIns="45700" anchor="t" anchorCtr="0">
            <a:spAutoFit/>
          </a:bodyPr>
          <a:lstStyle/>
          <a:p>
            <a:pPr marL="358775" marR="0" lvl="4" indent="0" algn="l" rtl="0">
              <a:lnSpc>
                <a:spcPct val="100000"/>
              </a:lnSpc>
              <a:spcBef>
                <a:spcPts val="0"/>
              </a:spcBef>
              <a:spcAft>
                <a:spcPts val="0"/>
              </a:spcAft>
              <a:buClr>
                <a:schemeClr val="dk1"/>
              </a:buClr>
              <a:buSzPts val="2400"/>
              <a:buFont typeface="Times New Roman"/>
              <a:buNone/>
            </a:pPr>
            <a:r>
              <a:rPr lang="en-US" sz="2400" b="1" i="0" u="none" strike="noStrike" cap="none">
                <a:solidFill>
                  <a:schemeClr val="dk1"/>
                </a:solidFill>
                <a:latin typeface="Times New Roman"/>
                <a:ea typeface="Times New Roman"/>
                <a:cs typeface="Times New Roman"/>
                <a:sym typeface="Times New Roman"/>
              </a:rPr>
              <a:t>Logistic Regression</a:t>
            </a:r>
            <a:endParaRPr/>
          </a:p>
        </p:txBody>
      </p:sp>
      <p:pic>
        <p:nvPicPr>
          <p:cNvPr id="349" name="Google Shape;349;p44"/>
          <p:cNvPicPr preferRelativeResize="0"/>
          <p:nvPr/>
        </p:nvPicPr>
        <p:blipFill rotWithShape="1">
          <a:blip r:embed="rId3">
            <a:alphaModFix/>
          </a:blip>
          <a:srcRect/>
          <a:stretch/>
        </p:blipFill>
        <p:spPr>
          <a:xfrm>
            <a:off x="1116012" y="1736725"/>
            <a:ext cx="10088562" cy="1420812"/>
          </a:xfrm>
          <a:prstGeom prst="rect">
            <a:avLst/>
          </a:prstGeom>
          <a:noFill/>
          <a:ln>
            <a:noFill/>
          </a:ln>
        </p:spPr>
      </p:pic>
      <p:sp>
        <p:nvSpPr>
          <p:cNvPr id="350" name="Google Shape;350;p44"/>
          <p:cNvSpPr txBox="1"/>
          <p:nvPr/>
        </p:nvSpPr>
        <p:spPr>
          <a:xfrm>
            <a:off x="203200" y="377825"/>
            <a:ext cx="5892800" cy="46196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2400"/>
              <a:buFont typeface="Helvetica Neue"/>
              <a:buNone/>
            </a:pPr>
            <a:r>
              <a:rPr lang="en-US" sz="2400" b="1" i="0" u="none">
                <a:solidFill>
                  <a:schemeClr val="dk1"/>
                </a:solidFill>
                <a:latin typeface="Helvetica Neue"/>
                <a:ea typeface="Helvetica Neue"/>
                <a:cs typeface="Helvetica Neue"/>
                <a:sym typeface="Helvetica Neue"/>
              </a:rPr>
              <a:t>Classification Techniques with Python</a:t>
            </a:r>
            <a:endParaRPr/>
          </a:p>
        </p:txBody>
      </p:sp>
      <p:sp>
        <p:nvSpPr>
          <p:cNvPr id="351" name="Google Shape;351;p44"/>
          <p:cNvSpPr txBox="1"/>
          <p:nvPr/>
        </p:nvSpPr>
        <p:spPr>
          <a:xfrm>
            <a:off x="1204912" y="3309937"/>
            <a:ext cx="5807075" cy="368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800"/>
              <a:buFont typeface="Times New Roman"/>
              <a:buNone/>
            </a:pPr>
            <a:r>
              <a:rPr lang="en-US" sz="1800" b="0" i="0" u="none">
                <a:solidFill>
                  <a:schemeClr val="dk1"/>
                </a:solidFill>
                <a:latin typeface="Times New Roman"/>
                <a:ea typeface="Times New Roman"/>
                <a:cs typeface="Times New Roman"/>
                <a:sym typeface="Times New Roman"/>
              </a:rPr>
              <a:t>The equation for logistic regression is:</a:t>
            </a:r>
            <a:endParaRPr/>
          </a:p>
        </p:txBody>
      </p:sp>
      <p:pic>
        <p:nvPicPr>
          <p:cNvPr id="352" name="Google Shape;352;p44"/>
          <p:cNvPicPr preferRelativeResize="0"/>
          <p:nvPr/>
        </p:nvPicPr>
        <p:blipFill rotWithShape="1">
          <a:blip r:embed="rId4">
            <a:alphaModFix/>
          </a:blip>
          <a:srcRect/>
          <a:stretch/>
        </p:blipFill>
        <p:spPr>
          <a:xfrm>
            <a:off x="730250" y="3897312"/>
            <a:ext cx="4649787" cy="785812"/>
          </a:xfrm>
          <a:prstGeom prst="rect">
            <a:avLst/>
          </a:prstGeom>
          <a:noFill/>
          <a:ln>
            <a:noFill/>
          </a:ln>
        </p:spPr>
      </p:pic>
      <p:sp>
        <p:nvSpPr>
          <p:cNvPr id="353" name="Google Shape;353;p44"/>
          <p:cNvSpPr txBox="1"/>
          <p:nvPr/>
        </p:nvSpPr>
        <p:spPr>
          <a:xfrm>
            <a:off x="5643562" y="3171825"/>
            <a:ext cx="5732462" cy="3416300"/>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1800"/>
              <a:buFont typeface="Arial"/>
              <a:buNone/>
            </a:pPr>
            <a:r>
              <a:rPr lang="en-US" sz="1800" b="0" i="0" u="none" dirty="0">
                <a:solidFill>
                  <a:schemeClr val="dk1"/>
                </a:solidFill>
                <a:latin typeface="Arial"/>
                <a:ea typeface="Arial"/>
                <a:cs typeface="Arial"/>
                <a:sym typeface="Arial"/>
              </a:rPr>
              <a:t>The y ranges </a:t>
            </a:r>
            <a:r>
              <a:rPr lang="en-US" sz="1800" b="0" i="0" u="none" dirty="0">
                <a:solidFill>
                  <a:srgbClr val="7030A0"/>
                </a:solidFill>
                <a:latin typeface="Arial"/>
                <a:ea typeface="Arial"/>
                <a:cs typeface="Arial"/>
                <a:sym typeface="Arial"/>
              </a:rPr>
              <a:t>from 0 to 1</a:t>
            </a:r>
            <a:r>
              <a:rPr lang="en-US" sz="1800" b="0" i="0" u="none" dirty="0">
                <a:solidFill>
                  <a:schemeClr val="dk1"/>
                </a:solidFill>
                <a:latin typeface="Arial"/>
                <a:ea typeface="Arial"/>
                <a:cs typeface="Arial"/>
                <a:sym typeface="Arial"/>
              </a:rPr>
              <a:t>, </a:t>
            </a:r>
            <a:r>
              <a:rPr lang="en-US" sz="1800" b="0" i="0" u="none" dirty="0">
                <a:solidFill>
                  <a:srgbClr val="FF0000"/>
                </a:solidFill>
                <a:latin typeface="Arial"/>
                <a:ea typeface="Arial"/>
                <a:cs typeface="Arial"/>
                <a:sym typeface="Arial"/>
              </a:rPr>
              <a:t>while X ranges from –infinity to +infinity</a:t>
            </a:r>
            <a:r>
              <a:rPr lang="en-US" sz="1800" b="0" i="0" u="none" dirty="0">
                <a:solidFill>
                  <a:schemeClr val="dk1"/>
                </a:solidFill>
                <a:latin typeface="Arial"/>
                <a:ea typeface="Arial"/>
                <a:cs typeface="Arial"/>
                <a:sym typeface="Arial"/>
              </a:rPr>
              <a:t>. What if we replace the P with odds, that is, y/1-y.</a:t>
            </a:r>
            <a:endParaRPr dirty="0"/>
          </a:p>
          <a:p>
            <a:pPr marL="0" marR="0" lvl="0" indent="0" algn="just" rtl="0">
              <a:lnSpc>
                <a:spcPct val="100000"/>
              </a:lnSpc>
              <a:spcBef>
                <a:spcPts val="0"/>
              </a:spcBef>
              <a:spcAft>
                <a:spcPts val="0"/>
              </a:spcAft>
              <a:buClr>
                <a:schemeClr val="dk1"/>
              </a:buClr>
              <a:buSzPts val="1800"/>
              <a:buFont typeface="Arial"/>
              <a:buNone/>
            </a:pPr>
            <a:endParaRPr sz="1800" b="0" i="0" u="none" dirty="0">
              <a:solidFill>
                <a:schemeClr val="dk1"/>
              </a:solidFill>
              <a:latin typeface="Arial"/>
              <a:ea typeface="Arial"/>
              <a:cs typeface="Arial"/>
              <a:sym typeface="Arial"/>
            </a:endParaRPr>
          </a:p>
          <a:p>
            <a:pPr marL="0" marR="0" lvl="0" indent="0" algn="just" rtl="0">
              <a:lnSpc>
                <a:spcPct val="100000"/>
              </a:lnSpc>
              <a:spcBef>
                <a:spcPts val="0"/>
              </a:spcBef>
              <a:spcAft>
                <a:spcPts val="0"/>
              </a:spcAft>
              <a:buClr>
                <a:schemeClr val="dk1"/>
              </a:buClr>
              <a:buSzPts val="1800"/>
              <a:buFont typeface="Arial"/>
              <a:buNone/>
            </a:pPr>
            <a:r>
              <a:rPr lang="en-US" sz="1800" b="0" i="0" u="none" dirty="0">
                <a:solidFill>
                  <a:schemeClr val="dk1"/>
                </a:solidFill>
                <a:latin typeface="Arial"/>
                <a:ea typeface="Arial"/>
                <a:cs typeface="Arial"/>
                <a:sym typeface="Arial"/>
              </a:rPr>
              <a:t>Still the LHS of the equation ranges </a:t>
            </a:r>
            <a:r>
              <a:rPr lang="en-US" sz="1800" b="0" i="0" u="none" dirty="0">
                <a:solidFill>
                  <a:srgbClr val="E14FBB"/>
                </a:solidFill>
                <a:latin typeface="Arial"/>
                <a:ea typeface="Arial"/>
                <a:cs typeface="Arial"/>
                <a:sym typeface="Arial"/>
              </a:rPr>
              <a:t>from 0 to +infinity</a:t>
            </a:r>
            <a:r>
              <a:rPr lang="en-US" sz="1800" b="0" i="0" u="none" dirty="0">
                <a:solidFill>
                  <a:schemeClr val="dk1"/>
                </a:solidFill>
                <a:latin typeface="Arial"/>
                <a:ea typeface="Arial"/>
                <a:cs typeface="Arial"/>
                <a:sym typeface="Arial"/>
              </a:rPr>
              <a:t>, while the RHS ranges </a:t>
            </a:r>
            <a:r>
              <a:rPr lang="en-US" sz="1800" b="0" i="0" u="none" dirty="0">
                <a:solidFill>
                  <a:srgbClr val="7030A0"/>
                </a:solidFill>
                <a:latin typeface="Arial"/>
                <a:ea typeface="Arial"/>
                <a:cs typeface="Arial"/>
                <a:sym typeface="Arial"/>
              </a:rPr>
              <a:t>from – infinity to +infinity. </a:t>
            </a:r>
            <a:endParaRPr dirty="0"/>
          </a:p>
          <a:p>
            <a:pPr marL="0" marR="0" lvl="0" indent="0" algn="just" rtl="0">
              <a:lnSpc>
                <a:spcPct val="100000"/>
              </a:lnSpc>
              <a:spcBef>
                <a:spcPts val="0"/>
              </a:spcBef>
              <a:spcAft>
                <a:spcPts val="0"/>
              </a:spcAft>
              <a:buClr>
                <a:schemeClr val="dk1"/>
              </a:buClr>
              <a:buSzPts val="1800"/>
              <a:buFont typeface="Arial"/>
              <a:buNone/>
            </a:pPr>
            <a:endParaRPr sz="1800" b="0" i="0" u="none" dirty="0">
              <a:solidFill>
                <a:schemeClr val="dk1"/>
              </a:solidFill>
              <a:latin typeface="Arial"/>
              <a:ea typeface="Arial"/>
              <a:cs typeface="Arial"/>
              <a:sym typeface="Arial"/>
            </a:endParaRPr>
          </a:p>
          <a:p>
            <a:pPr marL="0" marR="0" lvl="0" indent="0" algn="just" rtl="0">
              <a:lnSpc>
                <a:spcPct val="100000"/>
              </a:lnSpc>
              <a:spcBef>
                <a:spcPts val="0"/>
              </a:spcBef>
              <a:spcAft>
                <a:spcPts val="0"/>
              </a:spcAft>
              <a:buClr>
                <a:schemeClr val="dk1"/>
              </a:buClr>
              <a:buSzPts val="1800"/>
              <a:buFont typeface="Arial"/>
              <a:buNone/>
            </a:pPr>
            <a:r>
              <a:rPr lang="en-US" sz="1800" b="0" i="0" u="none" dirty="0">
                <a:solidFill>
                  <a:schemeClr val="dk1"/>
                </a:solidFill>
                <a:latin typeface="Arial"/>
                <a:ea typeface="Arial"/>
                <a:cs typeface="Arial"/>
                <a:sym typeface="Arial"/>
              </a:rPr>
              <a:t>We need </a:t>
            </a:r>
            <a:r>
              <a:rPr lang="en-US" sz="1800" b="0" i="0" u="none" dirty="0">
                <a:solidFill>
                  <a:srgbClr val="00B0F0"/>
                </a:solidFill>
                <a:latin typeface="Arial"/>
                <a:ea typeface="Arial"/>
                <a:cs typeface="Arial"/>
                <a:sym typeface="Arial"/>
              </a:rPr>
              <a:t>to transform one side of the equation so that the ranges on both the sides match</a:t>
            </a:r>
            <a:r>
              <a:rPr lang="en-US" sz="1800" b="0" i="0" u="none" dirty="0">
                <a:solidFill>
                  <a:schemeClr val="dk1"/>
                </a:solidFill>
                <a:latin typeface="Arial"/>
                <a:ea typeface="Arial"/>
                <a:cs typeface="Arial"/>
                <a:sym typeface="Arial"/>
              </a:rPr>
              <a:t>. What if we take a natural logarithm of the odds (LHS of the equation)? Then, the range on the LHS also becomes –infinity to +infinity. </a:t>
            </a:r>
            <a:endParaRPr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5A10357-98DE-3D36-DEF8-064484D465A8}"/>
              </a:ext>
            </a:extLst>
          </p:cNvPr>
          <p:cNvSpPr txBox="1"/>
          <p:nvPr/>
        </p:nvSpPr>
        <p:spPr>
          <a:xfrm>
            <a:off x="266441" y="1572673"/>
            <a:ext cx="11495314" cy="3908762"/>
          </a:xfrm>
          <a:prstGeom prst="rect">
            <a:avLst/>
          </a:prstGeom>
          <a:noFill/>
        </p:spPr>
        <p:txBody>
          <a:bodyPr wrap="square">
            <a:spAutoFit/>
          </a:bodyPr>
          <a:lstStyle/>
          <a:p>
            <a:r>
              <a:rPr lang="en-US" sz="3200" b="1" dirty="0"/>
              <a:t>Clustering models</a:t>
            </a:r>
            <a:endParaRPr lang="en-US" sz="3200" dirty="0"/>
          </a:p>
          <a:p>
            <a:r>
              <a:rPr lang="en-US" sz="2400" dirty="0"/>
              <a:t>Clustering models fall under </a:t>
            </a:r>
            <a:r>
              <a:rPr lang="en-US" sz="2400" dirty="0">
                <a:hlinkClick r:id="rId2"/>
              </a:rPr>
              <a:t>unsupervised learning</a:t>
            </a:r>
            <a:r>
              <a:rPr lang="en-US" sz="2400" dirty="0"/>
              <a:t>. </a:t>
            </a:r>
          </a:p>
          <a:p>
            <a:endParaRPr lang="en-US" sz="2400" dirty="0"/>
          </a:p>
          <a:p>
            <a:r>
              <a:rPr lang="en-US" sz="2400" dirty="0"/>
              <a:t>They group data based on similar attributes. For example, an e-commerce site can use the model to separate customers into similar groups based on common features and develop marketing strategies for each group. </a:t>
            </a:r>
          </a:p>
          <a:p>
            <a:endParaRPr lang="en-US" sz="2400" dirty="0"/>
          </a:p>
          <a:p>
            <a:r>
              <a:rPr lang="en-US" sz="2400" dirty="0"/>
              <a:t>Common clustering algorithms include k-means clustering, mean-shift clustering, density-based spatial clustering of applications with noise (DBSCAN), expectation-maximization (EM) clustering using Gaussian Mixture Models (GMM), and hierarchical clustering.</a:t>
            </a:r>
          </a:p>
        </p:txBody>
      </p:sp>
      <p:sp>
        <p:nvSpPr>
          <p:cNvPr id="6" name="Google Shape;618;p40">
            <a:extLst>
              <a:ext uri="{FF2B5EF4-FFF2-40B4-BE49-F238E27FC236}">
                <a16:creationId xmlns:a16="http://schemas.microsoft.com/office/drawing/2014/main" id="{B91B3C39-89B5-F209-24C0-62BA35AA69D6}"/>
              </a:ext>
            </a:extLst>
          </p:cNvPr>
          <p:cNvSpPr/>
          <p:nvPr/>
        </p:nvSpPr>
        <p:spPr>
          <a:xfrm>
            <a:off x="1524000" y="304801"/>
            <a:ext cx="9144000" cy="738623"/>
          </a:xfrm>
          <a:prstGeom prst="rect">
            <a:avLst/>
          </a:prstGeom>
          <a:blipFill rotWithShape="1">
            <a:blip r:embed="rId3">
              <a:alphaModFix/>
            </a:blip>
            <a:tile tx="0" ty="0" sx="100000" sy="100000" flip="none" algn="tl"/>
          </a:blipFill>
          <a:ln>
            <a:noFill/>
          </a:ln>
        </p:spPr>
        <p:txBody>
          <a:bodyPr spcFirstLastPara="1" wrap="square" lIns="91425" tIns="45700" rIns="91425" bIns="45700" anchor="t" anchorCtr="0">
            <a:spAutoFit/>
          </a:bodyPr>
          <a:lstStyle/>
          <a:p>
            <a:pPr marL="12700" marR="5080" indent="91440" algn="ctr">
              <a:lnSpc>
                <a:spcPct val="150100"/>
              </a:lnSpc>
            </a:pPr>
            <a:r>
              <a:rPr lang="en-US" sz="2800" dirty="0">
                <a:solidFill>
                  <a:schemeClr val="dk1"/>
                </a:solidFill>
                <a:latin typeface="Twentieth Century"/>
                <a:ea typeface="Twentieth Century"/>
                <a:cs typeface="Twentieth Century"/>
                <a:sym typeface="Twentieth Century"/>
              </a:rPr>
              <a:t>Popular predictive analytics models </a:t>
            </a:r>
            <a:endParaRPr lang="en-US" sz="28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59686898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0B04E2A-E88B-4816-B84F-1A14373B2134}"/>
              </a:ext>
            </a:extLst>
          </p:cNvPr>
          <p:cNvSpPr>
            <a:spLocks noGrp="1"/>
          </p:cNvSpPr>
          <p:nvPr>
            <p:ph type="ctrTitle"/>
          </p:nvPr>
        </p:nvSpPr>
        <p:spPr>
          <a:xfrm>
            <a:off x="1845164" y="59132"/>
            <a:ext cx="8865794" cy="726393"/>
          </a:xfrm>
        </p:spPr>
        <p:txBody>
          <a:bodyPr>
            <a:normAutofit/>
          </a:bodyPr>
          <a:lstStyle/>
          <a:p>
            <a:r>
              <a:rPr lang="en-IN" sz="3100" b="1" i="0" dirty="0">
                <a:solidFill>
                  <a:srgbClr val="222222"/>
                </a:solidFill>
                <a:effectLst/>
                <a:latin typeface="Lato" panose="020F0502020204030203" pitchFamily="34" charset="0"/>
              </a:rPr>
              <a:t>K means Clustering</a:t>
            </a:r>
            <a:endParaRPr lang="en-IN" dirty="0"/>
          </a:p>
        </p:txBody>
      </p:sp>
      <p:sp>
        <p:nvSpPr>
          <p:cNvPr id="6" name="TextBox 5">
            <a:extLst>
              <a:ext uri="{FF2B5EF4-FFF2-40B4-BE49-F238E27FC236}">
                <a16:creationId xmlns:a16="http://schemas.microsoft.com/office/drawing/2014/main" id="{567BA1E5-2229-48E3-BC5F-C8386550442B}"/>
              </a:ext>
            </a:extLst>
          </p:cNvPr>
          <p:cNvSpPr txBox="1"/>
          <p:nvPr/>
        </p:nvSpPr>
        <p:spPr>
          <a:xfrm>
            <a:off x="530604" y="1266630"/>
            <a:ext cx="11373374" cy="646331"/>
          </a:xfrm>
          <a:prstGeom prst="rect">
            <a:avLst/>
          </a:prstGeom>
          <a:noFill/>
        </p:spPr>
        <p:txBody>
          <a:bodyPr wrap="square">
            <a:spAutoFit/>
          </a:bodyPr>
          <a:lstStyle/>
          <a:p>
            <a:endParaRPr lang="en-IN" i="0" dirty="0">
              <a:solidFill>
                <a:srgbClr val="222222"/>
              </a:solidFill>
              <a:effectLst/>
              <a:latin typeface="Lato" panose="020F0502020204030203" pitchFamily="34" charset="0"/>
            </a:endParaRPr>
          </a:p>
          <a:p>
            <a:endParaRPr lang="en-IN" b="1" dirty="0"/>
          </a:p>
        </p:txBody>
      </p:sp>
      <p:sp>
        <p:nvSpPr>
          <p:cNvPr id="8" name="TextBox 7">
            <a:extLst>
              <a:ext uri="{FF2B5EF4-FFF2-40B4-BE49-F238E27FC236}">
                <a16:creationId xmlns:a16="http://schemas.microsoft.com/office/drawing/2014/main" id="{19142148-17B0-4CEB-A60A-1DAB36B86DD5}"/>
              </a:ext>
            </a:extLst>
          </p:cNvPr>
          <p:cNvSpPr txBox="1"/>
          <p:nvPr/>
        </p:nvSpPr>
        <p:spPr>
          <a:xfrm>
            <a:off x="741690" y="1102964"/>
            <a:ext cx="10994507" cy="1107996"/>
          </a:xfrm>
          <a:prstGeom prst="rect">
            <a:avLst/>
          </a:prstGeom>
          <a:noFill/>
        </p:spPr>
        <p:txBody>
          <a:bodyPr wrap="square">
            <a:spAutoFit/>
          </a:bodyPr>
          <a:lstStyle/>
          <a:p>
            <a:pPr algn="just">
              <a:buFont typeface="+mj-lt"/>
              <a:buAutoNum type="arabicPeriod"/>
            </a:pPr>
            <a:r>
              <a:rPr lang="en-US" sz="2400" b="0" i="0" dirty="0">
                <a:solidFill>
                  <a:srgbClr val="222222"/>
                </a:solidFill>
                <a:effectLst/>
                <a:latin typeface="Lato" panose="020F0502020204030203" pitchFamily="34" charset="0"/>
              </a:rPr>
              <a:t> Specify </a:t>
            </a:r>
            <a:r>
              <a:rPr lang="en-US" sz="2400" b="0" i="0" dirty="0">
                <a:solidFill>
                  <a:srgbClr val="00B050"/>
                </a:solidFill>
                <a:effectLst/>
                <a:latin typeface="Lato" panose="020F0502020204030203" pitchFamily="34" charset="0"/>
              </a:rPr>
              <a:t>the desired number of clusters K </a:t>
            </a:r>
            <a:r>
              <a:rPr lang="en-US" sz="2400" b="0" i="0" dirty="0">
                <a:solidFill>
                  <a:srgbClr val="222222"/>
                </a:solidFill>
                <a:effectLst/>
                <a:latin typeface="Lato" panose="020F0502020204030203" pitchFamily="34" charset="0"/>
              </a:rPr>
              <a:t>: Let us choose k=2 for these 5 data points in 2-D space</a:t>
            </a:r>
            <a:r>
              <a:rPr lang="en-US" b="0" i="0" dirty="0">
                <a:solidFill>
                  <a:srgbClr val="222222"/>
                </a:solidFill>
                <a:effectLst/>
                <a:latin typeface="Lato" panose="020F0502020204030203" pitchFamily="34" charset="0"/>
              </a:rPr>
              <a:t>.</a:t>
            </a:r>
          </a:p>
          <a:p>
            <a:pPr algn="just"/>
            <a:endParaRPr lang="en-US" b="0" i="0" dirty="0">
              <a:solidFill>
                <a:srgbClr val="222222"/>
              </a:solidFill>
              <a:effectLst/>
              <a:latin typeface="Lato" panose="020F0502020204030203" pitchFamily="34" charset="0"/>
            </a:endParaRPr>
          </a:p>
        </p:txBody>
      </p:sp>
      <p:pic>
        <p:nvPicPr>
          <p:cNvPr id="2" name="Picture 1">
            <a:extLst>
              <a:ext uri="{FF2B5EF4-FFF2-40B4-BE49-F238E27FC236}">
                <a16:creationId xmlns:a16="http://schemas.microsoft.com/office/drawing/2014/main" id="{B3690BDA-CDC2-463F-B44E-7AB81E91BA34}"/>
              </a:ext>
            </a:extLst>
          </p:cNvPr>
          <p:cNvPicPr>
            <a:picLocks noChangeAspect="1"/>
          </p:cNvPicPr>
          <p:nvPr/>
        </p:nvPicPr>
        <p:blipFill>
          <a:blip r:embed="rId3"/>
          <a:stretch>
            <a:fillRect/>
          </a:stretch>
        </p:blipFill>
        <p:spPr>
          <a:xfrm>
            <a:off x="3961395" y="2066734"/>
            <a:ext cx="3228975" cy="3305175"/>
          </a:xfrm>
          <a:prstGeom prst="rect">
            <a:avLst/>
          </a:prstGeom>
        </p:spPr>
      </p:pic>
      <p:sp>
        <p:nvSpPr>
          <p:cNvPr id="9" name="TextBox 8">
            <a:extLst>
              <a:ext uri="{FF2B5EF4-FFF2-40B4-BE49-F238E27FC236}">
                <a16:creationId xmlns:a16="http://schemas.microsoft.com/office/drawing/2014/main" id="{81899DD2-38EA-439B-AA75-84620ADC4DAB}"/>
              </a:ext>
            </a:extLst>
          </p:cNvPr>
          <p:cNvSpPr txBox="1"/>
          <p:nvPr/>
        </p:nvSpPr>
        <p:spPr>
          <a:xfrm>
            <a:off x="914094" y="6060856"/>
            <a:ext cx="10603990" cy="646331"/>
          </a:xfrm>
          <a:prstGeom prst="rect">
            <a:avLst/>
          </a:prstGeom>
          <a:noFill/>
        </p:spPr>
        <p:txBody>
          <a:bodyPr wrap="square">
            <a:spAutoFit/>
          </a:bodyPr>
          <a:lstStyle/>
          <a:p>
            <a:r>
              <a:rPr lang="en-IN" dirty="0"/>
              <a:t>https://www.analyticsvidhya.com/blog/2016/11/an-introduction-to-clustering-and-different-methods-of-clustering/</a:t>
            </a:r>
          </a:p>
        </p:txBody>
      </p:sp>
    </p:spTree>
    <p:extLst>
      <p:ext uri="{BB962C8B-B14F-4D97-AF65-F5344CB8AC3E}">
        <p14:creationId xmlns:p14="http://schemas.microsoft.com/office/powerpoint/2010/main" val="307081540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0B04E2A-E88B-4816-B84F-1A14373B2134}"/>
              </a:ext>
            </a:extLst>
          </p:cNvPr>
          <p:cNvSpPr>
            <a:spLocks noGrp="1"/>
          </p:cNvSpPr>
          <p:nvPr>
            <p:ph type="ctrTitle"/>
          </p:nvPr>
        </p:nvSpPr>
        <p:spPr>
          <a:xfrm>
            <a:off x="1845164" y="59132"/>
            <a:ext cx="8865794" cy="726393"/>
          </a:xfrm>
        </p:spPr>
        <p:txBody>
          <a:bodyPr>
            <a:normAutofit/>
          </a:bodyPr>
          <a:lstStyle/>
          <a:p>
            <a:r>
              <a:rPr lang="en-IN" sz="3100" b="1" i="0" dirty="0">
                <a:solidFill>
                  <a:srgbClr val="222222"/>
                </a:solidFill>
                <a:effectLst/>
                <a:latin typeface="Lato" panose="020F0502020204030203" pitchFamily="34" charset="0"/>
              </a:rPr>
              <a:t>K means Clustering</a:t>
            </a:r>
            <a:endParaRPr lang="en-IN" dirty="0"/>
          </a:p>
        </p:txBody>
      </p:sp>
      <p:sp>
        <p:nvSpPr>
          <p:cNvPr id="6" name="TextBox 5">
            <a:extLst>
              <a:ext uri="{FF2B5EF4-FFF2-40B4-BE49-F238E27FC236}">
                <a16:creationId xmlns:a16="http://schemas.microsoft.com/office/drawing/2014/main" id="{567BA1E5-2229-48E3-BC5F-C8386550442B}"/>
              </a:ext>
            </a:extLst>
          </p:cNvPr>
          <p:cNvSpPr txBox="1"/>
          <p:nvPr/>
        </p:nvSpPr>
        <p:spPr>
          <a:xfrm>
            <a:off x="530604" y="1266630"/>
            <a:ext cx="11373374" cy="646331"/>
          </a:xfrm>
          <a:prstGeom prst="rect">
            <a:avLst/>
          </a:prstGeom>
          <a:noFill/>
        </p:spPr>
        <p:txBody>
          <a:bodyPr wrap="square">
            <a:spAutoFit/>
          </a:bodyPr>
          <a:lstStyle/>
          <a:p>
            <a:endParaRPr lang="en-IN" i="0" dirty="0">
              <a:solidFill>
                <a:srgbClr val="222222"/>
              </a:solidFill>
              <a:effectLst/>
              <a:latin typeface="Lato" panose="020F0502020204030203" pitchFamily="34" charset="0"/>
            </a:endParaRPr>
          </a:p>
          <a:p>
            <a:endParaRPr lang="en-IN" b="1" dirty="0"/>
          </a:p>
        </p:txBody>
      </p:sp>
      <p:sp>
        <p:nvSpPr>
          <p:cNvPr id="8" name="TextBox 7">
            <a:extLst>
              <a:ext uri="{FF2B5EF4-FFF2-40B4-BE49-F238E27FC236}">
                <a16:creationId xmlns:a16="http://schemas.microsoft.com/office/drawing/2014/main" id="{19142148-17B0-4CEB-A60A-1DAB36B86DD5}"/>
              </a:ext>
            </a:extLst>
          </p:cNvPr>
          <p:cNvSpPr txBox="1"/>
          <p:nvPr/>
        </p:nvSpPr>
        <p:spPr>
          <a:xfrm>
            <a:off x="741690" y="1102964"/>
            <a:ext cx="10994507" cy="1477328"/>
          </a:xfrm>
          <a:prstGeom prst="rect">
            <a:avLst/>
          </a:prstGeom>
          <a:noFill/>
        </p:spPr>
        <p:txBody>
          <a:bodyPr wrap="square">
            <a:spAutoFit/>
          </a:bodyPr>
          <a:lstStyle/>
          <a:p>
            <a:pPr algn="just"/>
            <a:r>
              <a:rPr lang="en-US" sz="2400" b="0" i="0" dirty="0">
                <a:solidFill>
                  <a:srgbClr val="222222"/>
                </a:solidFill>
                <a:effectLst/>
                <a:latin typeface="Lato" panose="020F0502020204030203" pitchFamily="34" charset="0"/>
              </a:rPr>
              <a:t>2. Randomly assign each data point to a cluster : Let’s </a:t>
            </a:r>
            <a:r>
              <a:rPr lang="en-US" sz="2400" b="0" i="0" dirty="0">
                <a:solidFill>
                  <a:srgbClr val="FF0000"/>
                </a:solidFill>
                <a:effectLst/>
                <a:latin typeface="Lato" panose="020F0502020204030203" pitchFamily="34" charset="0"/>
              </a:rPr>
              <a:t>assign three points in cluster 1 shown using red color </a:t>
            </a:r>
            <a:r>
              <a:rPr lang="en-US" sz="2400" b="0" i="0" dirty="0">
                <a:solidFill>
                  <a:srgbClr val="222222"/>
                </a:solidFill>
                <a:effectLst/>
                <a:latin typeface="Lato" panose="020F0502020204030203" pitchFamily="34" charset="0"/>
              </a:rPr>
              <a:t>and </a:t>
            </a:r>
            <a:r>
              <a:rPr lang="en-US" sz="2400" b="0" i="0" dirty="0">
                <a:solidFill>
                  <a:schemeClr val="tx1">
                    <a:lumMod val="50000"/>
                    <a:lumOff val="50000"/>
                  </a:schemeClr>
                </a:solidFill>
                <a:effectLst/>
                <a:latin typeface="Lato" panose="020F0502020204030203" pitchFamily="34" charset="0"/>
              </a:rPr>
              <a:t>two points in cluster 2 shown using grey color.</a:t>
            </a:r>
          </a:p>
          <a:p>
            <a:pPr algn="just"/>
            <a:endParaRPr lang="en-US" b="0" i="0" dirty="0">
              <a:solidFill>
                <a:srgbClr val="222222"/>
              </a:solidFill>
              <a:effectLst/>
              <a:latin typeface="Lato" panose="020F0502020204030203" pitchFamily="34" charset="0"/>
            </a:endParaRPr>
          </a:p>
        </p:txBody>
      </p:sp>
      <p:pic>
        <p:nvPicPr>
          <p:cNvPr id="3" name="Picture 2">
            <a:extLst>
              <a:ext uri="{FF2B5EF4-FFF2-40B4-BE49-F238E27FC236}">
                <a16:creationId xmlns:a16="http://schemas.microsoft.com/office/drawing/2014/main" id="{C2C8B135-B0EF-48B9-ABC6-87BF067E0183}"/>
              </a:ext>
            </a:extLst>
          </p:cNvPr>
          <p:cNvPicPr>
            <a:picLocks noChangeAspect="1"/>
          </p:cNvPicPr>
          <p:nvPr/>
        </p:nvPicPr>
        <p:blipFill>
          <a:blip r:embed="rId3"/>
          <a:stretch>
            <a:fillRect/>
          </a:stretch>
        </p:blipFill>
        <p:spPr>
          <a:xfrm>
            <a:off x="4104007" y="2343733"/>
            <a:ext cx="3228975" cy="3305175"/>
          </a:xfrm>
          <a:prstGeom prst="rect">
            <a:avLst/>
          </a:prstGeom>
        </p:spPr>
      </p:pic>
    </p:spTree>
    <p:extLst>
      <p:ext uri="{BB962C8B-B14F-4D97-AF65-F5344CB8AC3E}">
        <p14:creationId xmlns:p14="http://schemas.microsoft.com/office/powerpoint/2010/main" val="428898244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0B04E2A-E88B-4816-B84F-1A14373B2134}"/>
              </a:ext>
            </a:extLst>
          </p:cNvPr>
          <p:cNvSpPr>
            <a:spLocks noGrp="1"/>
          </p:cNvSpPr>
          <p:nvPr>
            <p:ph type="ctrTitle"/>
          </p:nvPr>
        </p:nvSpPr>
        <p:spPr>
          <a:xfrm>
            <a:off x="1845164" y="59132"/>
            <a:ext cx="8865794" cy="726393"/>
          </a:xfrm>
        </p:spPr>
        <p:txBody>
          <a:bodyPr>
            <a:normAutofit/>
          </a:bodyPr>
          <a:lstStyle/>
          <a:p>
            <a:r>
              <a:rPr lang="en-IN" sz="3100" b="1" i="0" dirty="0">
                <a:solidFill>
                  <a:srgbClr val="222222"/>
                </a:solidFill>
                <a:effectLst/>
                <a:latin typeface="Lato" panose="020F0502020204030203" pitchFamily="34" charset="0"/>
              </a:rPr>
              <a:t>K means Clustering</a:t>
            </a:r>
            <a:endParaRPr lang="en-IN" dirty="0"/>
          </a:p>
        </p:txBody>
      </p:sp>
      <p:sp>
        <p:nvSpPr>
          <p:cNvPr id="6" name="TextBox 5">
            <a:extLst>
              <a:ext uri="{FF2B5EF4-FFF2-40B4-BE49-F238E27FC236}">
                <a16:creationId xmlns:a16="http://schemas.microsoft.com/office/drawing/2014/main" id="{567BA1E5-2229-48E3-BC5F-C8386550442B}"/>
              </a:ext>
            </a:extLst>
          </p:cNvPr>
          <p:cNvSpPr txBox="1"/>
          <p:nvPr/>
        </p:nvSpPr>
        <p:spPr>
          <a:xfrm>
            <a:off x="530604" y="1266630"/>
            <a:ext cx="11373374" cy="646331"/>
          </a:xfrm>
          <a:prstGeom prst="rect">
            <a:avLst/>
          </a:prstGeom>
          <a:noFill/>
        </p:spPr>
        <p:txBody>
          <a:bodyPr wrap="square">
            <a:spAutoFit/>
          </a:bodyPr>
          <a:lstStyle/>
          <a:p>
            <a:endParaRPr lang="en-IN" i="0" dirty="0">
              <a:solidFill>
                <a:srgbClr val="222222"/>
              </a:solidFill>
              <a:effectLst/>
              <a:latin typeface="Lato" panose="020F0502020204030203" pitchFamily="34" charset="0"/>
            </a:endParaRPr>
          </a:p>
          <a:p>
            <a:endParaRPr lang="en-IN" b="1" dirty="0"/>
          </a:p>
        </p:txBody>
      </p:sp>
      <p:sp>
        <p:nvSpPr>
          <p:cNvPr id="8" name="TextBox 7">
            <a:extLst>
              <a:ext uri="{FF2B5EF4-FFF2-40B4-BE49-F238E27FC236}">
                <a16:creationId xmlns:a16="http://schemas.microsoft.com/office/drawing/2014/main" id="{19142148-17B0-4CEB-A60A-1DAB36B86DD5}"/>
              </a:ext>
            </a:extLst>
          </p:cNvPr>
          <p:cNvSpPr txBox="1"/>
          <p:nvPr/>
        </p:nvSpPr>
        <p:spPr>
          <a:xfrm>
            <a:off x="741690" y="1102964"/>
            <a:ext cx="10994507" cy="830997"/>
          </a:xfrm>
          <a:prstGeom prst="rect">
            <a:avLst/>
          </a:prstGeom>
          <a:noFill/>
        </p:spPr>
        <p:txBody>
          <a:bodyPr wrap="square">
            <a:spAutoFit/>
          </a:bodyPr>
          <a:lstStyle/>
          <a:p>
            <a:pPr algn="just"/>
            <a:r>
              <a:rPr lang="en-US" sz="2400" b="0" i="0" dirty="0">
                <a:solidFill>
                  <a:srgbClr val="222222"/>
                </a:solidFill>
                <a:effectLst/>
                <a:latin typeface="Lato" panose="020F0502020204030203" pitchFamily="34" charset="0"/>
              </a:rPr>
              <a:t>3. </a:t>
            </a:r>
            <a:r>
              <a:rPr lang="en-US" sz="2400" b="0" i="0" dirty="0">
                <a:solidFill>
                  <a:srgbClr val="00B050"/>
                </a:solidFill>
                <a:effectLst/>
                <a:latin typeface="Lato" panose="020F0502020204030203" pitchFamily="34" charset="0"/>
              </a:rPr>
              <a:t>Compute cluster centroids </a:t>
            </a:r>
            <a:r>
              <a:rPr lang="en-US" sz="2400" b="0" i="0" dirty="0">
                <a:solidFill>
                  <a:srgbClr val="222222"/>
                </a:solidFill>
                <a:effectLst/>
                <a:latin typeface="Lato" panose="020F0502020204030203" pitchFamily="34" charset="0"/>
              </a:rPr>
              <a:t>: The centroid of data points in the red cluster is shown using red cross and those in grey cluster using grey cross.</a:t>
            </a:r>
          </a:p>
        </p:txBody>
      </p:sp>
      <p:pic>
        <p:nvPicPr>
          <p:cNvPr id="2" name="Picture 1">
            <a:extLst>
              <a:ext uri="{FF2B5EF4-FFF2-40B4-BE49-F238E27FC236}">
                <a16:creationId xmlns:a16="http://schemas.microsoft.com/office/drawing/2014/main" id="{40B57EA6-4FE5-412B-9ED4-E6B56A414907}"/>
              </a:ext>
            </a:extLst>
          </p:cNvPr>
          <p:cNvPicPr>
            <a:picLocks noChangeAspect="1"/>
          </p:cNvPicPr>
          <p:nvPr/>
        </p:nvPicPr>
        <p:blipFill>
          <a:blip r:embed="rId3"/>
          <a:stretch>
            <a:fillRect/>
          </a:stretch>
        </p:blipFill>
        <p:spPr>
          <a:xfrm>
            <a:off x="4153206" y="2286195"/>
            <a:ext cx="3248025" cy="3305175"/>
          </a:xfrm>
          <a:prstGeom prst="rect">
            <a:avLst/>
          </a:prstGeom>
        </p:spPr>
      </p:pic>
    </p:spTree>
    <p:extLst>
      <p:ext uri="{BB962C8B-B14F-4D97-AF65-F5344CB8AC3E}">
        <p14:creationId xmlns:p14="http://schemas.microsoft.com/office/powerpoint/2010/main" val="35835931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D23B5A-8DDB-4AC7-42DF-2A5910589A53}"/>
              </a:ext>
            </a:extLst>
          </p:cNvPr>
          <p:cNvSpPr>
            <a:spLocks noGrp="1"/>
          </p:cNvSpPr>
          <p:nvPr>
            <p:ph type="title"/>
          </p:nvPr>
        </p:nvSpPr>
        <p:spPr>
          <a:xfrm>
            <a:off x="695130" y="-57862"/>
            <a:ext cx="10515600" cy="742108"/>
          </a:xfrm>
        </p:spPr>
        <p:txBody>
          <a:bodyPr/>
          <a:lstStyle/>
          <a:p>
            <a:pPr algn="ctr"/>
            <a:r>
              <a:rPr lang="en-IN" b="1" dirty="0"/>
              <a:t>Hadoop’s Parallel World</a:t>
            </a:r>
            <a:endParaRPr lang="en-IN" dirty="0"/>
          </a:p>
        </p:txBody>
      </p:sp>
      <p:pic>
        <p:nvPicPr>
          <p:cNvPr id="5" name="Picture 4">
            <a:extLst>
              <a:ext uri="{FF2B5EF4-FFF2-40B4-BE49-F238E27FC236}">
                <a16:creationId xmlns:a16="http://schemas.microsoft.com/office/drawing/2014/main" id="{9C2C55A6-E434-9CA1-08B3-3757FDEB2079}"/>
              </a:ext>
            </a:extLst>
          </p:cNvPr>
          <p:cNvPicPr>
            <a:picLocks noChangeAspect="1"/>
          </p:cNvPicPr>
          <p:nvPr/>
        </p:nvPicPr>
        <p:blipFill>
          <a:blip r:embed="rId2"/>
          <a:stretch>
            <a:fillRect/>
          </a:stretch>
        </p:blipFill>
        <p:spPr>
          <a:xfrm>
            <a:off x="2233584" y="604817"/>
            <a:ext cx="7724831" cy="5648366"/>
          </a:xfrm>
          <a:prstGeom prst="rect">
            <a:avLst/>
          </a:prstGeom>
        </p:spPr>
      </p:pic>
    </p:spTree>
    <p:extLst>
      <p:ext uri="{BB962C8B-B14F-4D97-AF65-F5344CB8AC3E}">
        <p14:creationId xmlns:p14="http://schemas.microsoft.com/office/powerpoint/2010/main" val="40027211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0B04E2A-E88B-4816-B84F-1A14373B2134}"/>
              </a:ext>
            </a:extLst>
          </p:cNvPr>
          <p:cNvSpPr>
            <a:spLocks noGrp="1"/>
          </p:cNvSpPr>
          <p:nvPr>
            <p:ph type="ctrTitle"/>
          </p:nvPr>
        </p:nvSpPr>
        <p:spPr>
          <a:xfrm>
            <a:off x="1845164" y="59132"/>
            <a:ext cx="8865794" cy="726393"/>
          </a:xfrm>
        </p:spPr>
        <p:txBody>
          <a:bodyPr>
            <a:normAutofit/>
          </a:bodyPr>
          <a:lstStyle/>
          <a:p>
            <a:r>
              <a:rPr lang="en-IN" sz="3100" b="1" i="0" dirty="0">
                <a:solidFill>
                  <a:srgbClr val="222222"/>
                </a:solidFill>
                <a:effectLst/>
                <a:latin typeface="Lato" panose="020F0502020204030203" pitchFamily="34" charset="0"/>
              </a:rPr>
              <a:t>K means Clustering</a:t>
            </a:r>
            <a:endParaRPr lang="en-IN" dirty="0"/>
          </a:p>
        </p:txBody>
      </p:sp>
      <p:sp>
        <p:nvSpPr>
          <p:cNvPr id="6" name="TextBox 5">
            <a:extLst>
              <a:ext uri="{FF2B5EF4-FFF2-40B4-BE49-F238E27FC236}">
                <a16:creationId xmlns:a16="http://schemas.microsoft.com/office/drawing/2014/main" id="{567BA1E5-2229-48E3-BC5F-C8386550442B}"/>
              </a:ext>
            </a:extLst>
          </p:cNvPr>
          <p:cNvSpPr txBox="1"/>
          <p:nvPr/>
        </p:nvSpPr>
        <p:spPr>
          <a:xfrm>
            <a:off x="530604" y="1266630"/>
            <a:ext cx="11373374" cy="646331"/>
          </a:xfrm>
          <a:prstGeom prst="rect">
            <a:avLst/>
          </a:prstGeom>
          <a:noFill/>
        </p:spPr>
        <p:txBody>
          <a:bodyPr wrap="square">
            <a:spAutoFit/>
          </a:bodyPr>
          <a:lstStyle/>
          <a:p>
            <a:endParaRPr lang="en-IN" i="0" dirty="0">
              <a:solidFill>
                <a:srgbClr val="222222"/>
              </a:solidFill>
              <a:effectLst/>
              <a:latin typeface="Lato" panose="020F0502020204030203" pitchFamily="34" charset="0"/>
            </a:endParaRPr>
          </a:p>
          <a:p>
            <a:endParaRPr lang="en-IN" b="1" dirty="0"/>
          </a:p>
        </p:txBody>
      </p:sp>
      <p:sp>
        <p:nvSpPr>
          <p:cNvPr id="8" name="TextBox 7">
            <a:extLst>
              <a:ext uri="{FF2B5EF4-FFF2-40B4-BE49-F238E27FC236}">
                <a16:creationId xmlns:a16="http://schemas.microsoft.com/office/drawing/2014/main" id="{19142148-17B0-4CEB-A60A-1DAB36B86DD5}"/>
              </a:ext>
            </a:extLst>
          </p:cNvPr>
          <p:cNvSpPr txBox="1"/>
          <p:nvPr/>
        </p:nvSpPr>
        <p:spPr>
          <a:xfrm>
            <a:off x="741690" y="1102964"/>
            <a:ext cx="10994507" cy="830997"/>
          </a:xfrm>
          <a:prstGeom prst="rect">
            <a:avLst/>
          </a:prstGeom>
          <a:noFill/>
        </p:spPr>
        <p:txBody>
          <a:bodyPr wrap="square">
            <a:spAutoFit/>
          </a:bodyPr>
          <a:lstStyle/>
          <a:p>
            <a:pPr algn="just"/>
            <a:r>
              <a:rPr lang="en-US" sz="2400" b="0" i="0" dirty="0">
                <a:solidFill>
                  <a:srgbClr val="222222"/>
                </a:solidFill>
                <a:effectLst/>
                <a:latin typeface="Lato" panose="020F0502020204030203" pitchFamily="34" charset="0"/>
              </a:rPr>
              <a:t>3. </a:t>
            </a:r>
            <a:r>
              <a:rPr lang="en-US" sz="2400" b="1" i="0" dirty="0">
                <a:solidFill>
                  <a:srgbClr val="222222"/>
                </a:solidFill>
                <a:effectLst/>
                <a:latin typeface="Lato" panose="020F0502020204030203" pitchFamily="34" charset="0"/>
              </a:rPr>
              <a:t>Compute cluster centroids </a:t>
            </a:r>
            <a:r>
              <a:rPr lang="en-US" sz="2400" b="0" i="0" dirty="0">
                <a:solidFill>
                  <a:srgbClr val="222222"/>
                </a:solidFill>
                <a:effectLst/>
                <a:latin typeface="Lato" panose="020F0502020204030203" pitchFamily="34" charset="0"/>
              </a:rPr>
              <a:t>: The centroid of data points in the red cluster is shown using red cross and those in grey cluster using grey cross.</a:t>
            </a:r>
          </a:p>
        </p:txBody>
      </p:sp>
      <p:pic>
        <p:nvPicPr>
          <p:cNvPr id="2" name="Picture 1">
            <a:extLst>
              <a:ext uri="{FF2B5EF4-FFF2-40B4-BE49-F238E27FC236}">
                <a16:creationId xmlns:a16="http://schemas.microsoft.com/office/drawing/2014/main" id="{40B57EA6-4FE5-412B-9ED4-E6B56A414907}"/>
              </a:ext>
            </a:extLst>
          </p:cNvPr>
          <p:cNvPicPr>
            <a:picLocks noChangeAspect="1"/>
          </p:cNvPicPr>
          <p:nvPr/>
        </p:nvPicPr>
        <p:blipFill>
          <a:blip r:embed="rId3"/>
          <a:stretch>
            <a:fillRect/>
          </a:stretch>
        </p:blipFill>
        <p:spPr>
          <a:xfrm>
            <a:off x="4153206" y="2286195"/>
            <a:ext cx="3248025" cy="3305175"/>
          </a:xfrm>
          <a:prstGeom prst="rect">
            <a:avLst/>
          </a:prstGeom>
        </p:spPr>
      </p:pic>
    </p:spTree>
    <p:extLst>
      <p:ext uri="{BB962C8B-B14F-4D97-AF65-F5344CB8AC3E}">
        <p14:creationId xmlns:p14="http://schemas.microsoft.com/office/powerpoint/2010/main" val="219864024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0B04E2A-E88B-4816-B84F-1A14373B2134}"/>
              </a:ext>
            </a:extLst>
          </p:cNvPr>
          <p:cNvSpPr>
            <a:spLocks noGrp="1"/>
          </p:cNvSpPr>
          <p:nvPr>
            <p:ph type="ctrTitle"/>
          </p:nvPr>
        </p:nvSpPr>
        <p:spPr>
          <a:xfrm>
            <a:off x="1845164" y="59132"/>
            <a:ext cx="8865794" cy="726393"/>
          </a:xfrm>
        </p:spPr>
        <p:txBody>
          <a:bodyPr>
            <a:normAutofit/>
          </a:bodyPr>
          <a:lstStyle/>
          <a:p>
            <a:r>
              <a:rPr lang="en-IN" sz="3100" b="1" i="0" dirty="0">
                <a:solidFill>
                  <a:srgbClr val="222222"/>
                </a:solidFill>
                <a:effectLst/>
                <a:latin typeface="Lato" panose="020F0502020204030203" pitchFamily="34" charset="0"/>
              </a:rPr>
              <a:t>K means Clustering</a:t>
            </a:r>
            <a:endParaRPr lang="en-IN" dirty="0"/>
          </a:p>
        </p:txBody>
      </p:sp>
      <p:sp>
        <p:nvSpPr>
          <p:cNvPr id="6" name="TextBox 5">
            <a:extLst>
              <a:ext uri="{FF2B5EF4-FFF2-40B4-BE49-F238E27FC236}">
                <a16:creationId xmlns:a16="http://schemas.microsoft.com/office/drawing/2014/main" id="{567BA1E5-2229-48E3-BC5F-C8386550442B}"/>
              </a:ext>
            </a:extLst>
          </p:cNvPr>
          <p:cNvSpPr txBox="1"/>
          <p:nvPr/>
        </p:nvSpPr>
        <p:spPr>
          <a:xfrm>
            <a:off x="530604" y="1266630"/>
            <a:ext cx="11373374" cy="646331"/>
          </a:xfrm>
          <a:prstGeom prst="rect">
            <a:avLst/>
          </a:prstGeom>
          <a:noFill/>
        </p:spPr>
        <p:txBody>
          <a:bodyPr wrap="square">
            <a:spAutoFit/>
          </a:bodyPr>
          <a:lstStyle/>
          <a:p>
            <a:endParaRPr lang="en-IN" i="0" dirty="0">
              <a:solidFill>
                <a:srgbClr val="222222"/>
              </a:solidFill>
              <a:effectLst/>
              <a:latin typeface="Lato" panose="020F0502020204030203" pitchFamily="34" charset="0"/>
            </a:endParaRPr>
          </a:p>
          <a:p>
            <a:endParaRPr lang="en-IN" b="1" dirty="0"/>
          </a:p>
        </p:txBody>
      </p:sp>
      <p:sp>
        <p:nvSpPr>
          <p:cNvPr id="8" name="TextBox 7">
            <a:extLst>
              <a:ext uri="{FF2B5EF4-FFF2-40B4-BE49-F238E27FC236}">
                <a16:creationId xmlns:a16="http://schemas.microsoft.com/office/drawing/2014/main" id="{19142148-17B0-4CEB-A60A-1DAB36B86DD5}"/>
              </a:ext>
            </a:extLst>
          </p:cNvPr>
          <p:cNvSpPr txBox="1"/>
          <p:nvPr/>
        </p:nvSpPr>
        <p:spPr>
          <a:xfrm>
            <a:off x="741690" y="1102964"/>
            <a:ext cx="10994507" cy="923330"/>
          </a:xfrm>
          <a:prstGeom prst="rect">
            <a:avLst/>
          </a:prstGeom>
          <a:noFill/>
        </p:spPr>
        <p:txBody>
          <a:bodyPr wrap="square">
            <a:spAutoFit/>
          </a:bodyPr>
          <a:lstStyle/>
          <a:p>
            <a:pPr algn="just"/>
            <a:r>
              <a:rPr lang="en-US" b="0" i="0" dirty="0">
                <a:solidFill>
                  <a:srgbClr val="222222"/>
                </a:solidFill>
                <a:effectLst/>
                <a:latin typeface="Lato" panose="020F0502020204030203" pitchFamily="34" charset="0"/>
              </a:rPr>
              <a:t>4. </a:t>
            </a:r>
            <a:r>
              <a:rPr lang="en-US" b="0" i="0" dirty="0">
                <a:solidFill>
                  <a:srgbClr val="00B050"/>
                </a:solidFill>
                <a:effectLst/>
                <a:latin typeface="Lato" panose="020F0502020204030203" pitchFamily="34" charset="0"/>
              </a:rPr>
              <a:t>Re-assign each point to the closest cluster centroid </a:t>
            </a:r>
            <a:r>
              <a:rPr lang="en-US" b="0" i="0" dirty="0">
                <a:solidFill>
                  <a:srgbClr val="222222"/>
                </a:solidFill>
                <a:effectLst/>
                <a:latin typeface="Lato" panose="020F0502020204030203" pitchFamily="34" charset="0"/>
              </a:rPr>
              <a:t>: Note that only </a:t>
            </a:r>
            <a:r>
              <a:rPr lang="en-US" b="0" i="0" dirty="0">
                <a:solidFill>
                  <a:schemeClr val="accent2">
                    <a:lumMod val="75000"/>
                  </a:schemeClr>
                </a:solidFill>
                <a:effectLst/>
                <a:latin typeface="Lato" panose="020F0502020204030203" pitchFamily="34" charset="0"/>
              </a:rPr>
              <a:t>the data point at the bottom is assigned to the red cluster</a:t>
            </a:r>
            <a:r>
              <a:rPr lang="en-US" b="0" i="0" dirty="0">
                <a:solidFill>
                  <a:srgbClr val="222222"/>
                </a:solidFill>
                <a:effectLst/>
                <a:latin typeface="Lato" panose="020F0502020204030203" pitchFamily="34" charset="0"/>
              </a:rPr>
              <a:t> even though its </a:t>
            </a:r>
            <a:r>
              <a:rPr lang="en-US" b="0" i="0" dirty="0">
                <a:solidFill>
                  <a:srgbClr val="00B0F0"/>
                </a:solidFill>
                <a:effectLst/>
                <a:latin typeface="Lato" panose="020F0502020204030203" pitchFamily="34" charset="0"/>
              </a:rPr>
              <a:t>closer to the centroid of grey cluster</a:t>
            </a:r>
            <a:r>
              <a:rPr lang="en-US" b="0" i="0" dirty="0">
                <a:solidFill>
                  <a:srgbClr val="222222"/>
                </a:solidFill>
                <a:effectLst/>
                <a:latin typeface="Lato" panose="020F0502020204030203" pitchFamily="34" charset="0"/>
              </a:rPr>
              <a:t>. Thus, we assign that data point into grey cluster</a:t>
            </a:r>
          </a:p>
        </p:txBody>
      </p:sp>
      <p:pic>
        <p:nvPicPr>
          <p:cNvPr id="3" name="Picture 2">
            <a:extLst>
              <a:ext uri="{FF2B5EF4-FFF2-40B4-BE49-F238E27FC236}">
                <a16:creationId xmlns:a16="http://schemas.microsoft.com/office/drawing/2014/main" id="{7D7F81D8-E96A-461C-8C98-709C1539DD5A}"/>
              </a:ext>
            </a:extLst>
          </p:cNvPr>
          <p:cNvPicPr>
            <a:picLocks noChangeAspect="1"/>
          </p:cNvPicPr>
          <p:nvPr/>
        </p:nvPicPr>
        <p:blipFill>
          <a:blip r:embed="rId3"/>
          <a:stretch>
            <a:fillRect/>
          </a:stretch>
        </p:blipFill>
        <p:spPr>
          <a:xfrm>
            <a:off x="4036896" y="2474282"/>
            <a:ext cx="3228975" cy="3314700"/>
          </a:xfrm>
          <a:prstGeom prst="rect">
            <a:avLst/>
          </a:prstGeom>
        </p:spPr>
      </p:pic>
    </p:spTree>
    <p:extLst>
      <p:ext uri="{BB962C8B-B14F-4D97-AF65-F5344CB8AC3E}">
        <p14:creationId xmlns:p14="http://schemas.microsoft.com/office/powerpoint/2010/main" val="231267799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0B04E2A-E88B-4816-B84F-1A14373B2134}"/>
              </a:ext>
            </a:extLst>
          </p:cNvPr>
          <p:cNvSpPr>
            <a:spLocks noGrp="1"/>
          </p:cNvSpPr>
          <p:nvPr>
            <p:ph type="ctrTitle"/>
          </p:nvPr>
        </p:nvSpPr>
        <p:spPr>
          <a:xfrm>
            <a:off x="1845164" y="59132"/>
            <a:ext cx="8865794" cy="726393"/>
          </a:xfrm>
        </p:spPr>
        <p:txBody>
          <a:bodyPr>
            <a:normAutofit/>
          </a:bodyPr>
          <a:lstStyle/>
          <a:p>
            <a:r>
              <a:rPr lang="en-IN" sz="3100" b="1" i="0" dirty="0">
                <a:solidFill>
                  <a:srgbClr val="222222"/>
                </a:solidFill>
                <a:effectLst/>
                <a:latin typeface="Lato" panose="020F0502020204030203" pitchFamily="34" charset="0"/>
              </a:rPr>
              <a:t>K means Clustering</a:t>
            </a:r>
            <a:endParaRPr lang="en-IN" dirty="0"/>
          </a:p>
        </p:txBody>
      </p:sp>
      <p:sp>
        <p:nvSpPr>
          <p:cNvPr id="6" name="TextBox 5">
            <a:extLst>
              <a:ext uri="{FF2B5EF4-FFF2-40B4-BE49-F238E27FC236}">
                <a16:creationId xmlns:a16="http://schemas.microsoft.com/office/drawing/2014/main" id="{567BA1E5-2229-48E3-BC5F-C8386550442B}"/>
              </a:ext>
            </a:extLst>
          </p:cNvPr>
          <p:cNvSpPr txBox="1"/>
          <p:nvPr/>
        </p:nvSpPr>
        <p:spPr>
          <a:xfrm>
            <a:off x="530604" y="1266630"/>
            <a:ext cx="11373374" cy="646331"/>
          </a:xfrm>
          <a:prstGeom prst="rect">
            <a:avLst/>
          </a:prstGeom>
          <a:noFill/>
        </p:spPr>
        <p:txBody>
          <a:bodyPr wrap="square">
            <a:spAutoFit/>
          </a:bodyPr>
          <a:lstStyle/>
          <a:p>
            <a:endParaRPr lang="en-IN" i="0" dirty="0">
              <a:solidFill>
                <a:srgbClr val="222222"/>
              </a:solidFill>
              <a:effectLst/>
              <a:latin typeface="Lato" panose="020F0502020204030203" pitchFamily="34" charset="0"/>
            </a:endParaRPr>
          </a:p>
          <a:p>
            <a:endParaRPr lang="en-IN" b="1" dirty="0"/>
          </a:p>
        </p:txBody>
      </p:sp>
      <p:sp>
        <p:nvSpPr>
          <p:cNvPr id="8" name="TextBox 7">
            <a:extLst>
              <a:ext uri="{FF2B5EF4-FFF2-40B4-BE49-F238E27FC236}">
                <a16:creationId xmlns:a16="http://schemas.microsoft.com/office/drawing/2014/main" id="{19142148-17B0-4CEB-A60A-1DAB36B86DD5}"/>
              </a:ext>
            </a:extLst>
          </p:cNvPr>
          <p:cNvSpPr txBox="1"/>
          <p:nvPr/>
        </p:nvSpPr>
        <p:spPr>
          <a:xfrm>
            <a:off x="741690" y="1102964"/>
            <a:ext cx="10994507" cy="3323987"/>
          </a:xfrm>
          <a:prstGeom prst="rect">
            <a:avLst/>
          </a:prstGeom>
          <a:noFill/>
        </p:spPr>
        <p:txBody>
          <a:bodyPr wrap="square">
            <a:spAutoFit/>
          </a:bodyPr>
          <a:lstStyle/>
          <a:p>
            <a:pPr algn="just"/>
            <a:r>
              <a:rPr lang="en-US" sz="2400" dirty="0">
                <a:solidFill>
                  <a:srgbClr val="222222"/>
                </a:solidFill>
                <a:latin typeface="Lato" panose="020F0502020204030203" pitchFamily="34" charset="0"/>
              </a:rPr>
              <a:t>5</a:t>
            </a:r>
            <a:r>
              <a:rPr lang="en-US" sz="2400" b="0" i="0" dirty="0">
                <a:solidFill>
                  <a:srgbClr val="222222"/>
                </a:solidFill>
                <a:effectLst/>
                <a:latin typeface="Lato" panose="020F0502020204030203" pitchFamily="34" charset="0"/>
              </a:rPr>
              <a:t>. Repeat steps 4 and 5 </a:t>
            </a:r>
            <a:r>
              <a:rPr lang="en-US" sz="2400" b="0" i="0" dirty="0">
                <a:solidFill>
                  <a:srgbClr val="7030A0"/>
                </a:solidFill>
                <a:effectLst/>
                <a:latin typeface="Lato" panose="020F0502020204030203" pitchFamily="34" charset="0"/>
              </a:rPr>
              <a:t>until no improvements are possible </a:t>
            </a:r>
            <a:r>
              <a:rPr lang="en-US" sz="2400" b="0" i="0" dirty="0">
                <a:solidFill>
                  <a:srgbClr val="222222"/>
                </a:solidFill>
                <a:effectLst/>
                <a:latin typeface="Lato" panose="020F0502020204030203" pitchFamily="34" charset="0"/>
              </a:rPr>
              <a:t>: Similarly, we’ll repeat the 4</a:t>
            </a:r>
            <a:r>
              <a:rPr lang="en-US" sz="2400" b="0" i="0" baseline="30000" dirty="0">
                <a:solidFill>
                  <a:srgbClr val="222222"/>
                </a:solidFill>
                <a:effectLst/>
                <a:latin typeface="Lato" panose="020F0502020204030203" pitchFamily="34" charset="0"/>
              </a:rPr>
              <a:t>th</a:t>
            </a:r>
            <a:r>
              <a:rPr lang="en-US" sz="2400" b="0" i="0" dirty="0">
                <a:solidFill>
                  <a:srgbClr val="222222"/>
                </a:solidFill>
                <a:effectLst/>
                <a:latin typeface="Lato" panose="020F0502020204030203" pitchFamily="34" charset="0"/>
              </a:rPr>
              <a:t> and 5</a:t>
            </a:r>
            <a:r>
              <a:rPr lang="en-US" sz="2400" b="0" i="0" baseline="30000" dirty="0">
                <a:solidFill>
                  <a:srgbClr val="222222"/>
                </a:solidFill>
                <a:effectLst/>
                <a:latin typeface="Lato" panose="020F0502020204030203" pitchFamily="34" charset="0"/>
              </a:rPr>
              <a:t>th</a:t>
            </a:r>
            <a:r>
              <a:rPr lang="en-US" sz="2400" b="0" i="0" dirty="0">
                <a:solidFill>
                  <a:srgbClr val="222222"/>
                </a:solidFill>
                <a:effectLst/>
                <a:latin typeface="Lato" panose="020F0502020204030203" pitchFamily="34" charset="0"/>
              </a:rPr>
              <a:t> steps until we’ll reach global optima. </a:t>
            </a:r>
          </a:p>
          <a:p>
            <a:pPr algn="just"/>
            <a:endParaRPr lang="en-US" sz="2400" dirty="0">
              <a:solidFill>
                <a:srgbClr val="222222"/>
              </a:solidFill>
              <a:latin typeface="Lato" panose="020F0502020204030203" pitchFamily="34" charset="0"/>
            </a:endParaRPr>
          </a:p>
          <a:p>
            <a:pPr algn="just"/>
            <a:endParaRPr lang="en-US" sz="2400" b="0" i="0" dirty="0">
              <a:solidFill>
                <a:srgbClr val="222222"/>
              </a:solidFill>
              <a:effectLst/>
              <a:latin typeface="Lato" panose="020F0502020204030203" pitchFamily="34" charset="0"/>
            </a:endParaRPr>
          </a:p>
          <a:p>
            <a:pPr algn="just"/>
            <a:endParaRPr lang="en-US" sz="2400" dirty="0">
              <a:solidFill>
                <a:srgbClr val="222222"/>
              </a:solidFill>
              <a:latin typeface="Lato" panose="020F0502020204030203" pitchFamily="34" charset="0"/>
            </a:endParaRPr>
          </a:p>
          <a:p>
            <a:pPr algn="just"/>
            <a:r>
              <a:rPr lang="en-US" sz="2400" b="0" i="0" dirty="0">
                <a:solidFill>
                  <a:srgbClr val="222222"/>
                </a:solidFill>
                <a:effectLst/>
                <a:latin typeface="Lato" panose="020F0502020204030203" pitchFamily="34" charset="0"/>
              </a:rPr>
              <a:t>When there will be </a:t>
            </a:r>
            <a:r>
              <a:rPr lang="en-US" sz="2400" b="0" i="0" dirty="0">
                <a:solidFill>
                  <a:srgbClr val="00B0F0"/>
                </a:solidFill>
                <a:effectLst/>
                <a:latin typeface="Lato" panose="020F0502020204030203" pitchFamily="34" charset="0"/>
              </a:rPr>
              <a:t>no further switching of data points between two clusters for two successive repeats.</a:t>
            </a:r>
            <a:r>
              <a:rPr lang="en-US" sz="2400" b="0" i="0" dirty="0">
                <a:solidFill>
                  <a:srgbClr val="222222"/>
                </a:solidFill>
                <a:effectLst/>
                <a:latin typeface="Lato" panose="020F0502020204030203" pitchFamily="34" charset="0"/>
              </a:rPr>
              <a:t> It will mark the </a:t>
            </a:r>
            <a:r>
              <a:rPr lang="en-US" sz="2400" b="0" i="0" dirty="0">
                <a:solidFill>
                  <a:srgbClr val="7030A0"/>
                </a:solidFill>
                <a:effectLst/>
                <a:latin typeface="Lato" panose="020F0502020204030203" pitchFamily="34" charset="0"/>
              </a:rPr>
              <a:t>termination of the algorithm if not explicitly mentioned.</a:t>
            </a:r>
          </a:p>
          <a:p>
            <a:pPr algn="just"/>
            <a:endParaRPr lang="en-US" b="0" i="0" dirty="0">
              <a:solidFill>
                <a:srgbClr val="222222"/>
              </a:solidFill>
              <a:effectLst/>
              <a:latin typeface="Lato" panose="020F0502020204030203" pitchFamily="34" charset="0"/>
            </a:endParaRPr>
          </a:p>
        </p:txBody>
      </p:sp>
    </p:spTree>
    <p:extLst>
      <p:ext uri="{BB962C8B-B14F-4D97-AF65-F5344CB8AC3E}">
        <p14:creationId xmlns:p14="http://schemas.microsoft.com/office/powerpoint/2010/main" val="427801462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0B04E2A-E88B-4816-B84F-1A14373B2134}"/>
              </a:ext>
            </a:extLst>
          </p:cNvPr>
          <p:cNvSpPr>
            <a:spLocks noGrp="1"/>
          </p:cNvSpPr>
          <p:nvPr>
            <p:ph type="ctrTitle"/>
          </p:nvPr>
        </p:nvSpPr>
        <p:spPr>
          <a:xfrm>
            <a:off x="1845164" y="59132"/>
            <a:ext cx="8865794" cy="726393"/>
          </a:xfrm>
        </p:spPr>
        <p:txBody>
          <a:bodyPr>
            <a:normAutofit/>
          </a:bodyPr>
          <a:lstStyle/>
          <a:p>
            <a:r>
              <a:rPr lang="en-IN" sz="3100" b="1" i="0" dirty="0">
                <a:solidFill>
                  <a:srgbClr val="222222"/>
                </a:solidFill>
                <a:effectLst/>
                <a:latin typeface="Lato" panose="020F0502020204030203" pitchFamily="34" charset="0"/>
              </a:rPr>
              <a:t>K means Clustering</a:t>
            </a:r>
            <a:endParaRPr lang="en-IN" dirty="0"/>
          </a:p>
        </p:txBody>
      </p:sp>
      <p:sp>
        <p:nvSpPr>
          <p:cNvPr id="6" name="TextBox 5">
            <a:extLst>
              <a:ext uri="{FF2B5EF4-FFF2-40B4-BE49-F238E27FC236}">
                <a16:creationId xmlns:a16="http://schemas.microsoft.com/office/drawing/2014/main" id="{567BA1E5-2229-48E3-BC5F-C8386550442B}"/>
              </a:ext>
            </a:extLst>
          </p:cNvPr>
          <p:cNvSpPr txBox="1"/>
          <p:nvPr/>
        </p:nvSpPr>
        <p:spPr>
          <a:xfrm>
            <a:off x="530604" y="1266630"/>
            <a:ext cx="11373374" cy="646331"/>
          </a:xfrm>
          <a:prstGeom prst="rect">
            <a:avLst/>
          </a:prstGeom>
          <a:noFill/>
        </p:spPr>
        <p:txBody>
          <a:bodyPr wrap="square">
            <a:spAutoFit/>
          </a:bodyPr>
          <a:lstStyle/>
          <a:p>
            <a:endParaRPr lang="en-IN" i="0" dirty="0">
              <a:solidFill>
                <a:srgbClr val="222222"/>
              </a:solidFill>
              <a:effectLst/>
              <a:latin typeface="Lato" panose="020F0502020204030203" pitchFamily="34" charset="0"/>
            </a:endParaRPr>
          </a:p>
          <a:p>
            <a:endParaRPr lang="en-IN" b="1" dirty="0"/>
          </a:p>
        </p:txBody>
      </p:sp>
      <p:sp>
        <p:nvSpPr>
          <p:cNvPr id="8" name="TextBox 7">
            <a:extLst>
              <a:ext uri="{FF2B5EF4-FFF2-40B4-BE49-F238E27FC236}">
                <a16:creationId xmlns:a16="http://schemas.microsoft.com/office/drawing/2014/main" id="{19142148-17B0-4CEB-A60A-1DAB36B86DD5}"/>
              </a:ext>
            </a:extLst>
          </p:cNvPr>
          <p:cNvSpPr txBox="1"/>
          <p:nvPr/>
        </p:nvSpPr>
        <p:spPr>
          <a:xfrm>
            <a:off x="741690" y="1102964"/>
            <a:ext cx="10994507" cy="3785652"/>
          </a:xfrm>
          <a:prstGeom prst="rect">
            <a:avLst/>
          </a:prstGeom>
          <a:noFill/>
        </p:spPr>
        <p:txBody>
          <a:bodyPr wrap="square">
            <a:spAutoFit/>
          </a:bodyPr>
          <a:lstStyle/>
          <a:p>
            <a:pPr algn="just"/>
            <a:r>
              <a:rPr lang="en-US" sz="2400" dirty="0">
                <a:solidFill>
                  <a:srgbClr val="222222"/>
                </a:solidFill>
                <a:latin typeface="Lato" panose="020F0502020204030203" pitchFamily="34" charset="0"/>
              </a:rPr>
              <a:t>How to </a:t>
            </a:r>
            <a:r>
              <a:rPr lang="en-US" sz="2400" dirty="0">
                <a:solidFill>
                  <a:srgbClr val="00B0F0"/>
                </a:solidFill>
                <a:latin typeface="Lato" panose="020F0502020204030203" pitchFamily="34" charset="0"/>
              </a:rPr>
              <a:t>choose the value of "K number of clusters</a:t>
            </a:r>
            <a:r>
              <a:rPr lang="en-US" sz="2400" dirty="0">
                <a:solidFill>
                  <a:srgbClr val="222222"/>
                </a:solidFill>
                <a:latin typeface="Lato" panose="020F0502020204030203" pitchFamily="34" charset="0"/>
              </a:rPr>
              <a:t>" in K-means Clustering?</a:t>
            </a:r>
          </a:p>
          <a:p>
            <a:pPr algn="just"/>
            <a:endParaRPr lang="en-US" sz="2400" dirty="0">
              <a:solidFill>
                <a:srgbClr val="222222"/>
              </a:solidFill>
              <a:latin typeface="Lato" panose="020F0502020204030203" pitchFamily="34" charset="0"/>
            </a:endParaRPr>
          </a:p>
          <a:p>
            <a:pPr algn="just"/>
            <a:r>
              <a:rPr lang="en-US" sz="2400" dirty="0">
                <a:solidFill>
                  <a:srgbClr val="222222"/>
                </a:solidFill>
                <a:latin typeface="Lato" panose="020F0502020204030203" pitchFamily="34" charset="0"/>
              </a:rPr>
              <a:t>The </a:t>
            </a:r>
            <a:r>
              <a:rPr lang="en-US" sz="2400" b="1" dirty="0">
                <a:solidFill>
                  <a:srgbClr val="222222"/>
                </a:solidFill>
                <a:latin typeface="Lato" panose="020F0502020204030203" pitchFamily="34" charset="0"/>
              </a:rPr>
              <a:t>performance</a:t>
            </a:r>
            <a:r>
              <a:rPr lang="en-US" sz="2400" dirty="0">
                <a:solidFill>
                  <a:srgbClr val="222222"/>
                </a:solidFill>
                <a:latin typeface="Lato" panose="020F0502020204030203" pitchFamily="34" charset="0"/>
              </a:rPr>
              <a:t> of the K-means clustering algorithm depends upon </a:t>
            </a:r>
            <a:r>
              <a:rPr lang="en-US" sz="2400" dirty="0">
                <a:solidFill>
                  <a:srgbClr val="FF0000"/>
                </a:solidFill>
                <a:latin typeface="Lato" panose="020F0502020204030203" pitchFamily="34" charset="0"/>
              </a:rPr>
              <a:t>highly efficient clusters that it forms</a:t>
            </a:r>
            <a:r>
              <a:rPr lang="en-US" sz="2400" dirty="0">
                <a:solidFill>
                  <a:srgbClr val="222222"/>
                </a:solidFill>
                <a:latin typeface="Lato" panose="020F0502020204030203" pitchFamily="34" charset="0"/>
              </a:rPr>
              <a:t>. But choosing the optimal number of clusters is a big task. </a:t>
            </a:r>
          </a:p>
          <a:p>
            <a:pPr algn="just"/>
            <a:endParaRPr lang="en-US" sz="2400" dirty="0">
              <a:solidFill>
                <a:srgbClr val="222222"/>
              </a:solidFill>
              <a:latin typeface="Lato" panose="020F0502020204030203" pitchFamily="34" charset="0"/>
            </a:endParaRPr>
          </a:p>
          <a:p>
            <a:pPr algn="just"/>
            <a:endParaRPr lang="en-US" sz="2400" dirty="0">
              <a:solidFill>
                <a:srgbClr val="222222"/>
              </a:solidFill>
              <a:latin typeface="Lato" panose="020F0502020204030203" pitchFamily="34" charset="0"/>
            </a:endParaRPr>
          </a:p>
          <a:p>
            <a:pPr algn="just"/>
            <a:r>
              <a:rPr lang="en-US" sz="2400" dirty="0">
                <a:solidFill>
                  <a:srgbClr val="222222"/>
                </a:solidFill>
                <a:latin typeface="Lato" panose="020F0502020204030203" pitchFamily="34" charset="0"/>
              </a:rPr>
              <a:t>There are some different ways to find the optimal number of clusters, but here we are discussing the most appropriate method to find the number of clusters or value of K. </a:t>
            </a:r>
            <a:endParaRPr lang="en-US" sz="2400" b="0" i="0" dirty="0">
              <a:solidFill>
                <a:srgbClr val="222222"/>
              </a:solidFill>
              <a:effectLst/>
              <a:latin typeface="Lato" panose="020F0502020204030203" pitchFamily="34" charset="0"/>
            </a:endParaRPr>
          </a:p>
        </p:txBody>
      </p:sp>
      <p:sp>
        <p:nvSpPr>
          <p:cNvPr id="9" name="TextBox 8">
            <a:extLst>
              <a:ext uri="{FF2B5EF4-FFF2-40B4-BE49-F238E27FC236}">
                <a16:creationId xmlns:a16="http://schemas.microsoft.com/office/drawing/2014/main" id="{2E5E18D5-17A1-4A86-A5E7-191E61AAAE83}"/>
              </a:ext>
            </a:extLst>
          </p:cNvPr>
          <p:cNvSpPr txBox="1"/>
          <p:nvPr/>
        </p:nvSpPr>
        <p:spPr>
          <a:xfrm>
            <a:off x="270545" y="6152537"/>
            <a:ext cx="8319781" cy="369332"/>
          </a:xfrm>
          <a:prstGeom prst="rect">
            <a:avLst/>
          </a:prstGeom>
          <a:noFill/>
        </p:spPr>
        <p:txBody>
          <a:bodyPr wrap="square">
            <a:spAutoFit/>
          </a:bodyPr>
          <a:lstStyle/>
          <a:p>
            <a:r>
              <a:rPr lang="en-IN" dirty="0"/>
              <a:t>https://www.javatpoint.com/k-means-clustering-algorithm-in-machine-learning</a:t>
            </a:r>
          </a:p>
        </p:txBody>
      </p:sp>
    </p:spTree>
    <p:extLst>
      <p:ext uri="{BB962C8B-B14F-4D97-AF65-F5344CB8AC3E}">
        <p14:creationId xmlns:p14="http://schemas.microsoft.com/office/powerpoint/2010/main" val="150339145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0B04E2A-E88B-4816-B84F-1A14373B2134}"/>
              </a:ext>
            </a:extLst>
          </p:cNvPr>
          <p:cNvSpPr>
            <a:spLocks noGrp="1"/>
          </p:cNvSpPr>
          <p:nvPr>
            <p:ph type="ctrTitle"/>
          </p:nvPr>
        </p:nvSpPr>
        <p:spPr>
          <a:xfrm>
            <a:off x="1845164" y="59132"/>
            <a:ext cx="8865794" cy="726393"/>
          </a:xfrm>
        </p:spPr>
        <p:txBody>
          <a:bodyPr>
            <a:normAutofit/>
          </a:bodyPr>
          <a:lstStyle/>
          <a:p>
            <a:r>
              <a:rPr lang="en-IN" sz="3100" b="1" i="0" dirty="0">
                <a:solidFill>
                  <a:srgbClr val="222222"/>
                </a:solidFill>
                <a:effectLst/>
                <a:latin typeface="Lato" panose="020F0502020204030203" pitchFamily="34" charset="0"/>
              </a:rPr>
              <a:t>K means Clustering</a:t>
            </a:r>
            <a:endParaRPr lang="en-IN" dirty="0"/>
          </a:p>
        </p:txBody>
      </p:sp>
      <p:sp>
        <p:nvSpPr>
          <p:cNvPr id="6" name="TextBox 5">
            <a:extLst>
              <a:ext uri="{FF2B5EF4-FFF2-40B4-BE49-F238E27FC236}">
                <a16:creationId xmlns:a16="http://schemas.microsoft.com/office/drawing/2014/main" id="{567BA1E5-2229-48E3-BC5F-C8386550442B}"/>
              </a:ext>
            </a:extLst>
          </p:cNvPr>
          <p:cNvSpPr txBox="1"/>
          <p:nvPr/>
        </p:nvSpPr>
        <p:spPr>
          <a:xfrm>
            <a:off x="530604" y="1266630"/>
            <a:ext cx="11373374" cy="646331"/>
          </a:xfrm>
          <a:prstGeom prst="rect">
            <a:avLst/>
          </a:prstGeom>
          <a:noFill/>
        </p:spPr>
        <p:txBody>
          <a:bodyPr wrap="square">
            <a:spAutoFit/>
          </a:bodyPr>
          <a:lstStyle/>
          <a:p>
            <a:endParaRPr lang="en-IN" i="0" dirty="0">
              <a:solidFill>
                <a:srgbClr val="222222"/>
              </a:solidFill>
              <a:effectLst/>
              <a:latin typeface="Lato" panose="020F0502020204030203" pitchFamily="34" charset="0"/>
            </a:endParaRPr>
          </a:p>
          <a:p>
            <a:endParaRPr lang="en-IN" b="1" dirty="0"/>
          </a:p>
        </p:txBody>
      </p:sp>
      <p:sp>
        <p:nvSpPr>
          <p:cNvPr id="8" name="TextBox 7">
            <a:extLst>
              <a:ext uri="{FF2B5EF4-FFF2-40B4-BE49-F238E27FC236}">
                <a16:creationId xmlns:a16="http://schemas.microsoft.com/office/drawing/2014/main" id="{19142148-17B0-4CEB-A60A-1DAB36B86DD5}"/>
              </a:ext>
            </a:extLst>
          </p:cNvPr>
          <p:cNvSpPr txBox="1"/>
          <p:nvPr/>
        </p:nvSpPr>
        <p:spPr>
          <a:xfrm>
            <a:off x="436228" y="1102964"/>
            <a:ext cx="11299969" cy="3416320"/>
          </a:xfrm>
          <a:prstGeom prst="rect">
            <a:avLst/>
          </a:prstGeom>
          <a:noFill/>
        </p:spPr>
        <p:txBody>
          <a:bodyPr wrap="square">
            <a:spAutoFit/>
          </a:bodyPr>
          <a:lstStyle/>
          <a:p>
            <a:pPr algn="just"/>
            <a:r>
              <a:rPr lang="en-US" sz="2400" dirty="0">
                <a:solidFill>
                  <a:srgbClr val="FF0000"/>
                </a:solidFill>
                <a:latin typeface="Lato" panose="020F0502020204030203" pitchFamily="34" charset="0"/>
              </a:rPr>
              <a:t>Elbow Method</a:t>
            </a:r>
          </a:p>
          <a:p>
            <a:pPr algn="just"/>
            <a:endParaRPr lang="en-US" sz="2400" dirty="0">
              <a:solidFill>
                <a:srgbClr val="222222"/>
              </a:solidFill>
              <a:latin typeface="Lato" panose="020F0502020204030203" pitchFamily="34" charset="0"/>
            </a:endParaRPr>
          </a:p>
          <a:p>
            <a:pPr algn="just"/>
            <a:endParaRPr lang="en-US" sz="2400" dirty="0">
              <a:solidFill>
                <a:srgbClr val="222222"/>
              </a:solidFill>
              <a:latin typeface="Lato" panose="020F0502020204030203" pitchFamily="34" charset="0"/>
            </a:endParaRPr>
          </a:p>
          <a:p>
            <a:pPr algn="just"/>
            <a:r>
              <a:rPr lang="en-US" sz="2400" dirty="0">
                <a:solidFill>
                  <a:srgbClr val="222222"/>
                </a:solidFill>
                <a:latin typeface="Lato" panose="020F0502020204030203" pitchFamily="34" charset="0"/>
              </a:rPr>
              <a:t>The Elbow method is one of the most popular ways to </a:t>
            </a:r>
            <a:r>
              <a:rPr lang="en-US" sz="2400" dirty="0">
                <a:solidFill>
                  <a:srgbClr val="7030A0"/>
                </a:solidFill>
                <a:latin typeface="Lato" panose="020F0502020204030203" pitchFamily="34" charset="0"/>
              </a:rPr>
              <a:t>find the optimal number of clusters</a:t>
            </a:r>
            <a:r>
              <a:rPr lang="en-US" sz="2400" dirty="0">
                <a:solidFill>
                  <a:srgbClr val="222222"/>
                </a:solidFill>
                <a:latin typeface="Lato" panose="020F0502020204030203" pitchFamily="34" charset="0"/>
              </a:rPr>
              <a:t>. This method uses the concept of WCSS value. WCSS stands for </a:t>
            </a:r>
            <a:r>
              <a:rPr lang="en-US" sz="2400" dirty="0">
                <a:solidFill>
                  <a:srgbClr val="FFC000"/>
                </a:solidFill>
                <a:latin typeface="Lato" panose="020F0502020204030203" pitchFamily="34" charset="0"/>
              </a:rPr>
              <a:t>Within Cluster Sum of Squares</a:t>
            </a:r>
            <a:r>
              <a:rPr lang="en-US" sz="2400" dirty="0">
                <a:solidFill>
                  <a:srgbClr val="222222"/>
                </a:solidFill>
                <a:latin typeface="Lato" panose="020F0502020204030203" pitchFamily="34" charset="0"/>
              </a:rPr>
              <a:t>, which defines </a:t>
            </a:r>
            <a:r>
              <a:rPr lang="en-US" sz="2400" dirty="0">
                <a:solidFill>
                  <a:srgbClr val="00B0F0"/>
                </a:solidFill>
                <a:latin typeface="Lato" panose="020F0502020204030203" pitchFamily="34" charset="0"/>
              </a:rPr>
              <a:t>the total variations within a cluster</a:t>
            </a:r>
            <a:r>
              <a:rPr lang="en-US" sz="2400" dirty="0">
                <a:solidFill>
                  <a:srgbClr val="222222"/>
                </a:solidFill>
                <a:latin typeface="Lato" panose="020F0502020204030203" pitchFamily="34" charset="0"/>
              </a:rPr>
              <a:t>. </a:t>
            </a:r>
          </a:p>
          <a:p>
            <a:pPr algn="just"/>
            <a:endParaRPr lang="en-US" sz="2400" dirty="0">
              <a:solidFill>
                <a:srgbClr val="222222"/>
              </a:solidFill>
              <a:latin typeface="Lato" panose="020F0502020204030203" pitchFamily="34" charset="0"/>
            </a:endParaRPr>
          </a:p>
          <a:p>
            <a:pPr algn="just"/>
            <a:endParaRPr lang="en-US" sz="2400" dirty="0">
              <a:solidFill>
                <a:srgbClr val="222222"/>
              </a:solidFill>
              <a:latin typeface="Lato" panose="020F0502020204030203" pitchFamily="34" charset="0"/>
            </a:endParaRPr>
          </a:p>
          <a:p>
            <a:pPr algn="just"/>
            <a:r>
              <a:rPr lang="en-US" sz="2400" dirty="0">
                <a:solidFill>
                  <a:srgbClr val="222222"/>
                </a:solidFill>
                <a:latin typeface="Lato" panose="020F0502020204030203" pitchFamily="34" charset="0"/>
              </a:rPr>
              <a:t>The formula to calculate the value of WCSS (for 3 clusters) is given below:</a:t>
            </a:r>
            <a:endParaRPr lang="en-US" sz="2400" b="0" i="0" dirty="0">
              <a:solidFill>
                <a:srgbClr val="222222"/>
              </a:solidFill>
              <a:effectLst/>
              <a:latin typeface="Lato" panose="020F0502020204030203" pitchFamily="34" charset="0"/>
            </a:endParaRPr>
          </a:p>
        </p:txBody>
      </p:sp>
      <p:sp>
        <p:nvSpPr>
          <p:cNvPr id="9" name="TextBox 8">
            <a:extLst>
              <a:ext uri="{FF2B5EF4-FFF2-40B4-BE49-F238E27FC236}">
                <a16:creationId xmlns:a16="http://schemas.microsoft.com/office/drawing/2014/main" id="{2E5E18D5-17A1-4A86-A5E7-191E61AAAE83}"/>
              </a:ext>
            </a:extLst>
          </p:cNvPr>
          <p:cNvSpPr txBox="1"/>
          <p:nvPr/>
        </p:nvSpPr>
        <p:spPr>
          <a:xfrm>
            <a:off x="530604" y="6429536"/>
            <a:ext cx="8319781" cy="369332"/>
          </a:xfrm>
          <a:prstGeom prst="rect">
            <a:avLst/>
          </a:prstGeom>
          <a:noFill/>
        </p:spPr>
        <p:txBody>
          <a:bodyPr wrap="square">
            <a:spAutoFit/>
          </a:bodyPr>
          <a:lstStyle/>
          <a:p>
            <a:r>
              <a:rPr lang="en-IN" dirty="0"/>
              <a:t>https://www.javatpoint.com/k-means-clustering-algorithm-in-machine-learning</a:t>
            </a:r>
          </a:p>
        </p:txBody>
      </p:sp>
      <p:pic>
        <p:nvPicPr>
          <p:cNvPr id="1026" name="Picture 2">
            <a:extLst>
              <a:ext uri="{FF2B5EF4-FFF2-40B4-BE49-F238E27FC236}">
                <a16:creationId xmlns:a16="http://schemas.microsoft.com/office/drawing/2014/main" id="{3A1866F4-F053-44B3-974F-1ECA9B9123E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70321" y="4519284"/>
            <a:ext cx="9293940" cy="13784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749399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0B04E2A-E88B-4816-B84F-1A14373B2134}"/>
              </a:ext>
            </a:extLst>
          </p:cNvPr>
          <p:cNvSpPr>
            <a:spLocks noGrp="1"/>
          </p:cNvSpPr>
          <p:nvPr>
            <p:ph type="ctrTitle"/>
          </p:nvPr>
        </p:nvSpPr>
        <p:spPr>
          <a:xfrm>
            <a:off x="1845164" y="59132"/>
            <a:ext cx="8865794" cy="726393"/>
          </a:xfrm>
        </p:spPr>
        <p:txBody>
          <a:bodyPr>
            <a:normAutofit/>
          </a:bodyPr>
          <a:lstStyle/>
          <a:p>
            <a:r>
              <a:rPr lang="en-IN" sz="3100" b="1" i="0" dirty="0">
                <a:solidFill>
                  <a:srgbClr val="222222"/>
                </a:solidFill>
                <a:effectLst/>
                <a:latin typeface="Lato" panose="020F0502020204030203" pitchFamily="34" charset="0"/>
              </a:rPr>
              <a:t>K means Clustering</a:t>
            </a:r>
            <a:endParaRPr lang="en-IN" dirty="0"/>
          </a:p>
        </p:txBody>
      </p:sp>
      <p:sp>
        <p:nvSpPr>
          <p:cNvPr id="6" name="TextBox 5">
            <a:extLst>
              <a:ext uri="{FF2B5EF4-FFF2-40B4-BE49-F238E27FC236}">
                <a16:creationId xmlns:a16="http://schemas.microsoft.com/office/drawing/2014/main" id="{567BA1E5-2229-48E3-BC5F-C8386550442B}"/>
              </a:ext>
            </a:extLst>
          </p:cNvPr>
          <p:cNvSpPr txBox="1"/>
          <p:nvPr/>
        </p:nvSpPr>
        <p:spPr>
          <a:xfrm>
            <a:off x="530604" y="1266630"/>
            <a:ext cx="11373374" cy="646331"/>
          </a:xfrm>
          <a:prstGeom prst="rect">
            <a:avLst/>
          </a:prstGeom>
          <a:noFill/>
        </p:spPr>
        <p:txBody>
          <a:bodyPr wrap="square">
            <a:spAutoFit/>
          </a:bodyPr>
          <a:lstStyle/>
          <a:p>
            <a:endParaRPr lang="en-IN" i="0" dirty="0">
              <a:solidFill>
                <a:srgbClr val="222222"/>
              </a:solidFill>
              <a:effectLst/>
              <a:latin typeface="Lato" panose="020F0502020204030203" pitchFamily="34" charset="0"/>
            </a:endParaRPr>
          </a:p>
          <a:p>
            <a:endParaRPr lang="en-IN" b="1" dirty="0"/>
          </a:p>
        </p:txBody>
      </p:sp>
      <p:sp>
        <p:nvSpPr>
          <p:cNvPr id="8" name="TextBox 7">
            <a:extLst>
              <a:ext uri="{FF2B5EF4-FFF2-40B4-BE49-F238E27FC236}">
                <a16:creationId xmlns:a16="http://schemas.microsoft.com/office/drawing/2014/main" id="{19142148-17B0-4CEB-A60A-1DAB36B86DD5}"/>
              </a:ext>
            </a:extLst>
          </p:cNvPr>
          <p:cNvSpPr txBox="1"/>
          <p:nvPr/>
        </p:nvSpPr>
        <p:spPr>
          <a:xfrm>
            <a:off x="741690" y="1102964"/>
            <a:ext cx="10994507" cy="3416320"/>
          </a:xfrm>
          <a:prstGeom prst="rect">
            <a:avLst/>
          </a:prstGeom>
          <a:noFill/>
        </p:spPr>
        <p:txBody>
          <a:bodyPr wrap="square">
            <a:spAutoFit/>
          </a:bodyPr>
          <a:lstStyle/>
          <a:p>
            <a:pPr algn="just"/>
            <a:r>
              <a:rPr lang="en-US" sz="2400" b="0" i="0" dirty="0">
                <a:solidFill>
                  <a:srgbClr val="00B0F0"/>
                </a:solidFill>
                <a:effectLst/>
                <a:latin typeface="inter-regular"/>
              </a:rPr>
              <a:t>To find the optimal value of clusters</a:t>
            </a:r>
            <a:r>
              <a:rPr lang="en-US" sz="2400" b="0" i="0" dirty="0">
                <a:solidFill>
                  <a:srgbClr val="333333"/>
                </a:solidFill>
                <a:effectLst/>
                <a:latin typeface="inter-regular"/>
              </a:rPr>
              <a:t>, the elbow method follows the below steps:</a:t>
            </a:r>
          </a:p>
          <a:p>
            <a:pPr algn="just"/>
            <a:endParaRPr lang="en-US" sz="2400" dirty="0">
              <a:solidFill>
                <a:srgbClr val="333333"/>
              </a:solidFill>
              <a:latin typeface="inter-regular"/>
            </a:endParaRPr>
          </a:p>
          <a:p>
            <a:pPr algn="just"/>
            <a:endParaRPr lang="en-US" sz="2400" b="0" i="0" dirty="0">
              <a:solidFill>
                <a:srgbClr val="333333"/>
              </a:solidFill>
              <a:effectLst/>
              <a:latin typeface="inter-regular"/>
            </a:endParaRPr>
          </a:p>
          <a:p>
            <a:pPr algn="just">
              <a:buFont typeface="Arial" panose="020B0604020202020204" pitchFamily="34" charset="0"/>
              <a:buChar char="•"/>
            </a:pPr>
            <a:r>
              <a:rPr lang="en-US" sz="2400" b="0" i="0" dirty="0">
                <a:solidFill>
                  <a:srgbClr val="000000"/>
                </a:solidFill>
                <a:effectLst/>
                <a:latin typeface="inter-regular"/>
              </a:rPr>
              <a:t>It </a:t>
            </a:r>
            <a:r>
              <a:rPr lang="en-US" sz="2400" b="0" i="0" dirty="0">
                <a:solidFill>
                  <a:srgbClr val="FFC000"/>
                </a:solidFill>
                <a:effectLst/>
                <a:latin typeface="inter-regular"/>
              </a:rPr>
              <a:t>executes the K-means clustering on a given dataset for different K values </a:t>
            </a:r>
            <a:r>
              <a:rPr lang="en-US" sz="2400" b="0" i="0" dirty="0">
                <a:solidFill>
                  <a:srgbClr val="000000"/>
                </a:solidFill>
                <a:effectLst/>
                <a:latin typeface="inter-regular"/>
              </a:rPr>
              <a:t>(ranges from 1-10).</a:t>
            </a:r>
          </a:p>
          <a:p>
            <a:pPr algn="just">
              <a:buFont typeface="Arial" panose="020B0604020202020204" pitchFamily="34" charset="0"/>
              <a:buChar char="•"/>
            </a:pPr>
            <a:r>
              <a:rPr lang="en-US" sz="2400" b="0" i="0" dirty="0">
                <a:solidFill>
                  <a:srgbClr val="000000"/>
                </a:solidFill>
                <a:effectLst/>
                <a:latin typeface="inter-regular"/>
              </a:rPr>
              <a:t>For each value of K, </a:t>
            </a:r>
            <a:r>
              <a:rPr lang="en-US" sz="2400" b="0" i="0" dirty="0">
                <a:solidFill>
                  <a:srgbClr val="92D050"/>
                </a:solidFill>
                <a:effectLst/>
                <a:latin typeface="inter-regular"/>
              </a:rPr>
              <a:t>calculates the WCSS value</a:t>
            </a:r>
            <a:r>
              <a:rPr lang="en-US" sz="2400" b="0" i="0" dirty="0">
                <a:solidFill>
                  <a:srgbClr val="000000"/>
                </a:solidFill>
                <a:effectLst/>
                <a:latin typeface="inter-regular"/>
              </a:rPr>
              <a:t>.</a:t>
            </a:r>
          </a:p>
          <a:p>
            <a:pPr algn="just">
              <a:buFont typeface="Arial" panose="020B0604020202020204" pitchFamily="34" charset="0"/>
              <a:buChar char="•"/>
            </a:pPr>
            <a:r>
              <a:rPr lang="en-US" sz="2400" b="0" i="0" dirty="0">
                <a:solidFill>
                  <a:schemeClr val="accent2">
                    <a:lumMod val="75000"/>
                  </a:schemeClr>
                </a:solidFill>
                <a:effectLst/>
                <a:latin typeface="inter-regular"/>
              </a:rPr>
              <a:t>Plots a curve</a:t>
            </a:r>
            <a:r>
              <a:rPr lang="en-US" sz="2400" b="0" i="0" dirty="0">
                <a:solidFill>
                  <a:srgbClr val="000000"/>
                </a:solidFill>
                <a:effectLst/>
                <a:latin typeface="inter-regular"/>
              </a:rPr>
              <a:t> between </a:t>
            </a:r>
            <a:r>
              <a:rPr lang="en-US" sz="2400" b="0" i="0" dirty="0">
                <a:solidFill>
                  <a:srgbClr val="7030A0"/>
                </a:solidFill>
                <a:effectLst/>
                <a:latin typeface="inter-regular"/>
              </a:rPr>
              <a:t>calculated WCSS values and the number of clusters K.</a:t>
            </a:r>
          </a:p>
          <a:p>
            <a:pPr algn="just">
              <a:buFont typeface="Arial" panose="020B0604020202020204" pitchFamily="34" charset="0"/>
              <a:buChar char="•"/>
            </a:pPr>
            <a:r>
              <a:rPr lang="en-US" sz="2400" b="0" i="0" dirty="0">
                <a:solidFill>
                  <a:srgbClr val="000000"/>
                </a:solidFill>
                <a:effectLst/>
                <a:latin typeface="inter-regular"/>
              </a:rPr>
              <a:t>The </a:t>
            </a:r>
            <a:r>
              <a:rPr lang="en-US" sz="2400" b="0" i="0" dirty="0">
                <a:solidFill>
                  <a:srgbClr val="FF0000"/>
                </a:solidFill>
                <a:effectLst/>
                <a:latin typeface="inter-regular"/>
              </a:rPr>
              <a:t>sharp point of bend or a point of the plot looks like an arm</a:t>
            </a:r>
            <a:r>
              <a:rPr lang="en-US" sz="2400" b="0" i="0" dirty="0">
                <a:solidFill>
                  <a:srgbClr val="000000"/>
                </a:solidFill>
                <a:effectLst/>
                <a:latin typeface="inter-regular"/>
              </a:rPr>
              <a:t>, then that </a:t>
            </a:r>
            <a:r>
              <a:rPr lang="en-US" sz="2400" b="0" i="0" dirty="0">
                <a:solidFill>
                  <a:srgbClr val="92D050"/>
                </a:solidFill>
                <a:effectLst/>
                <a:latin typeface="inter-regular"/>
              </a:rPr>
              <a:t>point is considered as the best value of K.</a:t>
            </a:r>
          </a:p>
        </p:txBody>
      </p:sp>
      <p:sp>
        <p:nvSpPr>
          <p:cNvPr id="9" name="TextBox 8">
            <a:extLst>
              <a:ext uri="{FF2B5EF4-FFF2-40B4-BE49-F238E27FC236}">
                <a16:creationId xmlns:a16="http://schemas.microsoft.com/office/drawing/2014/main" id="{2E5E18D5-17A1-4A86-A5E7-191E61AAAE83}"/>
              </a:ext>
            </a:extLst>
          </p:cNvPr>
          <p:cNvSpPr txBox="1"/>
          <p:nvPr/>
        </p:nvSpPr>
        <p:spPr>
          <a:xfrm>
            <a:off x="270545" y="6152537"/>
            <a:ext cx="8319781" cy="369332"/>
          </a:xfrm>
          <a:prstGeom prst="rect">
            <a:avLst/>
          </a:prstGeom>
          <a:noFill/>
        </p:spPr>
        <p:txBody>
          <a:bodyPr wrap="square">
            <a:spAutoFit/>
          </a:bodyPr>
          <a:lstStyle/>
          <a:p>
            <a:r>
              <a:rPr lang="en-IN" dirty="0"/>
              <a:t>https://www.javatpoint.com/k-means-clustering-algorithm-in-machine-learning</a:t>
            </a:r>
          </a:p>
        </p:txBody>
      </p:sp>
    </p:spTree>
    <p:extLst>
      <p:ext uri="{BB962C8B-B14F-4D97-AF65-F5344CB8AC3E}">
        <p14:creationId xmlns:p14="http://schemas.microsoft.com/office/powerpoint/2010/main" val="176842899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0B04E2A-E88B-4816-B84F-1A14373B2134}"/>
              </a:ext>
            </a:extLst>
          </p:cNvPr>
          <p:cNvSpPr>
            <a:spLocks noGrp="1"/>
          </p:cNvSpPr>
          <p:nvPr>
            <p:ph type="ctrTitle"/>
          </p:nvPr>
        </p:nvSpPr>
        <p:spPr>
          <a:xfrm>
            <a:off x="1845164" y="59132"/>
            <a:ext cx="8865794" cy="726393"/>
          </a:xfrm>
        </p:spPr>
        <p:txBody>
          <a:bodyPr>
            <a:normAutofit/>
          </a:bodyPr>
          <a:lstStyle/>
          <a:p>
            <a:r>
              <a:rPr lang="en-IN" sz="3100" b="1" i="0" dirty="0">
                <a:solidFill>
                  <a:srgbClr val="222222"/>
                </a:solidFill>
                <a:effectLst/>
                <a:latin typeface="Lato" panose="020F0502020204030203" pitchFamily="34" charset="0"/>
              </a:rPr>
              <a:t>K means Clustering</a:t>
            </a:r>
            <a:endParaRPr lang="en-IN" dirty="0"/>
          </a:p>
        </p:txBody>
      </p:sp>
      <p:sp>
        <p:nvSpPr>
          <p:cNvPr id="6" name="TextBox 5">
            <a:extLst>
              <a:ext uri="{FF2B5EF4-FFF2-40B4-BE49-F238E27FC236}">
                <a16:creationId xmlns:a16="http://schemas.microsoft.com/office/drawing/2014/main" id="{567BA1E5-2229-48E3-BC5F-C8386550442B}"/>
              </a:ext>
            </a:extLst>
          </p:cNvPr>
          <p:cNvSpPr txBox="1"/>
          <p:nvPr/>
        </p:nvSpPr>
        <p:spPr>
          <a:xfrm>
            <a:off x="530604" y="1266630"/>
            <a:ext cx="11373374" cy="646331"/>
          </a:xfrm>
          <a:prstGeom prst="rect">
            <a:avLst/>
          </a:prstGeom>
          <a:noFill/>
        </p:spPr>
        <p:txBody>
          <a:bodyPr wrap="square">
            <a:spAutoFit/>
          </a:bodyPr>
          <a:lstStyle/>
          <a:p>
            <a:endParaRPr lang="en-IN" i="0" dirty="0">
              <a:solidFill>
                <a:srgbClr val="222222"/>
              </a:solidFill>
              <a:effectLst/>
              <a:latin typeface="Lato" panose="020F0502020204030203" pitchFamily="34" charset="0"/>
            </a:endParaRPr>
          </a:p>
          <a:p>
            <a:endParaRPr lang="en-IN" b="1" dirty="0"/>
          </a:p>
        </p:txBody>
      </p:sp>
      <p:sp>
        <p:nvSpPr>
          <p:cNvPr id="9" name="TextBox 8">
            <a:extLst>
              <a:ext uri="{FF2B5EF4-FFF2-40B4-BE49-F238E27FC236}">
                <a16:creationId xmlns:a16="http://schemas.microsoft.com/office/drawing/2014/main" id="{2E5E18D5-17A1-4A86-A5E7-191E61AAAE83}"/>
              </a:ext>
            </a:extLst>
          </p:cNvPr>
          <p:cNvSpPr txBox="1"/>
          <p:nvPr/>
        </p:nvSpPr>
        <p:spPr>
          <a:xfrm>
            <a:off x="270545" y="6152537"/>
            <a:ext cx="8319781" cy="369332"/>
          </a:xfrm>
          <a:prstGeom prst="rect">
            <a:avLst/>
          </a:prstGeom>
          <a:noFill/>
        </p:spPr>
        <p:txBody>
          <a:bodyPr wrap="square">
            <a:spAutoFit/>
          </a:bodyPr>
          <a:lstStyle/>
          <a:p>
            <a:r>
              <a:rPr lang="en-IN" dirty="0"/>
              <a:t>https://www.javatpoint.com/k-means-clustering-algorithm-in-machine-learning</a:t>
            </a:r>
          </a:p>
        </p:txBody>
      </p:sp>
      <p:pic>
        <p:nvPicPr>
          <p:cNvPr id="1026" name="Picture 2" descr="K-Means Clustering Algorithm">
            <a:extLst>
              <a:ext uri="{FF2B5EF4-FFF2-40B4-BE49-F238E27FC236}">
                <a16:creationId xmlns:a16="http://schemas.microsoft.com/office/drawing/2014/main" id="{CB9C27C6-870A-447E-83CB-6A1D8D63E6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21135" y="1088734"/>
            <a:ext cx="4762500" cy="337185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56419D2D-DD13-4065-B62D-E0AE437F6DF9}"/>
              </a:ext>
            </a:extLst>
          </p:cNvPr>
          <p:cNvSpPr txBox="1"/>
          <p:nvPr/>
        </p:nvSpPr>
        <p:spPr>
          <a:xfrm>
            <a:off x="413159" y="5222038"/>
            <a:ext cx="10442196" cy="830997"/>
          </a:xfrm>
          <a:prstGeom prst="rect">
            <a:avLst/>
          </a:prstGeom>
          <a:noFill/>
        </p:spPr>
        <p:txBody>
          <a:bodyPr wrap="square">
            <a:spAutoFit/>
          </a:bodyPr>
          <a:lstStyle/>
          <a:p>
            <a:r>
              <a:rPr lang="en-US" sz="2400" b="0" i="0" dirty="0">
                <a:solidFill>
                  <a:srgbClr val="333333"/>
                </a:solidFill>
                <a:effectLst/>
                <a:latin typeface="inter-regular"/>
              </a:rPr>
              <a:t>Since the </a:t>
            </a:r>
            <a:r>
              <a:rPr lang="en-US" sz="2400" b="0" i="0" dirty="0">
                <a:solidFill>
                  <a:srgbClr val="92D050"/>
                </a:solidFill>
                <a:effectLst/>
                <a:latin typeface="inter-regular"/>
              </a:rPr>
              <a:t>graph shows the sharp bend, which looks like an elbow</a:t>
            </a:r>
            <a:r>
              <a:rPr lang="en-US" sz="2400" b="0" i="0" dirty="0">
                <a:solidFill>
                  <a:srgbClr val="333333"/>
                </a:solidFill>
                <a:effectLst/>
                <a:latin typeface="inter-regular"/>
              </a:rPr>
              <a:t>, hence it is known as the </a:t>
            </a:r>
            <a:r>
              <a:rPr lang="en-US" sz="2400" b="0" i="0" dirty="0">
                <a:solidFill>
                  <a:schemeClr val="accent1">
                    <a:lumMod val="75000"/>
                  </a:schemeClr>
                </a:solidFill>
                <a:effectLst/>
                <a:latin typeface="inter-regular"/>
              </a:rPr>
              <a:t>elbow method.</a:t>
            </a:r>
            <a:endParaRPr lang="en-IN" sz="2400" dirty="0">
              <a:solidFill>
                <a:schemeClr val="accent1">
                  <a:lumMod val="75000"/>
                </a:schemeClr>
              </a:solidFill>
            </a:endParaRPr>
          </a:p>
        </p:txBody>
      </p:sp>
    </p:spTree>
    <p:extLst>
      <p:ext uri="{BB962C8B-B14F-4D97-AF65-F5344CB8AC3E}">
        <p14:creationId xmlns:p14="http://schemas.microsoft.com/office/powerpoint/2010/main" val="283780751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0B04E2A-E88B-4816-B84F-1A14373B2134}"/>
              </a:ext>
            </a:extLst>
          </p:cNvPr>
          <p:cNvSpPr>
            <a:spLocks noGrp="1"/>
          </p:cNvSpPr>
          <p:nvPr>
            <p:ph type="ctrTitle"/>
          </p:nvPr>
        </p:nvSpPr>
        <p:spPr>
          <a:xfrm>
            <a:off x="1845164" y="59132"/>
            <a:ext cx="8865794" cy="726393"/>
          </a:xfrm>
        </p:spPr>
        <p:txBody>
          <a:bodyPr>
            <a:normAutofit fontScale="90000"/>
          </a:bodyPr>
          <a:lstStyle/>
          <a:p>
            <a:r>
              <a:rPr lang="en-IN" dirty="0"/>
              <a:t>Hierarchical Clustering</a:t>
            </a:r>
          </a:p>
        </p:txBody>
      </p:sp>
      <p:sp>
        <p:nvSpPr>
          <p:cNvPr id="6" name="TextBox 5">
            <a:extLst>
              <a:ext uri="{FF2B5EF4-FFF2-40B4-BE49-F238E27FC236}">
                <a16:creationId xmlns:a16="http://schemas.microsoft.com/office/drawing/2014/main" id="{567BA1E5-2229-48E3-BC5F-C8386550442B}"/>
              </a:ext>
            </a:extLst>
          </p:cNvPr>
          <p:cNvSpPr txBox="1"/>
          <p:nvPr/>
        </p:nvSpPr>
        <p:spPr>
          <a:xfrm>
            <a:off x="530604" y="1266630"/>
            <a:ext cx="11373374" cy="646331"/>
          </a:xfrm>
          <a:prstGeom prst="rect">
            <a:avLst/>
          </a:prstGeom>
          <a:noFill/>
        </p:spPr>
        <p:txBody>
          <a:bodyPr wrap="square">
            <a:spAutoFit/>
          </a:bodyPr>
          <a:lstStyle/>
          <a:p>
            <a:endParaRPr lang="en-IN" i="0" dirty="0">
              <a:solidFill>
                <a:srgbClr val="222222"/>
              </a:solidFill>
              <a:effectLst/>
              <a:latin typeface="Lato" panose="020F0502020204030203" pitchFamily="34" charset="0"/>
            </a:endParaRPr>
          </a:p>
          <a:p>
            <a:endParaRPr lang="en-IN" b="1" dirty="0"/>
          </a:p>
        </p:txBody>
      </p:sp>
      <p:sp>
        <p:nvSpPr>
          <p:cNvPr id="9" name="TextBox 8">
            <a:extLst>
              <a:ext uri="{FF2B5EF4-FFF2-40B4-BE49-F238E27FC236}">
                <a16:creationId xmlns:a16="http://schemas.microsoft.com/office/drawing/2014/main" id="{2E5E18D5-17A1-4A86-A5E7-191E61AAAE83}"/>
              </a:ext>
            </a:extLst>
          </p:cNvPr>
          <p:cNvSpPr txBox="1"/>
          <p:nvPr/>
        </p:nvSpPr>
        <p:spPr>
          <a:xfrm>
            <a:off x="270545" y="6152537"/>
            <a:ext cx="8319781" cy="369332"/>
          </a:xfrm>
          <a:prstGeom prst="rect">
            <a:avLst/>
          </a:prstGeom>
          <a:noFill/>
        </p:spPr>
        <p:txBody>
          <a:bodyPr wrap="square">
            <a:spAutoFit/>
          </a:bodyPr>
          <a:lstStyle/>
          <a:p>
            <a:r>
              <a:rPr lang="en-IN" dirty="0"/>
              <a:t>https://www.geeksforgeeks.org/hierarchical-clustering-in-data-mining/</a:t>
            </a:r>
          </a:p>
        </p:txBody>
      </p:sp>
      <p:sp>
        <p:nvSpPr>
          <p:cNvPr id="11" name="TextBox 10">
            <a:extLst>
              <a:ext uri="{FF2B5EF4-FFF2-40B4-BE49-F238E27FC236}">
                <a16:creationId xmlns:a16="http://schemas.microsoft.com/office/drawing/2014/main" id="{56419D2D-DD13-4065-B62D-E0AE437F6DF9}"/>
              </a:ext>
            </a:extLst>
          </p:cNvPr>
          <p:cNvSpPr txBox="1"/>
          <p:nvPr/>
        </p:nvSpPr>
        <p:spPr>
          <a:xfrm>
            <a:off x="413159" y="5222038"/>
            <a:ext cx="10442196" cy="369332"/>
          </a:xfrm>
          <a:prstGeom prst="rect">
            <a:avLst/>
          </a:prstGeom>
          <a:noFill/>
        </p:spPr>
        <p:txBody>
          <a:bodyPr wrap="square">
            <a:spAutoFit/>
          </a:bodyPr>
          <a:lstStyle/>
          <a:p>
            <a:r>
              <a:rPr lang="en-US" b="0" i="0" dirty="0">
                <a:solidFill>
                  <a:srgbClr val="333333"/>
                </a:solidFill>
                <a:effectLst/>
                <a:latin typeface="inter-regular"/>
              </a:rPr>
              <a:t>.</a:t>
            </a:r>
            <a:endParaRPr lang="en-IN" dirty="0"/>
          </a:p>
        </p:txBody>
      </p:sp>
      <p:sp>
        <p:nvSpPr>
          <p:cNvPr id="8" name="TextBox 7">
            <a:extLst>
              <a:ext uri="{FF2B5EF4-FFF2-40B4-BE49-F238E27FC236}">
                <a16:creationId xmlns:a16="http://schemas.microsoft.com/office/drawing/2014/main" id="{8E7289F7-D7AA-4959-988A-C1E98D0D95DE}"/>
              </a:ext>
            </a:extLst>
          </p:cNvPr>
          <p:cNvSpPr txBox="1"/>
          <p:nvPr/>
        </p:nvSpPr>
        <p:spPr>
          <a:xfrm>
            <a:off x="270544" y="943464"/>
            <a:ext cx="11515987" cy="4062651"/>
          </a:xfrm>
          <a:prstGeom prst="rect">
            <a:avLst/>
          </a:prstGeom>
          <a:noFill/>
        </p:spPr>
        <p:txBody>
          <a:bodyPr wrap="square">
            <a:spAutoFit/>
          </a:bodyPr>
          <a:lstStyle/>
          <a:p>
            <a:r>
              <a:rPr lang="en-US" sz="2400" b="0" i="0" dirty="0">
                <a:solidFill>
                  <a:srgbClr val="273239"/>
                </a:solidFill>
                <a:effectLst/>
                <a:latin typeface="urw-din"/>
              </a:rPr>
              <a:t>A </a:t>
            </a:r>
            <a:r>
              <a:rPr lang="en-US" sz="2400" b="1" i="0" dirty="0">
                <a:solidFill>
                  <a:srgbClr val="273239"/>
                </a:solidFill>
                <a:effectLst/>
                <a:latin typeface="urw-din"/>
              </a:rPr>
              <a:t>Hierarchical clustering</a:t>
            </a:r>
            <a:r>
              <a:rPr lang="en-US" sz="2400" b="0" i="0" dirty="0">
                <a:solidFill>
                  <a:srgbClr val="273239"/>
                </a:solidFill>
                <a:effectLst/>
                <a:latin typeface="urw-din"/>
              </a:rPr>
              <a:t> method works via </a:t>
            </a:r>
            <a:r>
              <a:rPr lang="en-US" sz="2400" b="0" i="0" dirty="0">
                <a:solidFill>
                  <a:srgbClr val="FF0000"/>
                </a:solidFill>
                <a:effectLst/>
                <a:latin typeface="urw-din"/>
              </a:rPr>
              <a:t>grouping data into a tree of clusters.</a:t>
            </a:r>
          </a:p>
          <a:p>
            <a:endParaRPr lang="en-US" sz="2400" dirty="0">
              <a:solidFill>
                <a:srgbClr val="FF0000"/>
              </a:solidFill>
              <a:latin typeface="urw-din"/>
            </a:endParaRPr>
          </a:p>
          <a:p>
            <a:pPr algn="l" fontAlgn="base"/>
            <a:r>
              <a:rPr lang="en-US" sz="2400" b="1" i="0" dirty="0">
                <a:solidFill>
                  <a:srgbClr val="00B0F0"/>
                </a:solidFill>
                <a:effectLst/>
                <a:latin typeface="urw-din"/>
              </a:rPr>
              <a:t>Hierarchical clustering begins by treating every data points as a separate cluster. Then, it repeatedly executes the subsequent steps:</a:t>
            </a:r>
          </a:p>
          <a:p>
            <a:pPr algn="l" fontAlgn="base"/>
            <a:endParaRPr lang="en-US" sz="2400" dirty="0">
              <a:solidFill>
                <a:srgbClr val="273239"/>
              </a:solidFill>
              <a:latin typeface="urw-din"/>
            </a:endParaRPr>
          </a:p>
          <a:p>
            <a:pPr algn="l" fontAlgn="base"/>
            <a:endParaRPr lang="en-US" sz="2400" b="0" i="0" dirty="0">
              <a:solidFill>
                <a:srgbClr val="273239"/>
              </a:solidFill>
              <a:effectLst/>
              <a:latin typeface="urw-din"/>
            </a:endParaRPr>
          </a:p>
          <a:p>
            <a:pPr algn="l" fontAlgn="base"/>
            <a:endParaRPr lang="en-US" sz="2400" b="0" i="0" dirty="0">
              <a:solidFill>
                <a:srgbClr val="273239"/>
              </a:solidFill>
              <a:effectLst/>
              <a:latin typeface="urw-din"/>
            </a:endParaRPr>
          </a:p>
          <a:p>
            <a:pPr algn="l" fontAlgn="base">
              <a:buFont typeface="+mj-lt"/>
              <a:buAutoNum type="arabicPeriod"/>
            </a:pPr>
            <a:r>
              <a:rPr lang="en-US" sz="2400" b="0" i="0" dirty="0">
                <a:solidFill>
                  <a:srgbClr val="273239"/>
                </a:solidFill>
                <a:effectLst/>
                <a:latin typeface="urw-din"/>
              </a:rPr>
              <a:t>Identify the </a:t>
            </a:r>
            <a:r>
              <a:rPr lang="en-US" sz="2400" b="0" i="0" dirty="0">
                <a:solidFill>
                  <a:srgbClr val="00B050"/>
                </a:solidFill>
                <a:effectLst/>
                <a:latin typeface="urw-din"/>
              </a:rPr>
              <a:t>2 clusters which can be closest together</a:t>
            </a:r>
            <a:r>
              <a:rPr lang="en-US" sz="2400" b="0" i="0" dirty="0">
                <a:solidFill>
                  <a:srgbClr val="273239"/>
                </a:solidFill>
                <a:effectLst/>
                <a:latin typeface="urw-din"/>
              </a:rPr>
              <a:t>, and</a:t>
            </a:r>
          </a:p>
          <a:p>
            <a:pPr algn="l" fontAlgn="base">
              <a:buFont typeface="+mj-lt"/>
              <a:buAutoNum type="arabicPeriod"/>
            </a:pPr>
            <a:r>
              <a:rPr lang="en-US" sz="2400" b="0" i="0" dirty="0">
                <a:solidFill>
                  <a:srgbClr val="273239"/>
                </a:solidFill>
                <a:effectLst/>
                <a:latin typeface="urw-din"/>
              </a:rPr>
              <a:t>Merge the </a:t>
            </a:r>
            <a:r>
              <a:rPr lang="en-US" sz="2400" b="0" i="0" dirty="0">
                <a:solidFill>
                  <a:srgbClr val="FFC000"/>
                </a:solidFill>
                <a:effectLst/>
                <a:latin typeface="urw-din"/>
              </a:rPr>
              <a:t>2 maximum comparable clusters</a:t>
            </a:r>
            <a:r>
              <a:rPr lang="en-US" sz="2400" b="0" i="0" dirty="0">
                <a:solidFill>
                  <a:srgbClr val="273239"/>
                </a:solidFill>
                <a:effectLst/>
                <a:latin typeface="urw-din"/>
              </a:rPr>
              <a:t>. We need to </a:t>
            </a:r>
            <a:r>
              <a:rPr lang="en-US" sz="2400" b="0" i="0" dirty="0">
                <a:solidFill>
                  <a:srgbClr val="7030A0"/>
                </a:solidFill>
                <a:effectLst/>
                <a:latin typeface="urw-din"/>
              </a:rPr>
              <a:t>continue these steps </a:t>
            </a:r>
            <a:r>
              <a:rPr lang="en-US" sz="2400" b="0" i="0" dirty="0">
                <a:solidFill>
                  <a:srgbClr val="273239"/>
                </a:solidFill>
                <a:effectLst/>
                <a:latin typeface="urw-din"/>
              </a:rPr>
              <a:t>until all the clusters are merged together</a:t>
            </a:r>
            <a:r>
              <a:rPr lang="en-US" b="0" i="0" dirty="0">
                <a:solidFill>
                  <a:srgbClr val="273239"/>
                </a:solidFill>
                <a:effectLst/>
                <a:latin typeface="urw-din"/>
              </a:rPr>
              <a:t>.</a:t>
            </a:r>
          </a:p>
          <a:p>
            <a:endParaRPr lang="en-IN" dirty="0">
              <a:solidFill>
                <a:srgbClr val="FF0000"/>
              </a:solidFill>
            </a:endParaRPr>
          </a:p>
        </p:txBody>
      </p:sp>
    </p:spTree>
    <p:extLst>
      <p:ext uri="{BB962C8B-B14F-4D97-AF65-F5344CB8AC3E}">
        <p14:creationId xmlns:p14="http://schemas.microsoft.com/office/powerpoint/2010/main" val="186804005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0B04E2A-E88B-4816-B84F-1A14373B2134}"/>
              </a:ext>
            </a:extLst>
          </p:cNvPr>
          <p:cNvSpPr>
            <a:spLocks noGrp="1"/>
          </p:cNvSpPr>
          <p:nvPr>
            <p:ph type="ctrTitle"/>
          </p:nvPr>
        </p:nvSpPr>
        <p:spPr>
          <a:xfrm>
            <a:off x="1845164" y="59132"/>
            <a:ext cx="8865794" cy="726393"/>
          </a:xfrm>
        </p:spPr>
        <p:txBody>
          <a:bodyPr>
            <a:normAutofit fontScale="90000"/>
          </a:bodyPr>
          <a:lstStyle/>
          <a:p>
            <a:r>
              <a:rPr lang="en-IN" dirty="0"/>
              <a:t>Hierarchical Clustering</a:t>
            </a:r>
          </a:p>
        </p:txBody>
      </p:sp>
      <p:sp>
        <p:nvSpPr>
          <p:cNvPr id="6" name="TextBox 5">
            <a:extLst>
              <a:ext uri="{FF2B5EF4-FFF2-40B4-BE49-F238E27FC236}">
                <a16:creationId xmlns:a16="http://schemas.microsoft.com/office/drawing/2014/main" id="{567BA1E5-2229-48E3-BC5F-C8386550442B}"/>
              </a:ext>
            </a:extLst>
          </p:cNvPr>
          <p:cNvSpPr txBox="1"/>
          <p:nvPr/>
        </p:nvSpPr>
        <p:spPr>
          <a:xfrm>
            <a:off x="530604" y="1266630"/>
            <a:ext cx="11373374" cy="646331"/>
          </a:xfrm>
          <a:prstGeom prst="rect">
            <a:avLst/>
          </a:prstGeom>
          <a:noFill/>
        </p:spPr>
        <p:txBody>
          <a:bodyPr wrap="square">
            <a:spAutoFit/>
          </a:bodyPr>
          <a:lstStyle/>
          <a:p>
            <a:endParaRPr lang="en-IN" i="0" dirty="0">
              <a:solidFill>
                <a:srgbClr val="222222"/>
              </a:solidFill>
              <a:effectLst/>
              <a:latin typeface="Lato" panose="020F0502020204030203" pitchFamily="34" charset="0"/>
            </a:endParaRPr>
          </a:p>
          <a:p>
            <a:endParaRPr lang="en-IN" b="1" dirty="0"/>
          </a:p>
        </p:txBody>
      </p:sp>
      <p:sp>
        <p:nvSpPr>
          <p:cNvPr id="9" name="TextBox 8">
            <a:extLst>
              <a:ext uri="{FF2B5EF4-FFF2-40B4-BE49-F238E27FC236}">
                <a16:creationId xmlns:a16="http://schemas.microsoft.com/office/drawing/2014/main" id="{2E5E18D5-17A1-4A86-A5E7-191E61AAAE83}"/>
              </a:ext>
            </a:extLst>
          </p:cNvPr>
          <p:cNvSpPr txBox="1"/>
          <p:nvPr/>
        </p:nvSpPr>
        <p:spPr>
          <a:xfrm>
            <a:off x="270545" y="6152537"/>
            <a:ext cx="8319781" cy="369332"/>
          </a:xfrm>
          <a:prstGeom prst="rect">
            <a:avLst/>
          </a:prstGeom>
          <a:noFill/>
        </p:spPr>
        <p:txBody>
          <a:bodyPr wrap="square">
            <a:spAutoFit/>
          </a:bodyPr>
          <a:lstStyle/>
          <a:p>
            <a:r>
              <a:rPr lang="en-IN" dirty="0"/>
              <a:t>https://www.geeksforgeeks.org/hierarchical-clustering-in-data-mining/</a:t>
            </a:r>
          </a:p>
        </p:txBody>
      </p:sp>
      <p:sp>
        <p:nvSpPr>
          <p:cNvPr id="11" name="TextBox 10">
            <a:extLst>
              <a:ext uri="{FF2B5EF4-FFF2-40B4-BE49-F238E27FC236}">
                <a16:creationId xmlns:a16="http://schemas.microsoft.com/office/drawing/2014/main" id="{56419D2D-DD13-4065-B62D-E0AE437F6DF9}"/>
              </a:ext>
            </a:extLst>
          </p:cNvPr>
          <p:cNvSpPr txBox="1"/>
          <p:nvPr/>
        </p:nvSpPr>
        <p:spPr>
          <a:xfrm>
            <a:off x="413159" y="5222038"/>
            <a:ext cx="10442196" cy="369332"/>
          </a:xfrm>
          <a:prstGeom prst="rect">
            <a:avLst/>
          </a:prstGeom>
          <a:noFill/>
        </p:spPr>
        <p:txBody>
          <a:bodyPr wrap="square">
            <a:spAutoFit/>
          </a:bodyPr>
          <a:lstStyle/>
          <a:p>
            <a:r>
              <a:rPr lang="en-US" b="0" i="0" dirty="0">
                <a:solidFill>
                  <a:srgbClr val="333333"/>
                </a:solidFill>
                <a:effectLst/>
                <a:latin typeface="inter-regular"/>
              </a:rPr>
              <a:t>.</a:t>
            </a:r>
            <a:endParaRPr lang="en-IN" dirty="0"/>
          </a:p>
        </p:txBody>
      </p:sp>
      <p:sp>
        <p:nvSpPr>
          <p:cNvPr id="8" name="TextBox 7">
            <a:extLst>
              <a:ext uri="{FF2B5EF4-FFF2-40B4-BE49-F238E27FC236}">
                <a16:creationId xmlns:a16="http://schemas.microsoft.com/office/drawing/2014/main" id="{8E7289F7-D7AA-4959-988A-C1E98D0D95DE}"/>
              </a:ext>
            </a:extLst>
          </p:cNvPr>
          <p:cNvSpPr txBox="1"/>
          <p:nvPr/>
        </p:nvSpPr>
        <p:spPr>
          <a:xfrm>
            <a:off x="270544" y="943464"/>
            <a:ext cx="11515987" cy="1938992"/>
          </a:xfrm>
          <a:prstGeom prst="rect">
            <a:avLst/>
          </a:prstGeom>
          <a:noFill/>
        </p:spPr>
        <p:txBody>
          <a:bodyPr wrap="square">
            <a:spAutoFit/>
          </a:bodyPr>
          <a:lstStyle/>
          <a:p>
            <a:r>
              <a:rPr lang="en-US" sz="2400" b="0" i="0" dirty="0">
                <a:solidFill>
                  <a:srgbClr val="273239"/>
                </a:solidFill>
                <a:effectLst/>
                <a:latin typeface="urw-din"/>
              </a:rPr>
              <a:t>In Hierarchical Clustering, the aim is to produce a </a:t>
            </a:r>
            <a:r>
              <a:rPr lang="en-US" sz="2400" b="0" i="0" dirty="0">
                <a:solidFill>
                  <a:srgbClr val="7030A0"/>
                </a:solidFill>
                <a:effectLst/>
                <a:latin typeface="urw-din"/>
              </a:rPr>
              <a:t>hierarchical series of nested clusters</a:t>
            </a:r>
            <a:r>
              <a:rPr lang="en-US" sz="2400" b="0" i="0" dirty="0">
                <a:solidFill>
                  <a:srgbClr val="273239"/>
                </a:solidFill>
                <a:effectLst/>
                <a:latin typeface="urw-din"/>
              </a:rPr>
              <a:t>. A diagram called </a:t>
            </a:r>
            <a:r>
              <a:rPr lang="en-US" sz="2400" b="1" i="0" dirty="0">
                <a:solidFill>
                  <a:srgbClr val="273239"/>
                </a:solidFill>
                <a:effectLst/>
                <a:latin typeface="urw-din"/>
              </a:rPr>
              <a:t>Dendrogram.</a:t>
            </a:r>
          </a:p>
          <a:p>
            <a:endParaRPr lang="en-US" sz="2400" b="1" dirty="0">
              <a:solidFill>
                <a:srgbClr val="273239"/>
              </a:solidFill>
              <a:latin typeface="urw-din"/>
            </a:endParaRPr>
          </a:p>
          <a:p>
            <a:r>
              <a:rPr lang="en-US" sz="2400" b="0" i="0" dirty="0">
                <a:solidFill>
                  <a:srgbClr val="273239"/>
                </a:solidFill>
                <a:effectLst/>
                <a:latin typeface="urw-din"/>
              </a:rPr>
              <a:t>It graphically </a:t>
            </a:r>
            <a:r>
              <a:rPr lang="en-US" sz="2400" b="0" i="0" dirty="0">
                <a:solidFill>
                  <a:srgbClr val="00B0F0"/>
                </a:solidFill>
                <a:effectLst/>
                <a:latin typeface="urw-din"/>
              </a:rPr>
              <a:t>represents this hierarchy and is an inverted tree </a:t>
            </a:r>
            <a:r>
              <a:rPr lang="en-US" sz="2400" b="0" i="0" dirty="0">
                <a:solidFill>
                  <a:srgbClr val="273239"/>
                </a:solidFill>
                <a:effectLst/>
                <a:latin typeface="urw-din"/>
              </a:rPr>
              <a:t>that describes the </a:t>
            </a:r>
            <a:r>
              <a:rPr lang="en-US" sz="2400" b="0" i="0" dirty="0">
                <a:solidFill>
                  <a:srgbClr val="FF0000"/>
                </a:solidFill>
                <a:effectLst/>
                <a:latin typeface="urw-din"/>
              </a:rPr>
              <a:t>order in which factors are merged</a:t>
            </a:r>
            <a:r>
              <a:rPr lang="en-US" sz="2400" b="0" i="0" dirty="0">
                <a:solidFill>
                  <a:srgbClr val="273239"/>
                </a:solidFill>
                <a:effectLst/>
                <a:latin typeface="urw-din"/>
              </a:rPr>
              <a:t> (bottom-up view) or </a:t>
            </a:r>
            <a:r>
              <a:rPr lang="en-US" sz="2400" b="0" i="0" dirty="0">
                <a:solidFill>
                  <a:srgbClr val="7030A0"/>
                </a:solidFill>
                <a:effectLst/>
                <a:latin typeface="urw-din"/>
              </a:rPr>
              <a:t>cluster are break up (top-down view).</a:t>
            </a:r>
            <a:endParaRPr lang="en-IN" sz="2400" dirty="0">
              <a:solidFill>
                <a:srgbClr val="7030A0"/>
              </a:solidFill>
            </a:endParaRPr>
          </a:p>
        </p:txBody>
      </p:sp>
    </p:spTree>
    <p:extLst>
      <p:ext uri="{BB962C8B-B14F-4D97-AF65-F5344CB8AC3E}">
        <p14:creationId xmlns:p14="http://schemas.microsoft.com/office/powerpoint/2010/main" val="405327649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0B04E2A-E88B-4816-B84F-1A14373B2134}"/>
              </a:ext>
            </a:extLst>
          </p:cNvPr>
          <p:cNvSpPr>
            <a:spLocks noGrp="1"/>
          </p:cNvSpPr>
          <p:nvPr>
            <p:ph type="ctrTitle"/>
          </p:nvPr>
        </p:nvSpPr>
        <p:spPr>
          <a:xfrm>
            <a:off x="1845164" y="59132"/>
            <a:ext cx="8865794" cy="726393"/>
          </a:xfrm>
        </p:spPr>
        <p:txBody>
          <a:bodyPr>
            <a:normAutofit fontScale="90000"/>
          </a:bodyPr>
          <a:lstStyle/>
          <a:p>
            <a:r>
              <a:rPr lang="en-IN" dirty="0"/>
              <a:t>Hierarchical Clustering</a:t>
            </a:r>
          </a:p>
        </p:txBody>
      </p:sp>
      <p:sp>
        <p:nvSpPr>
          <p:cNvPr id="6" name="TextBox 5">
            <a:extLst>
              <a:ext uri="{FF2B5EF4-FFF2-40B4-BE49-F238E27FC236}">
                <a16:creationId xmlns:a16="http://schemas.microsoft.com/office/drawing/2014/main" id="{567BA1E5-2229-48E3-BC5F-C8386550442B}"/>
              </a:ext>
            </a:extLst>
          </p:cNvPr>
          <p:cNvSpPr txBox="1"/>
          <p:nvPr/>
        </p:nvSpPr>
        <p:spPr>
          <a:xfrm>
            <a:off x="530604" y="1266630"/>
            <a:ext cx="11373374" cy="646331"/>
          </a:xfrm>
          <a:prstGeom prst="rect">
            <a:avLst/>
          </a:prstGeom>
          <a:noFill/>
        </p:spPr>
        <p:txBody>
          <a:bodyPr wrap="square">
            <a:spAutoFit/>
          </a:bodyPr>
          <a:lstStyle/>
          <a:p>
            <a:endParaRPr lang="en-IN" i="0" dirty="0">
              <a:solidFill>
                <a:srgbClr val="222222"/>
              </a:solidFill>
              <a:effectLst/>
              <a:latin typeface="Lato" panose="020F0502020204030203" pitchFamily="34" charset="0"/>
            </a:endParaRPr>
          </a:p>
          <a:p>
            <a:endParaRPr lang="en-IN" b="1" dirty="0"/>
          </a:p>
        </p:txBody>
      </p:sp>
      <p:sp>
        <p:nvSpPr>
          <p:cNvPr id="9" name="TextBox 8">
            <a:extLst>
              <a:ext uri="{FF2B5EF4-FFF2-40B4-BE49-F238E27FC236}">
                <a16:creationId xmlns:a16="http://schemas.microsoft.com/office/drawing/2014/main" id="{2E5E18D5-17A1-4A86-A5E7-191E61AAAE83}"/>
              </a:ext>
            </a:extLst>
          </p:cNvPr>
          <p:cNvSpPr txBox="1"/>
          <p:nvPr/>
        </p:nvSpPr>
        <p:spPr>
          <a:xfrm>
            <a:off x="270545" y="6152537"/>
            <a:ext cx="8319781" cy="369332"/>
          </a:xfrm>
          <a:prstGeom prst="rect">
            <a:avLst/>
          </a:prstGeom>
          <a:noFill/>
        </p:spPr>
        <p:txBody>
          <a:bodyPr wrap="square">
            <a:spAutoFit/>
          </a:bodyPr>
          <a:lstStyle/>
          <a:p>
            <a:r>
              <a:rPr lang="en-IN" dirty="0"/>
              <a:t>https://www.geeksforgeeks.org/hierarchical-clustering-in-data-mining/</a:t>
            </a:r>
          </a:p>
        </p:txBody>
      </p:sp>
      <p:sp>
        <p:nvSpPr>
          <p:cNvPr id="11" name="TextBox 10">
            <a:extLst>
              <a:ext uri="{FF2B5EF4-FFF2-40B4-BE49-F238E27FC236}">
                <a16:creationId xmlns:a16="http://schemas.microsoft.com/office/drawing/2014/main" id="{56419D2D-DD13-4065-B62D-E0AE437F6DF9}"/>
              </a:ext>
            </a:extLst>
          </p:cNvPr>
          <p:cNvSpPr txBox="1"/>
          <p:nvPr/>
        </p:nvSpPr>
        <p:spPr>
          <a:xfrm>
            <a:off x="413159" y="5222038"/>
            <a:ext cx="10442196" cy="369332"/>
          </a:xfrm>
          <a:prstGeom prst="rect">
            <a:avLst/>
          </a:prstGeom>
          <a:noFill/>
        </p:spPr>
        <p:txBody>
          <a:bodyPr wrap="square">
            <a:spAutoFit/>
          </a:bodyPr>
          <a:lstStyle/>
          <a:p>
            <a:r>
              <a:rPr lang="en-US" b="0" i="0" dirty="0">
                <a:solidFill>
                  <a:srgbClr val="333333"/>
                </a:solidFill>
                <a:effectLst/>
                <a:latin typeface="inter-regular"/>
              </a:rPr>
              <a:t>.</a:t>
            </a:r>
            <a:endParaRPr lang="en-IN" dirty="0"/>
          </a:p>
        </p:txBody>
      </p:sp>
      <p:sp>
        <p:nvSpPr>
          <p:cNvPr id="8" name="TextBox 7">
            <a:extLst>
              <a:ext uri="{FF2B5EF4-FFF2-40B4-BE49-F238E27FC236}">
                <a16:creationId xmlns:a16="http://schemas.microsoft.com/office/drawing/2014/main" id="{8E7289F7-D7AA-4959-988A-C1E98D0D95DE}"/>
              </a:ext>
            </a:extLst>
          </p:cNvPr>
          <p:cNvSpPr txBox="1"/>
          <p:nvPr/>
        </p:nvSpPr>
        <p:spPr>
          <a:xfrm>
            <a:off x="270544" y="943464"/>
            <a:ext cx="11515987" cy="5262979"/>
          </a:xfrm>
          <a:prstGeom prst="rect">
            <a:avLst/>
          </a:prstGeom>
          <a:noFill/>
        </p:spPr>
        <p:txBody>
          <a:bodyPr wrap="square">
            <a:spAutoFit/>
          </a:bodyPr>
          <a:lstStyle/>
          <a:p>
            <a:pPr marL="457200" indent="-457200" fontAlgn="base">
              <a:buAutoNum type="arabicPeriod"/>
            </a:pPr>
            <a:r>
              <a:rPr lang="en-US" sz="2400" b="1" i="0" dirty="0">
                <a:solidFill>
                  <a:srgbClr val="273239"/>
                </a:solidFill>
                <a:effectLst/>
                <a:latin typeface="urw-din"/>
              </a:rPr>
              <a:t>Agglomerative:</a:t>
            </a:r>
            <a:br>
              <a:rPr lang="en-US" sz="2400" b="0" i="0" dirty="0">
                <a:solidFill>
                  <a:srgbClr val="273239"/>
                </a:solidFill>
                <a:effectLst/>
                <a:latin typeface="urw-din"/>
              </a:rPr>
            </a:br>
            <a:r>
              <a:rPr lang="en-US" sz="2400" b="0" i="0" dirty="0">
                <a:solidFill>
                  <a:srgbClr val="273239"/>
                </a:solidFill>
                <a:effectLst/>
                <a:latin typeface="urw-din"/>
              </a:rPr>
              <a:t>Initially consider </a:t>
            </a:r>
            <a:r>
              <a:rPr lang="en-US" sz="2400" b="0" i="0" dirty="0">
                <a:solidFill>
                  <a:srgbClr val="FF0000"/>
                </a:solidFill>
                <a:effectLst/>
                <a:latin typeface="urw-din"/>
              </a:rPr>
              <a:t>every data point as an </a:t>
            </a:r>
            <a:r>
              <a:rPr lang="en-US" sz="2400" b="1" i="0" dirty="0">
                <a:solidFill>
                  <a:srgbClr val="FF0000"/>
                </a:solidFill>
                <a:effectLst/>
                <a:latin typeface="urw-din"/>
              </a:rPr>
              <a:t>individual</a:t>
            </a:r>
            <a:r>
              <a:rPr lang="en-US" sz="2400" b="0" i="0" dirty="0">
                <a:solidFill>
                  <a:srgbClr val="FF0000"/>
                </a:solidFill>
                <a:effectLst/>
                <a:latin typeface="urw-din"/>
              </a:rPr>
              <a:t> Cluster </a:t>
            </a:r>
            <a:r>
              <a:rPr lang="en-US" sz="2400" b="0" i="0" dirty="0">
                <a:solidFill>
                  <a:srgbClr val="273239"/>
                </a:solidFill>
                <a:effectLst/>
                <a:latin typeface="urw-din"/>
              </a:rPr>
              <a:t>and at </a:t>
            </a:r>
            <a:r>
              <a:rPr lang="en-US" sz="2400" b="0" i="0" dirty="0">
                <a:solidFill>
                  <a:srgbClr val="FFC000"/>
                </a:solidFill>
                <a:effectLst/>
                <a:latin typeface="urw-din"/>
              </a:rPr>
              <a:t>every step</a:t>
            </a:r>
            <a:r>
              <a:rPr lang="en-US" sz="2400" b="0" i="0" dirty="0">
                <a:solidFill>
                  <a:srgbClr val="273239"/>
                </a:solidFill>
                <a:effectLst/>
                <a:latin typeface="urw-din"/>
              </a:rPr>
              <a:t>, </a:t>
            </a:r>
            <a:r>
              <a:rPr lang="en-US" sz="2400" b="1" i="0" dirty="0">
                <a:solidFill>
                  <a:srgbClr val="273239"/>
                </a:solidFill>
                <a:effectLst/>
                <a:latin typeface="urw-din"/>
              </a:rPr>
              <a:t>merge</a:t>
            </a:r>
            <a:r>
              <a:rPr lang="en-US" sz="2400" b="0" i="0" dirty="0">
                <a:solidFill>
                  <a:srgbClr val="273239"/>
                </a:solidFill>
                <a:effectLst/>
                <a:latin typeface="urw-din"/>
              </a:rPr>
              <a:t> the </a:t>
            </a:r>
            <a:r>
              <a:rPr lang="en-US" sz="2400" b="0" i="0" dirty="0">
                <a:solidFill>
                  <a:srgbClr val="7030A0"/>
                </a:solidFill>
                <a:effectLst/>
                <a:latin typeface="urw-din"/>
              </a:rPr>
              <a:t>nearest pairs of the cluster</a:t>
            </a:r>
            <a:r>
              <a:rPr lang="en-US" sz="2400" b="0" i="0" dirty="0">
                <a:solidFill>
                  <a:srgbClr val="273239"/>
                </a:solidFill>
                <a:effectLst/>
                <a:latin typeface="urw-din"/>
              </a:rPr>
              <a:t>. (It is a bottom-up method). At first every data set is considered as </a:t>
            </a:r>
            <a:r>
              <a:rPr lang="en-US" sz="2400" b="0" i="0" dirty="0">
                <a:solidFill>
                  <a:schemeClr val="accent2">
                    <a:lumMod val="75000"/>
                  </a:schemeClr>
                </a:solidFill>
                <a:effectLst/>
                <a:latin typeface="urw-din"/>
              </a:rPr>
              <a:t>individual entity or cluster</a:t>
            </a:r>
            <a:r>
              <a:rPr lang="en-US" sz="2400" b="0" i="0" dirty="0">
                <a:solidFill>
                  <a:srgbClr val="273239"/>
                </a:solidFill>
                <a:effectLst/>
                <a:latin typeface="urw-din"/>
              </a:rPr>
              <a:t>. </a:t>
            </a:r>
            <a:r>
              <a:rPr lang="en-US" sz="2400" b="1" i="0" dirty="0">
                <a:solidFill>
                  <a:srgbClr val="273239"/>
                </a:solidFill>
                <a:effectLst/>
                <a:latin typeface="urw-din"/>
              </a:rPr>
              <a:t>At every iteration</a:t>
            </a:r>
            <a:r>
              <a:rPr lang="en-US" sz="2400" b="0" i="0" dirty="0">
                <a:solidFill>
                  <a:srgbClr val="273239"/>
                </a:solidFill>
                <a:effectLst/>
                <a:latin typeface="urw-din"/>
              </a:rPr>
              <a:t>, the </a:t>
            </a:r>
            <a:r>
              <a:rPr lang="en-US" sz="2400" b="0" i="0" dirty="0">
                <a:solidFill>
                  <a:srgbClr val="00B0F0"/>
                </a:solidFill>
                <a:effectLst/>
                <a:latin typeface="urw-din"/>
              </a:rPr>
              <a:t>clusters merge with different clusters until one cluster is formed.</a:t>
            </a:r>
          </a:p>
          <a:p>
            <a:pPr algn="just" fontAlgn="base"/>
            <a:endParaRPr lang="en-US" sz="2400" b="0" i="0" dirty="0">
              <a:solidFill>
                <a:srgbClr val="273239"/>
              </a:solidFill>
              <a:effectLst/>
              <a:latin typeface="urw-din"/>
            </a:endParaRPr>
          </a:p>
          <a:p>
            <a:pPr algn="just" fontAlgn="base"/>
            <a:r>
              <a:rPr lang="en-US" sz="2400" b="1" i="0" dirty="0">
                <a:solidFill>
                  <a:srgbClr val="7030A0"/>
                </a:solidFill>
                <a:effectLst/>
                <a:latin typeface="urw-din"/>
              </a:rPr>
              <a:t>Algorithm for Agglomerative Hierarchical Clustering is:</a:t>
            </a:r>
          </a:p>
          <a:p>
            <a:pPr algn="just" fontAlgn="base"/>
            <a:endParaRPr lang="en-US" sz="2400" b="1" i="0" dirty="0">
              <a:solidFill>
                <a:srgbClr val="7030A0"/>
              </a:solidFill>
              <a:effectLst/>
              <a:latin typeface="urw-din"/>
            </a:endParaRPr>
          </a:p>
          <a:p>
            <a:pPr algn="just" fontAlgn="base">
              <a:buFont typeface="Arial" panose="020B0604020202020204" pitchFamily="34" charset="0"/>
              <a:buChar char="•"/>
            </a:pPr>
            <a:r>
              <a:rPr lang="en-US" sz="2400" b="0" i="0" dirty="0">
                <a:solidFill>
                  <a:srgbClr val="00B050"/>
                </a:solidFill>
                <a:effectLst/>
                <a:latin typeface="urw-din"/>
              </a:rPr>
              <a:t>Calculate the similarity of one cluster with all the other clusters </a:t>
            </a:r>
            <a:r>
              <a:rPr lang="en-US" sz="2400" b="0" i="0" dirty="0">
                <a:solidFill>
                  <a:srgbClr val="273239"/>
                </a:solidFill>
                <a:effectLst/>
                <a:latin typeface="urw-din"/>
              </a:rPr>
              <a:t>(calculate proximity matrix)</a:t>
            </a:r>
          </a:p>
          <a:p>
            <a:pPr algn="just" fontAlgn="base">
              <a:buFont typeface="Arial" panose="020B0604020202020204" pitchFamily="34" charset="0"/>
              <a:buChar char="•"/>
            </a:pPr>
            <a:r>
              <a:rPr lang="en-US" sz="2400" b="0" i="0" dirty="0">
                <a:solidFill>
                  <a:srgbClr val="273239"/>
                </a:solidFill>
                <a:effectLst/>
                <a:latin typeface="urw-din"/>
              </a:rPr>
              <a:t>Consider </a:t>
            </a:r>
            <a:r>
              <a:rPr lang="en-US" sz="2400" b="0" i="0" dirty="0">
                <a:solidFill>
                  <a:srgbClr val="0070C0"/>
                </a:solidFill>
                <a:effectLst/>
                <a:latin typeface="urw-din"/>
              </a:rPr>
              <a:t>every data point as a individual cluster</a:t>
            </a:r>
            <a:r>
              <a:rPr lang="en-US" sz="2400" b="0" i="0" dirty="0">
                <a:solidFill>
                  <a:srgbClr val="273239"/>
                </a:solidFill>
                <a:effectLst/>
                <a:latin typeface="urw-din"/>
              </a:rPr>
              <a:t>.</a:t>
            </a:r>
          </a:p>
          <a:p>
            <a:pPr algn="just" fontAlgn="base">
              <a:buFont typeface="Arial" panose="020B0604020202020204" pitchFamily="34" charset="0"/>
              <a:buChar char="•"/>
            </a:pPr>
            <a:r>
              <a:rPr lang="en-US" sz="2400" b="0" i="0" dirty="0">
                <a:solidFill>
                  <a:schemeClr val="accent2">
                    <a:lumMod val="75000"/>
                  </a:schemeClr>
                </a:solidFill>
                <a:effectLst/>
                <a:latin typeface="urw-din"/>
              </a:rPr>
              <a:t>Merge the clusters which are highly similar </a:t>
            </a:r>
            <a:r>
              <a:rPr lang="en-US" sz="2400" b="0" i="0" dirty="0">
                <a:solidFill>
                  <a:srgbClr val="273239"/>
                </a:solidFill>
                <a:effectLst/>
                <a:latin typeface="urw-din"/>
              </a:rPr>
              <a:t>or close to each other.</a:t>
            </a:r>
          </a:p>
          <a:p>
            <a:pPr algn="just" fontAlgn="base">
              <a:buFont typeface="Arial" panose="020B0604020202020204" pitchFamily="34" charset="0"/>
              <a:buChar char="•"/>
            </a:pPr>
            <a:r>
              <a:rPr lang="en-US" sz="2400" b="0" i="0" dirty="0">
                <a:solidFill>
                  <a:srgbClr val="273239"/>
                </a:solidFill>
                <a:effectLst/>
                <a:latin typeface="urw-din"/>
              </a:rPr>
              <a:t>Recalculate the </a:t>
            </a:r>
            <a:r>
              <a:rPr lang="en-US" sz="2400" b="0" i="0" dirty="0">
                <a:solidFill>
                  <a:srgbClr val="00B050"/>
                </a:solidFill>
                <a:effectLst/>
                <a:latin typeface="urw-din"/>
              </a:rPr>
              <a:t>proximity matrix for each cluster.</a:t>
            </a:r>
          </a:p>
          <a:p>
            <a:pPr algn="just" fontAlgn="base">
              <a:buFont typeface="Arial" panose="020B0604020202020204" pitchFamily="34" charset="0"/>
              <a:buChar char="•"/>
            </a:pPr>
            <a:r>
              <a:rPr lang="en-US" sz="2400" b="0" i="0" dirty="0">
                <a:solidFill>
                  <a:srgbClr val="273239"/>
                </a:solidFill>
                <a:effectLst/>
                <a:latin typeface="urw-din"/>
              </a:rPr>
              <a:t>Repeat Step 3 and 4 until only a single cluster remains.</a:t>
            </a:r>
          </a:p>
        </p:txBody>
      </p:sp>
    </p:spTree>
    <p:extLst>
      <p:ext uri="{BB962C8B-B14F-4D97-AF65-F5344CB8AC3E}">
        <p14:creationId xmlns:p14="http://schemas.microsoft.com/office/powerpoint/2010/main" val="3511660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8D29A4-F1B5-6C8B-C1A2-57D7FE11B0F1}"/>
              </a:ext>
            </a:extLst>
          </p:cNvPr>
          <p:cNvSpPr>
            <a:spLocks noGrp="1"/>
          </p:cNvSpPr>
          <p:nvPr>
            <p:ph type="title"/>
          </p:nvPr>
        </p:nvSpPr>
        <p:spPr>
          <a:xfrm>
            <a:off x="838200" y="365125"/>
            <a:ext cx="10246567" cy="362663"/>
          </a:xfrm>
        </p:spPr>
        <p:txBody>
          <a:bodyPr>
            <a:normAutofit fontScale="90000"/>
          </a:bodyPr>
          <a:lstStyle/>
          <a:p>
            <a:pPr algn="ctr"/>
            <a:r>
              <a:rPr lang="en-IN" b="1" dirty="0"/>
              <a:t>Data Discovery</a:t>
            </a:r>
          </a:p>
        </p:txBody>
      </p:sp>
      <p:sp>
        <p:nvSpPr>
          <p:cNvPr id="4" name="TextBox 3">
            <a:extLst>
              <a:ext uri="{FF2B5EF4-FFF2-40B4-BE49-F238E27FC236}">
                <a16:creationId xmlns:a16="http://schemas.microsoft.com/office/drawing/2014/main" id="{8D9EF12F-EBC5-D491-BC16-BC55E8C2DAB2}"/>
              </a:ext>
            </a:extLst>
          </p:cNvPr>
          <p:cNvSpPr txBox="1"/>
          <p:nvPr/>
        </p:nvSpPr>
        <p:spPr>
          <a:xfrm>
            <a:off x="233289" y="990354"/>
            <a:ext cx="11725421" cy="4247317"/>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Oracle Sans"/>
              </a:rPr>
              <a:t>Data discovery is </a:t>
            </a:r>
            <a:r>
              <a:rPr lang="en-US" b="0" i="0" dirty="0">
                <a:solidFill>
                  <a:srgbClr val="FF0000"/>
                </a:solidFill>
                <a:effectLst/>
                <a:latin typeface="Oracle Sans"/>
              </a:rPr>
              <a:t>the process of navigating or applying advanced analytics </a:t>
            </a:r>
            <a:r>
              <a:rPr lang="en-US" b="0" i="0" dirty="0">
                <a:solidFill>
                  <a:srgbClr val="000000"/>
                </a:solidFill>
                <a:effectLst/>
                <a:latin typeface="Oracle Sans"/>
              </a:rPr>
              <a:t>to data to </a:t>
            </a:r>
            <a:r>
              <a:rPr lang="en-US" b="0" i="0" dirty="0">
                <a:solidFill>
                  <a:srgbClr val="00B050"/>
                </a:solidFill>
                <a:effectLst/>
                <a:latin typeface="Oracle Sans"/>
              </a:rPr>
              <a:t>detect informative patterns </a:t>
            </a:r>
            <a:r>
              <a:rPr lang="en-US" b="0" i="0" dirty="0">
                <a:solidFill>
                  <a:srgbClr val="000000"/>
                </a:solidFill>
                <a:effectLst/>
                <a:latin typeface="Oracle Sans"/>
              </a:rPr>
              <a:t>that would not have been discovered otherwise. </a:t>
            </a:r>
          </a:p>
          <a:p>
            <a:pPr marL="285750" indent="-285750" algn="just">
              <a:buFont typeface="Arial" panose="020B0604020202020204" pitchFamily="34" charset="0"/>
              <a:buChar char="•"/>
            </a:pPr>
            <a:endParaRPr lang="en-US" b="0" i="0" dirty="0">
              <a:solidFill>
                <a:srgbClr val="000000"/>
              </a:solidFill>
              <a:effectLst/>
              <a:latin typeface="Oracle Sans"/>
            </a:endParaRPr>
          </a:p>
          <a:p>
            <a:pPr marL="285750" indent="-285750" algn="just">
              <a:buFont typeface="Arial" panose="020B0604020202020204" pitchFamily="34" charset="0"/>
              <a:buChar char="•"/>
            </a:pPr>
            <a:r>
              <a:rPr lang="en-US" b="0" i="0" dirty="0">
                <a:solidFill>
                  <a:srgbClr val="000000"/>
                </a:solidFill>
                <a:effectLst/>
                <a:latin typeface="Oracle Sans"/>
              </a:rPr>
              <a:t>Crucially, data discovery </a:t>
            </a:r>
            <a:r>
              <a:rPr lang="en-US" b="0" i="0" dirty="0">
                <a:solidFill>
                  <a:srgbClr val="7030A0"/>
                </a:solidFill>
                <a:effectLst/>
                <a:latin typeface="Oracle Sans"/>
              </a:rPr>
              <a:t>does not require business leaders and their teams </a:t>
            </a:r>
            <a:r>
              <a:rPr lang="en-US" b="0" i="0" dirty="0">
                <a:solidFill>
                  <a:srgbClr val="FFC000"/>
                </a:solidFill>
                <a:effectLst/>
                <a:latin typeface="Oracle Sans"/>
              </a:rPr>
              <a:t>to build elaborate models</a:t>
            </a:r>
            <a:r>
              <a:rPr lang="en-US" b="0" i="0" dirty="0">
                <a:solidFill>
                  <a:srgbClr val="000000"/>
                </a:solidFill>
                <a:effectLst/>
                <a:latin typeface="Oracle Sans"/>
              </a:rPr>
              <a:t>. Most companies use </a:t>
            </a:r>
            <a:r>
              <a:rPr lang="en-US" b="1" i="0" dirty="0">
                <a:solidFill>
                  <a:srgbClr val="000000"/>
                </a:solidFill>
                <a:effectLst/>
                <a:latin typeface="Oracle Sans"/>
              </a:rPr>
              <a:t>data discovery as part of their business intelligence (BI) software</a:t>
            </a:r>
            <a:r>
              <a:rPr lang="en-US" b="0" i="0" dirty="0">
                <a:solidFill>
                  <a:srgbClr val="000000"/>
                </a:solidFill>
                <a:effectLst/>
                <a:latin typeface="Oracle Sans"/>
              </a:rPr>
              <a:t>, </a:t>
            </a:r>
            <a:r>
              <a:rPr lang="en-US" b="0" i="0" dirty="0">
                <a:solidFill>
                  <a:srgbClr val="00B0F0"/>
                </a:solidFill>
                <a:effectLst/>
                <a:latin typeface="Oracle Sans"/>
              </a:rPr>
              <a:t>which provides them with a </a:t>
            </a:r>
            <a:r>
              <a:rPr lang="en-US" b="0" i="0" dirty="0">
                <a:solidFill>
                  <a:schemeClr val="accent2"/>
                </a:solidFill>
                <a:effectLst/>
                <a:latin typeface="Oracle Sans"/>
              </a:rPr>
              <a:t>complete view of their organizations in a simple dashboard or visual format.</a:t>
            </a:r>
          </a:p>
          <a:p>
            <a:pPr algn="just"/>
            <a:endParaRPr lang="en-US" dirty="0">
              <a:solidFill>
                <a:srgbClr val="000000"/>
              </a:solidFill>
              <a:latin typeface="Oracle Sans"/>
            </a:endParaRPr>
          </a:p>
          <a:p>
            <a:pPr marL="285750" indent="-285750" algn="just">
              <a:buFont typeface="Arial" panose="020B0604020202020204" pitchFamily="34" charset="0"/>
              <a:buChar char="•"/>
            </a:pPr>
            <a:endParaRPr lang="en-US" b="0" i="0" dirty="0">
              <a:solidFill>
                <a:srgbClr val="000000"/>
              </a:solidFill>
              <a:effectLst/>
              <a:latin typeface="Oracle Sans"/>
            </a:endParaRPr>
          </a:p>
          <a:p>
            <a:pPr marL="285750" indent="-285750" algn="just">
              <a:buFont typeface="Arial" panose="020B0604020202020204" pitchFamily="34" charset="0"/>
              <a:buChar char="•"/>
            </a:pPr>
            <a:r>
              <a:rPr lang="en-US" dirty="0"/>
              <a:t>Data discovery is a process of </a:t>
            </a:r>
            <a:r>
              <a:rPr lang="en-US" dirty="0">
                <a:solidFill>
                  <a:srgbClr val="7030A0"/>
                </a:solidFill>
              </a:rPr>
              <a:t>exploring data through visual tools </a:t>
            </a:r>
            <a:r>
              <a:rPr lang="en-US" dirty="0"/>
              <a:t>that can help </a:t>
            </a:r>
            <a:r>
              <a:rPr lang="en-US" b="1" dirty="0"/>
              <a:t>n</a:t>
            </a:r>
            <a:r>
              <a:rPr lang="en-US" b="1" dirty="0">
                <a:solidFill>
                  <a:srgbClr val="C00000"/>
                </a:solidFill>
              </a:rPr>
              <a:t>on-technical business leaders</a:t>
            </a:r>
            <a:r>
              <a:rPr lang="en-US" dirty="0">
                <a:solidFill>
                  <a:srgbClr val="C00000"/>
                </a:solidFill>
              </a:rPr>
              <a:t> find new patterns and outliers to help an organization better understand the insights their data </a:t>
            </a:r>
            <a:r>
              <a:rPr lang="en-US" dirty="0"/>
              <a:t>has to offer. </a:t>
            </a:r>
          </a:p>
          <a:p>
            <a:pPr marL="285750" indent="-285750" algn="just">
              <a:buFont typeface="Arial" panose="020B0604020202020204" pitchFamily="34" charset="0"/>
              <a:buChar char="•"/>
            </a:pPr>
            <a:endParaRPr lang="en-US" dirty="0"/>
          </a:p>
          <a:p>
            <a:pPr marL="285750" indent="-285750" algn="just">
              <a:buFont typeface="Arial" panose="020B0604020202020204" pitchFamily="34" charset="0"/>
              <a:buChar char="•"/>
            </a:pPr>
            <a:r>
              <a:rPr lang="en-US" dirty="0"/>
              <a:t>As a result, </a:t>
            </a:r>
            <a:r>
              <a:rPr lang="en-US" dirty="0">
                <a:solidFill>
                  <a:srgbClr val="00B050"/>
                </a:solidFill>
              </a:rPr>
              <a:t>employees in every department </a:t>
            </a:r>
            <a:r>
              <a:rPr lang="en-US" dirty="0"/>
              <a:t>can </a:t>
            </a:r>
            <a:r>
              <a:rPr lang="en-US" dirty="0">
                <a:solidFill>
                  <a:schemeClr val="accent2"/>
                </a:solidFill>
              </a:rPr>
              <a:t>make smart business decisions </a:t>
            </a:r>
            <a:r>
              <a:rPr lang="en-US" dirty="0"/>
              <a:t>and, just as importantly, continuously refine their approach. Whether seeking new efficiencies in warehouse processes or better ways to personalize social media activity, data discovery helps organizations uncover the nuggets of wisdom that turn their business intelligence into a dynamic and differentiating business asset. </a:t>
            </a:r>
            <a:endParaRPr lang="en-IN" dirty="0"/>
          </a:p>
        </p:txBody>
      </p:sp>
      <p:sp>
        <p:nvSpPr>
          <p:cNvPr id="6" name="TextBox 5">
            <a:extLst>
              <a:ext uri="{FF2B5EF4-FFF2-40B4-BE49-F238E27FC236}">
                <a16:creationId xmlns:a16="http://schemas.microsoft.com/office/drawing/2014/main" id="{7B25E161-ED22-02C3-DDD1-9293CAF2B83B}"/>
              </a:ext>
            </a:extLst>
          </p:cNvPr>
          <p:cNvSpPr txBox="1"/>
          <p:nvPr/>
        </p:nvSpPr>
        <p:spPr>
          <a:xfrm>
            <a:off x="2520167" y="5801772"/>
            <a:ext cx="6096000" cy="369332"/>
          </a:xfrm>
          <a:prstGeom prst="rect">
            <a:avLst/>
          </a:prstGeom>
          <a:noFill/>
        </p:spPr>
        <p:txBody>
          <a:bodyPr wrap="square">
            <a:spAutoFit/>
          </a:bodyPr>
          <a:lstStyle/>
          <a:p>
            <a:r>
              <a:rPr lang="en-IN" dirty="0"/>
              <a:t>https://www.heavy.ai/technical-glossary/data-discovery</a:t>
            </a:r>
          </a:p>
        </p:txBody>
      </p:sp>
      <p:sp>
        <p:nvSpPr>
          <p:cNvPr id="8" name="TextBox 7">
            <a:extLst>
              <a:ext uri="{FF2B5EF4-FFF2-40B4-BE49-F238E27FC236}">
                <a16:creationId xmlns:a16="http://schemas.microsoft.com/office/drawing/2014/main" id="{7EBE8E43-9C2C-D253-B17B-77F75D195A2A}"/>
              </a:ext>
            </a:extLst>
          </p:cNvPr>
          <p:cNvSpPr txBox="1"/>
          <p:nvPr/>
        </p:nvSpPr>
        <p:spPr>
          <a:xfrm>
            <a:off x="838200" y="6227375"/>
            <a:ext cx="10021473" cy="369332"/>
          </a:xfrm>
          <a:prstGeom prst="rect">
            <a:avLst/>
          </a:prstGeom>
          <a:noFill/>
        </p:spPr>
        <p:txBody>
          <a:bodyPr wrap="square">
            <a:spAutoFit/>
          </a:bodyPr>
          <a:lstStyle/>
          <a:p>
            <a:r>
              <a:rPr lang="en-IN" dirty="0"/>
              <a:t>https://www.netsuite.com/portal/resource/articles/erp/data-discovery.shtml</a:t>
            </a:r>
          </a:p>
        </p:txBody>
      </p:sp>
    </p:spTree>
    <p:extLst>
      <p:ext uri="{BB962C8B-B14F-4D97-AF65-F5344CB8AC3E}">
        <p14:creationId xmlns:p14="http://schemas.microsoft.com/office/powerpoint/2010/main" val="407753286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0B04E2A-E88B-4816-B84F-1A14373B2134}"/>
              </a:ext>
            </a:extLst>
          </p:cNvPr>
          <p:cNvSpPr>
            <a:spLocks noGrp="1"/>
          </p:cNvSpPr>
          <p:nvPr>
            <p:ph type="ctrTitle"/>
          </p:nvPr>
        </p:nvSpPr>
        <p:spPr>
          <a:xfrm>
            <a:off x="1845164" y="59132"/>
            <a:ext cx="8865794" cy="726393"/>
          </a:xfrm>
        </p:spPr>
        <p:txBody>
          <a:bodyPr>
            <a:normAutofit fontScale="90000"/>
          </a:bodyPr>
          <a:lstStyle/>
          <a:p>
            <a:r>
              <a:rPr lang="en-IN" dirty="0"/>
              <a:t>Hierarchical Clustering</a:t>
            </a:r>
          </a:p>
        </p:txBody>
      </p:sp>
      <p:sp>
        <p:nvSpPr>
          <p:cNvPr id="6" name="TextBox 5">
            <a:extLst>
              <a:ext uri="{FF2B5EF4-FFF2-40B4-BE49-F238E27FC236}">
                <a16:creationId xmlns:a16="http://schemas.microsoft.com/office/drawing/2014/main" id="{567BA1E5-2229-48E3-BC5F-C8386550442B}"/>
              </a:ext>
            </a:extLst>
          </p:cNvPr>
          <p:cNvSpPr txBox="1"/>
          <p:nvPr/>
        </p:nvSpPr>
        <p:spPr>
          <a:xfrm>
            <a:off x="530604" y="1266630"/>
            <a:ext cx="11373374" cy="646331"/>
          </a:xfrm>
          <a:prstGeom prst="rect">
            <a:avLst/>
          </a:prstGeom>
          <a:noFill/>
        </p:spPr>
        <p:txBody>
          <a:bodyPr wrap="square">
            <a:spAutoFit/>
          </a:bodyPr>
          <a:lstStyle/>
          <a:p>
            <a:endParaRPr lang="en-IN" i="0" dirty="0">
              <a:solidFill>
                <a:srgbClr val="222222"/>
              </a:solidFill>
              <a:effectLst/>
              <a:latin typeface="Lato" panose="020F0502020204030203" pitchFamily="34" charset="0"/>
            </a:endParaRPr>
          </a:p>
          <a:p>
            <a:endParaRPr lang="en-IN" b="1" dirty="0"/>
          </a:p>
        </p:txBody>
      </p:sp>
      <p:sp>
        <p:nvSpPr>
          <p:cNvPr id="9" name="TextBox 8">
            <a:extLst>
              <a:ext uri="{FF2B5EF4-FFF2-40B4-BE49-F238E27FC236}">
                <a16:creationId xmlns:a16="http://schemas.microsoft.com/office/drawing/2014/main" id="{2E5E18D5-17A1-4A86-A5E7-191E61AAAE83}"/>
              </a:ext>
            </a:extLst>
          </p:cNvPr>
          <p:cNvSpPr txBox="1"/>
          <p:nvPr/>
        </p:nvSpPr>
        <p:spPr>
          <a:xfrm>
            <a:off x="270545" y="6152537"/>
            <a:ext cx="8319781" cy="369332"/>
          </a:xfrm>
          <a:prstGeom prst="rect">
            <a:avLst/>
          </a:prstGeom>
          <a:noFill/>
        </p:spPr>
        <p:txBody>
          <a:bodyPr wrap="square">
            <a:spAutoFit/>
          </a:bodyPr>
          <a:lstStyle/>
          <a:p>
            <a:r>
              <a:rPr lang="en-IN" dirty="0"/>
              <a:t>https://www.geeksforgeeks.org/hierarchical-clustering-in-data-mining/</a:t>
            </a:r>
          </a:p>
        </p:txBody>
      </p:sp>
      <p:sp>
        <p:nvSpPr>
          <p:cNvPr id="11" name="TextBox 10">
            <a:extLst>
              <a:ext uri="{FF2B5EF4-FFF2-40B4-BE49-F238E27FC236}">
                <a16:creationId xmlns:a16="http://schemas.microsoft.com/office/drawing/2014/main" id="{56419D2D-DD13-4065-B62D-E0AE437F6DF9}"/>
              </a:ext>
            </a:extLst>
          </p:cNvPr>
          <p:cNvSpPr txBox="1"/>
          <p:nvPr/>
        </p:nvSpPr>
        <p:spPr>
          <a:xfrm>
            <a:off x="413159" y="5222038"/>
            <a:ext cx="10442196" cy="369332"/>
          </a:xfrm>
          <a:prstGeom prst="rect">
            <a:avLst/>
          </a:prstGeom>
          <a:noFill/>
        </p:spPr>
        <p:txBody>
          <a:bodyPr wrap="square">
            <a:spAutoFit/>
          </a:bodyPr>
          <a:lstStyle/>
          <a:p>
            <a:r>
              <a:rPr lang="en-US" b="0" i="0" dirty="0">
                <a:solidFill>
                  <a:srgbClr val="333333"/>
                </a:solidFill>
                <a:effectLst/>
                <a:latin typeface="inter-regular"/>
              </a:rPr>
              <a:t>.</a:t>
            </a:r>
            <a:endParaRPr lang="en-IN" dirty="0"/>
          </a:p>
        </p:txBody>
      </p:sp>
      <p:sp>
        <p:nvSpPr>
          <p:cNvPr id="10" name="TextBox 9">
            <a:extLst>
              <a:ext uri="{FF2B5EF4-FFF2-40B4-BE49-F238E27FC236}">
                <a16:creationId xmlns:a16="http://schemas.microsoft.com/office/drawing/2014/main" id="{B2D31904-810F-4698-8DF3-6537291B222A}"/>
              </a:ext>
            </a:extLst>
          </p:cNvPr>
          <p:cNvSpPr txBox="1"/>
          <p:nvPr/>
        </p:nvSpPr>
        <p:spPr>
          <a:xfrm>
            <a:off x="715161" y="989631"/>
            <a:ext cx="6094602" cy="923330"/>
          </a:xfrm>
          <a:prstGeom prst="rect">
            <a:avLst/>
          </a:prstGeom>
          <a:noFill/>
        </p:spPr>
        <p:txBody>
          <a:bodyPr wrap="square">
            <a:spAutoFit/>
          </a:bodyPr>
          <a:lstStyle/>
          <a:p>
            <a:pPr algn="l" fontAlgn="base"/>
            <a:r>
              <a:rPr lang="en-US" b="0" i="0" dirty="0">
                <a:solidFill>
                  <a:srgbClr val="273239"/>
                </a:solidFill>
                <a:effectLst/>
                <a:latin typeface="urw-din"/>
              </a:rPr>
              <a:t>Let’s say we have six data points </a:t>
            </a:r>
            <a:r>
              <a:rPr lang="en-US" b="1" i="0" dirty="0">
                <a:solidFill>
                  <a:srgbClr val="273239"/>
                </a:solidFill>
                <a:effectLst/>
                <a:latin typeface="urw-din"/>
              </a:rPr>
              <a:t>A, B, C, D, E, F</a:t>
            </a:r>
            <a:r>
              <a:rPr lang="en-US" b="0" i="0" dirty="0">
                <a:solidFill>
                  <a:srgbClr val="273239"/>
                </a:solidFill>
                <a:effectLst/>
                <a:latin typeface="urw-din"/>
              </a:rPr>
              <a:t>.</a:t>
            </a:r>
          </a:p>
          <a:p>
            <a:br>
              <a:rPr lang="en-US" dirty="0"/>
            </a:br>
            <a:endParaRPr lang="en-IN" dirty="0"/>
          </a:p>
        </p:txBody>
      </p:sp>
      <p:pic>
        <p:nvPicPr>
          <p:cNvPr id="3" name="Picture 2">
            <a:extLst>
              <a:ext uri="{FF2B5EF4-FFF2-40B4-BE49-F238E27FC236}">
                <a16:creationId xmlns:a16="http://schemas.microsoft.com/office/drawing/2014/main" id="{5A623DE8-E3B1-4C24-8614-3F780BDA1936}"/>
              </a:ext>
            </a:extLst>
          </p:cNvPr>
          <p:cNvPicPr>
            <a:picLocks noChangeAspect="1"/>
          </p:cNvPicPr>
          <p:nvPr/>
        </p:nvPicPr>
        <p:blipFill>
          <a:blip r:embed="rId3"/>
          <a:stretch>
            <a:fillRect/>
          </a:stretch>
        </p:blipFill>
        <p:spPr>
          <a:xfrm>
            <a:off x="3796645" y="1372569"/>
            <a:ext cx="6591300" cy="4495800"/>
          </a:xfrm>
          <a:prstGeom prst="rect">
            <a:avLst/>
          </a:prstGeom>
        </p:spPr>
      </p:pic>
    </p:spTree>
    <p:extLst>
      <p:ext uri="{BB962C8B-B14F-4D97-AF65-F5344CB8AC3E}">
        <p14:creationId xmlns:p14="http://schemas.microsoft.com/office/powerpoint/2010/main" val="143995296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0B04E2A-E88B-4816-B84F-1A14373B2134}"/>
              </a:ext>
            </a:extLst>
          </p:cNvPr>
          <p:cNvSpPr>
            <a:spLocks noGrp="1"/>
          </p:cNvSpPr>
          <p:nvPr>
            <p:ph type="ctrTitle"/>
          </p:nvPr>
        </p:nvSpPr>
        <p:spPr>
          <a:xfrm>
            <a:off x="1845164" y="59132"/>
            <a:ext cx="8865794" cy="726393"/>
          </a:xfrm>
        </p:spPr>
        <p:txBody>
          <a:bodyPr>
            <a:normAutofit fontScale="90000"/>
          </a:bodyPr>
          <a:lstStyle/>
          <a:p>
            <a:r>
              <a:rPr lang="en-IN" dirty="0"/>
              <a:t>Hierarchical Clustering</a:t>
            </a:r>
          </a:p>
        </p:txBody>
      </p:sp>
      <p:sp>
        <p:nvSpPr>
          <p:cNvPr id="6" name="TextBox 5">
            <a:extLst>
              <a:ext uri="{FF2B5EF4-FFF2-40B4-BE49-F238E27FC236}">
                <a16:creationId xmlns:a16="http://schemas.microsoft.com/office/drawing/2014/main" id="{567BA1E5-2229-48E3-BC5F-C8386550442B}"/>
              </a:ext>
            </a:extLst>
          </p:cNvPr>
          <p:cNvSpPr txBox="1"/>
          <p:nvPr/>
        </p:nvSpPr>
        <p:spPr>
          <a:xfrm>
            <a:off x="530604" y="1266630"/>
            <a:ext cx="11373374" cy="646331"/>
          </a:xfrm>
          <a:prstGeom prst="rect">
            <a:avLst/>
          </a:prstGeom>
          <a:noFill/>
        </p:spPr>
        <p:txBody>
          <a:bodyPr wrap="square">
            <a:spAutoFit/>
          </a:bodyPr>
          <a:lstStyle/>
          <a:p>
            <a:endParaRPr lang="en-IN" i="0" dirty="0">
              <a:solidFill>
                <a:srgbClr val="222222"/>
              </a:solidFill>
              <a:effectLst/>
              <a:latin typeface="Lato" panose="020F0502020204030203" pitchFamily="34" charset="0"/>
            </a:endParaRPr>
          </a:p>
          <a:p>
            <a:endParaRPr lang="en-IN" b="1" dirty="0"/>
          </a:p>
        </p:txBody>
      </p:sp>
      <p:sp>
        <p:nvSpPr>
          <p:cNvPr id="9" name="TextBox 8">
            <a:extLst>
              <a:ext uri="{FF2B5EF4-FFF2-40B4-BE49-F238E27FC236}">
                <a16:creationId xmlns:a16="http://schemas.microsoft.com/office/drawing/2014/main" id="{2E5E18D5-17A1-4A86-A5E7-191E61AAAE83}"/>
              </a:ext>
            </a:extLst>
          </p:cNvPr>
          <p:cNvSpPr txBox="1"/>
          <p:nvPr/>
        </p:nvSpPr>
        <p:spPr>
          <a:xfrm>
            <a:off x="270545" y="6152537"/>
            <a:ext cx="8319781" cy="369332"/>
          </a:xfrm>
          <a:prstGeom prst="rect">
            <a:avLst/>
          </a:prstGeom>
          <a:noFill/>
        </p:spPr>
        <p:txBody>
          <a:bodyPr wrap="square">
            <a:spAutoFit/>
          </a:bodyPr>
          <a:lstStyle/>
          <a:p>
            <a:r>
              <a:rPr lang="en-IN" dirty="0"/>
              <a:t>https://www.geeksforgeeks.org/hierarchical-clustering-in-data-mining/</a:t>
            </a:r>
          </a:p>
        </p:txBody>
      </p:sp>
      <p:sp>
        <p:nvSpPr>
          <p:cNvPr id="12" name="TextBox 11">
            <a:extLst>
              <a:ext uri="{FF2B5EF4-FFF2-40B4-BE49-F238E27FC236}">
                <a16:creationId xmlns:a16="http://schemas.microsoft.com/office/drawing/2014/main" id="{A81F795E-C175-4648-BD0A-6D6D51C409E0}"/>
              </a:ext>
            </a:extLst>
          </p:cNvPr>
          <p:cNvSpPr txBox="1"/>
          <p:nvPr/>
        </p:nvSpPr>
        <p:spPr>
          <a:xfrm>
            <a:off x="288022" y="777784"/>
            <a:ext cx="11615956" cy="5355312"/>
          </a:xfrm>
          <a:prstGeom prst="rect">
            <a:avLst/>
          </a:prstGeom>
          <a:noFill/>
        </p:spPr>
        <p:txBody>
          <a:bodyPr wrap="square">
            <a:spAutoFit/>
          </a:bodyPr>
          <a:lstStyle/>
          <a:p>
            <a:r>
              <a:rPr lang="en-US" b="1" dirty="0"/>
              <a:t>Step-1:</a:t>
            </a:r>
          </a:p>
          <a:p>
            <a:r>
              <a:rPr lang="en-US" dirty="0"/>
              <a:t>Consider </a:t>
            </a:r>
            <a:r>
              <a:rPr lang="en-US" dirty="0">
                <a:solidFill>
                  <a:srgbClr val="00B050"/>
                </a:solidFill>
              </a:rPr>
              <a:t>each alphabet as a single cluster </a:t>
            </a:r>
            <a:r>
              <a:rPr lang="en-US" dirty="0"/>
              <a:t>and </a:t>
            </a:r>
            <a:r>
              <a:rPr lang="en-US" dirty="0">
                <a:solidFill>
                  <a:srgbClr val="00B0F0"/>
                </a:solidFill>
              </a:rPr>
              <a:t>calculate the distance of one cluster from all the other clusters.</a:t>
            </a:r>
          </a:p>
          <a:p>
            <a:endParaRPr lang="en-US" dirty="0">
              <a:solidFill>
                <a:srgbClr val="00B0F0"/>
              </a:solidFill>
            </a:endParaRPr>
          </a:p>
          <a:p>
            <a:r>
              <a:rPr lang="en-US" b="1" dirty="0"/>
              <a:t>Step-2:</a:t>
            </a:r>
          </a:p>
          <a:p>
            <a:r>
              <a:rPr lang="en-US" dirty="0"/>
              <a:t>In the second step </a:t>
            </a:r>
            <a:r>
              <a:rPr lang="en-US" dirty="0">
                <a:solidFill>
                  <a:srgbClr val="7030A0"/>
                </a:solidFill>
              </a:rPr>
              <a:t>comparable clusters are merged together to form a single cluster</a:t>
            </a:r>
            <a:r>
              <a:rPr lang="en-US" dirty="0"/>
              <a:t>. Let’s say </a:t>
            </a:r>
            <a:r>
              <a:rPr lang="en-US" dirty="0">
                <a:solidFill>
                  <a:srgbClr val="00B0F0"/>
                </a:solidFill>
              </a:rPr>
              <a:t>cluster (B) and cluster (C) are very similar to each other</a:t>
            </a:r>
            <a:r>
              <a:rPr lang="en-US" dirty="0"/>
              <a:t> therefore we merge them in the second step similarly with </a:t>
            </a:r>
            <a:r>
              <a:rPr lang="en-US" dirty="0">
                <a:solidFill>
                  <a:srgbClr val="FFC000"/>
                </a:solidFill>
              </a:rPr>
              <a:t>cluster (D) and (E) </a:t>
            </a:r>
            <a:r>
              <a:rPr lang="en-US" dirty="0"/>
              <a:t>and at last, we get the clusters</a:t>
            </a:r>
          </a:p>
          <a:p>
            <a:r>
              <a:rPr lang="en-US" dirty="0">
                <a:solidFill>
                  <a:srgbClr val="FFC000"/>
                </a:solidFill>
              </a:rPr>
              <a:t>[(A), (BC), (DE), (F)]</a:t>
            </a:r>
          </a:p>
          <a:p>
            <a:endParaRPr lang="en-US" dirty="0"/>
          </a:p>
          <a:p>
            <a:r>
              <a:rPr lang="en-US" b="1" dirty="0"/>
              <a:t>Step-3:</a:t>
            </a:r>
          </a:p>
          <a:p>
            <a:r>
              <a:rPr lang="en-US" dirty="0">
                <a:solidFill>
                  <a:schemeClr val="accent2">
                    <a:lumMod val="75000"/>
                  </a:schemeClr>
                </a:solidFill>
              </a:rPr>
              <a:t>We recalculate the proximity according to the algorithm </a:t>
            </a:r>
            <a:r>
              <a:rPr lang="en-US" dirty="0"/>
              <a:t>and merge the two nearest clusters </a:t>
            </a:r>
            <a:r>
              <a:rPr lang="en-US" dirty="0">
                <a:solidFill>
                  <a:srgbClr val="00B050"/>
                </a:solidFill>
              </a:rPr>
              <a:t>([(DE), (F)]) </a:t>
            </a:r>
            <a:r>
              <a:rPr lang="en-US" dirty="0"/>
              <a:t>together to form new clusters as </a:t>
            </a:r>
            <a:r>
              <a:rPr lang="en-US" dirty="0">
                <a:solidFill>
                  <a:srgbClr val="FFC000"/>
                </a:solidFill>
              </a:rPr>
              <a:t>[(A), (BC), (DEF)]</a:t>
            </a:r>
          </a:p>
          <a:p>
            <a:endParaRPr lang="en-US" dirty="0"/>
          </a:p>
          <a:p>
            <a:r>
              <a:rPr lang="en-US" b="1" dirty="0"/>
              <a:t>Step-4:</a:t>
            </a:r>
          </a:p>
          <a:p>
            <a:r>
              <a:rPr lang="en-US" dirty="0">
                <a:solidFill>
                  <a:srgbClr val="00B050"/>
                </a:solidFill>
              </a:rPr>
              <a:t>Repeating the same process; The clusters DEF and BC are comparable and merged together </a:t>
            </a:r>
            <a:r>
              <a:rPr lang="en-US" dirty="0">
                <a:solidFill>
                  <a:srgbClr val="7030A0"/>
                </a:solidFill>
              </a:rPr>
              <a:t>to form a new cluster</a:t>
            </a:r>
            <a:r>
              <a:rPr lang="en-US" dirty="0"/>
              <a:t>. We’re now left with clusters </a:t>
            </a:r>
            <a:r>
              <a:rPr lang="en-US" dirty="0">
                <a:solidFill>
                  <a:srgbClr val="FFC000"/>
                </a:solidFill>
              </a:rPr>
              <a:t>[(A), (BCDEF)].</a:t>
            </a:r>
          </a:p>
          <a:p>
            <a:endParaRPr lang="en-US" dirty="0"/>
          </a:p>
          <a:p>
            <a:r>
              <a:rPr lang="en-US" b="1" dirty="0"/>
              <a:t>Step-5:</a:t>
            </a:r>
          </a:p>
          <a:p>
            <a:r>
              <a:rPr lang="en-US" dirty="0"/>
              <a:t>At last the </a:t>
            </a:r>
            <a:r>
              <a:rPr lang="en-US" dirty="0">
                <a:solidFill>
                  <a:schemeClr val="accent1">
                    <a:lumMod val="75000"/>
                  </a:schemeClr>
                </a:solidFill>
              </a:rPr>
              <a:t>two remaining clusters are merged together to form a single cluster</a:t>
            </a:r>
            <a:r>
              <a:rPr lang="en-US" dirty="0"/>
              <a:t> [(ABCDEF)].</a:t>
            </a:r>
            <a:endParaRPr lang="en-IN" dirty="0"/>
          </a:p>
        </p:txBody>
      </p:sp>
    </p:spTree>
    <p:extLst>
      <p:ext uri="{BB962C8B-B14F-4D97-AF65-F5344CB8AC3E}">
        <p14:creationId xmlns:p14="http://schemas.microsoft.com/office/powerpoint/2010/main" val="403582621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0B04E2A-E88B-4816-B84F-1A14373B2134}"/>
              </a:ext>
            </a:extLst>
          </p:cNvPr>
          <p:cNvSpPr>
            <a:spLocks noGrp="1"/>
          </p:cNvSpPr>
          <p:nvPr>
            <p:ph type="ctrTitle"/>
          </p:nvPr>
        </p:nvSpPr>
        <p:spPr>
          <a:xfrm>
            <a:off x="1845164" y="59132"/>
            <a:ext cx="8865794" cy="726393"/>
          </a:xfrm>
        </p:spPr>
        <p:txBody>
          <a:bodyPr>
            <a:normAutofit fontScale="90000"/>
          </a:bodyPr>
          <a:lstStyle/>
          <a:p>
            <a:r>
              <a:rPr lang="en-IN" dirty="0"/>
              <a:t>Hierarchical Clustering</a:t>
            </a:r>
          </a:p>
        </p:txBody>
      </p:sp>
      <p:sp>
        <p:nvSpPr>
          <p:cNvPr id="6" name="TextBox 5">
            <a:extLst>
              <a:ext uri="{FF2B5EF4-FFF2-40B4-BE49-F238E27FC236}">
                <a16:creationId xmlns:a16="http://schemas.microsoft.com/office/drawing/2014/main" id="{567BA1E5-2229-48E3-BC5F-C8386550442B}"/>
              </a:ext>
            </a:extLst>
          </p:cNvPr>
          <p:cNvSpPr txBox="1"/>
          <p:nvPr/>
        </p:nvSpPr>
        <p:spPr>
          <a:xfrm>
            <a:off x="530604" y="1266630"/>
            <a:ext cx="11373374" cy="646331"/>
          </a:xfrm>
          <a:prstGeom prst="rect">
            <a:avLst/>
          </a:prstGeom>
          <a:noFill/>
        </p:spPr>
        <p:txBody>
          <a:bodyPr wrap="square">
            <a:spAutoFit/>
          </a:bodyPr>
          <a:lstStyle/>
          <a:p>
            <a:endParaRPr lang="en-IN" i="0" dirty="0">
              <a:solidFill>
                <a:srgbClr val="222222"/>
              </a:solidFill>
              <a:effectLst/>
              <a:latin typeface="Lato" panose="020F0502020204030203" pitchFamily="34" charset="0"/>
            </a:endParaRPr>
          </a:p>
          <a:p>
            <a:endParaRPr lang="en-IN" b="1" dirty="0"/>
          </a:p>
        </p:txBody>
      </p:sp>
      <p:sp>
        <p:nvSpPr>
          <p:cNvPr id="9" name="TextBox 8">
            <a:extLst>
              <a:ext uri="{FF2B5EF4-FFF2-40B4-BE49-F238E27FC236}">
                <a16:creationId xmlns:a16="http://schemas.microsoft.com/office/drawing/2014/main" id="{2E5E18D5-17A1-4A86-A5E7-191E61AAAE83}"/>
              </a:ext>
            </a:extLst>
          </p:cNvPr>
          <p:cNvSpPr txBox="1"/>
          <p:nvPr/>
        </p:nvSpPr>
        <p:spPr>
          <a:xfrm>
            <a:off x="136321" y="6462819"/>
            <a:ext cx="8319781" cy="369332"/>
          </a:xfrm>
          <a:prstGeom prst="rect">
            <a:avLst/>
          </a:prstGeom>
          <a:noFill/>
        </p:spPr>
        <p:txBody>
          <a:bodyPr wrap="square">
            <a:spAutoFit/>
          </a:bodyPr>
          <a:lstStyle/>
          <a:p>
            <a:r>
              <a:rPr lang="en-IN" dirty="0"/>
              <a:t>https://www.geeksforgeeks.org/hierarchical-clustering-in-data-mining/</a:t>
            </a:r>
          </a:p>
        </p:txBody>
      </p:sp>
      <p:sp>
        <p:nvSpPr>
          <p:cNvPr id="8" name="TextBox 7">
            <a:extLst>
              <a:ext uri="{FF2B5EF4-FFF2-40B4-BE49-F238E27FC236}">
                <a16:creationId xmlns:a16="http://schemas.microsoft.com/office/drawing/2014/main" id="{80359BCD-7747-4F70-AFFB-1BBB27261C6A}"/>
              </a:ext>
            </a:extLst>
          </p:cNvPr>
          <p:cNvSpPr txBox="1"/>
          <p:nvPr/>
        </p:nvSpPr>
        <p:spPr>
          <a:xfrm>
            <a:off x="530604" y="607606"/>
            <a:ext cx="11373373" cy="1754326"/>
          </a:xfrm>
          <a:prstGeom prst="rect">
            <a:avLst/>
          </a:prstGeom>
          <a:noFill/>
        </p:spPr>
        <p:txBody>
          <a:bodyPr wrap="square">
            <a:spAutoFit/>
          </a:bodyPr>
          <a:lstStyle/>
          <a:p>
            <a:r>
              <a:rPr lang="en-US" b="1" dirty="0"/>
              <a:t>2. Divisive:</a:t>
            </a:r>
          </a:p>
          <a:p>
            <a:endParaRPr lang="en-US" dirty="0"/>
          </a:p>
          <a:p>
            <a:r>
              <a:rPr lang="en-US" dirty="0"/>
              <a:t>We can say that the </a:t>
            </a:r>
            <a:r>
              <a:rPr lang="en-US" dirty="0">
                <a:solidFill>
                  <a:schemeClr val="accent1">
                    <a:lumMod val="75000"/>
                  </a:schemeClr>
                </a:solidFill>
              </a:rPr>
              <a:t>Divisive Hierarchical clustering is precisely the opposite of the Agglomerative Hierarchical clustering</a:t>
            </a:r>
            <a:r>
              <a:rPr lang="en-US" dirty="0"/>
              <a:t>.</a:t>
            </a:r>
          </a:p>
          <a:p>
            <a:endParaRPr lang="en-US" dirty="0"/>
          </a:p>
          <a:p>
            <a:r>
              <a:rPr lang="en-US" dirty="0"/>
              <a:t>In Divisive Hierarchical clustering, we take into account </a:t>
            </a:r>
            <a:r>
              <a:rPr lang="en-US" dirty="0">
                <a:solidFill>
                  <a:srgbClr val="FFC000"/>
                </a:solidFill>
              </a:rPr>
              <a:t>all of the data points as a single cluster </a:t>
            </a:r>
            <a:r>
              <a:rPr lang="en-US" dirty="0"/>
              <a:t>and in </a:t>
            </a:r>
            <a:r>
              <a:rPr lang="en-US" dirty="0">
                <a:solidFill>
                  <a:schemeClr val="accent2">
                    <a:lumMod val="75000"/>
                  </a:schemeClr>
                </a:solidFill>
              </a:rPr>
              <a:t>every iteration, we separate the data points from the clusters which aren’t comparable</a:t>
            </a:r>
            <a:r>
              <a:rPr lang="en-US" dirty="0"/>
              <a:t>. In the end, we are left with N clusters.</a:t>
            </a:r>
            <a:endParaRPr lang="en-IN" dirty="0"/>
          </a:p>
        </p:txBody>
      </p:sp>
      <p:pic>
        <p:nvPicPr>
          <p:cNvPr id="1026" name="Picture 2">
            <a:extLst>
              <a:ext uri="{FF2B5EF4-FFF2-40B4-BE49-F238E27FC236}">
                <a16:creationId xmlns:a16="http://schemas.microsoft.com/office/drawing/2014/main" id="{4BF77AAC-FAE9-492A-A8F1-D8478625B6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2295" y="2394065"/>
            <a:ext cx="6167481" cy="42067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360088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0B04E2A-E88B-4816-B84F-1A14373B2134}"/>
              </a:ext>
            </a:extLst>
          </p:cNvPr>
          <p:cNvSpPr>
            <a:spLocks noGrp="1"/>
          </p:cNvSpPr>
          <p:nvPr>
            <p:ph type="ctrTitle"/>
          </p:nvPr>
        </p:nvSpPr>
        <p:spPr>
          <a:xfrm>
            <a:off x="1845164" y="59132"/>
            <a:ext cx="8865794" cy="726393"/>
          </a:xfrm>
        </p:spPr>
        <p:txBody>
          <a:bodyPr>
            <a:normAutofit fontScale="90000"/>
          </a:bodyPr>
          <a:lstStyle/>
          <a:p>
            <a:r>
              <a:rPr lang="en-IN" dirty="0"/>
              <a:t>Hierarchical Clustering </a:t>
            </a:r>
          </a:p>
        </p:txBody>
      </p:sp>
      <p:sp>
        <p:nvSpPr>
          <p:cNvPr id="9" name="TextBox 8">
            <a:extLst>
              <a:ext uri="{FF2B5EF4-FFF2-40B4-BE49-F238E27FC236}">
                <a16:creationId xmlns:a16="http://schemas.microsoft.com/office/drawing/2014/main" id="{2E5E18D5-17A1-4A86-A5E7-191E61AAAE83}"/>
              </a:ext>
            </a:extLst>
          </p:cNvPr>
          <p:cNvSpPr txBox="1"/>
          <p:nvPr/>
        </p:nvSpPr>
        <p:spPr>
          <a:xfrm>
            <a:off x="136321" y="6462819"/>
            <a:ext cx="8319781" cy="369332"/>
          </a:xfrm>
          <a:prstGeom prst="rect">
            <a:avLst/>
          </a:prstGeom>
          <a:noFill/>
        </p:spPr>
        <p:txBody>
          <a:bodyPr wrap="square">
            <a:spAutoFit/>
          </a:bodyPr>
          <a:lstStyle/>
          <a:p>
            <a:r>
              <a:rPr lang="en-IN" dirty="0"/>
              <a:t>https://www.geeksforgeeks.org/hierarchical-clustering-in-data-mining/</a:t>
            </a:r>
          </a:p>
        </p:txBody>
      </p:sp>
      <p:sp>
        <p:nvSpPr>
          <p:cNvPr id="8" name="TextBox 7">
            <a:extLst>
              <a:ext uri="{FF2B5EF4-FFF2-40B4-BE49-F238E27FC236}">
                <a16:creationId xmlns:a16="http://schemas.microsoft.com/office/drawing/2014/main" id="{80359BCD-7747-4F70-AFFB-1BBB27261C6A}"/>
              </a:ext>
            </a:extLst>
          </p:cNvPr>
          <p:cNvSpPr txBox="1"/>
          <p:nvPr/>
        </p:nvSpPr>
        <p:spPr>
          <a:xfrm>
            <a:off x="409313" y="1396172"/>
            <a:ext cx="11373373" cy="3231654"/>
          </a:xfrm>
          <a:prstGeom prst="rect">
            <a:avLst/>
          </a:prstGeom>
          <a:noFill/>
        </p:spPr>
        <p:txBody>
          <a:bodyPr wrap="square">
            <a:spAutoFit/>
          </a:bodyPr>
          <a:lstStyle/>
          <a:p>
            <a:pPr algn="l" rtl="0"/>
            <a:r>
              <a:rPr lang="en-US" sz="2400" b="1" i="0" dirty="0">
                <a:solidFill>
                  <a:srgbClr val="292929"/>
                </a:solidFill>
                <a:effectLst/>
                <a:latin typeface="Open Sans" panose="020B0606030504020204" pitchFamily="34" charset="0"/>
              </a:rPr>
              <a:t>Strengths of Hierarchical Clustering </a:t>
            </a:r>
          </a:p>
          <a:p>
            <a:pPr algn="l" rtl="0"/>
            <a:endParaRPr lang="en-US" b="1" dirty="0">
              <a:solidFill>
                <a:srgbClr val="292929"/>
              </a:solidFill>
              <a:latin typeface="Open Sans" panose="020B0606030504020204" pitchFamily="34" charset="0"/>
            </a:endParaRPr>
          </a:p>
          <a:p>
            <a:pPr algn="l" rtl="0"/>
            <a:endParaRPr lang="en-US" b="1" i="0" dirty="0">
              <a:solidFill>
                <a:srgbClr val="292929"/>
              </a:solidFill>
              <a:effectLst/>
              <a:latin typeface="Open Sans" panose="020B0606030504020204" pitchFamily="34" charset="0"/>
            </a:endParaRPr>
          </a:p>
          <a:p>
            <a:pPr algn="l" rtl="0">
              <a:buFont typeface="Arial" panose="020B0604020202020204" pitchFamily="34" charset="0"/>
              <a:buChar char="•"/>
            </a:pPr>
            <a:r>
              <a:rPr lang="en-US" sz="2400" b="0" i="0" dirty="0">
                <a:solidFill>
                  <a:srgbClr val="292929"/>
                </a:solidFill>
                <a:effectLst/>
                <a:latin typeface="Open Sans" panose="020B0606030504020204" pitchFamily="34" charset="0"/>
              </a:rPr>
              <a:t>It is easy </a:t>
            </a:r>
            <a:r>
              <a:rPr lang="en-US" sz="2400" b="0" i="0" dirty="0">
                <a:solidFill>
                  <a:schemeClr val="accent2">
                    <a:lumMod val="75000"/>
                  </a:schemeClr>
                </a:solidFill>
                <a:effectLst/>
                <a:latin typeface="Open Sans" panose="020B0606030504020204" pitchFamily="34" charset="0"/>
              </a:rPr>
              <a:t>to understand and implement</a:t>
            </a:r>
            <a:r>
              <a:rPr lang="en-US" sz="2400" b="0" i="0" dirty="0">
                <a:solidFill>
                  <a:srgbClr val="292929"/>
                </a:solidFill>
                <a:effectLst/>
                <a:latin typeface="Open Sans" panose="020B0606030504020204" pitchFamily="34" charset="0"/>
              </a:rPr>
              <a:t>.</a:t>
            </a:r>
          </a:p>
          <a:p>
            <a:pPr algn="l" rtl="0">
              <a:buFont typeface="Arial" panose="020B0604020202020204" pitchFamily="34" charset="0"/>
              <a:buChar char="•"/>
            </a:pPr>
            <a:r>
              <a:rPr lang="en-US" sz="2400" b="0" i="0" dirty="0">
                <a:solidFill>
                  <a:srgbClr val="292929"/>
                </a:solidFill>
                <a:effectLst/>
                <a:latin typeface="Open Sans" panose="020B0606030504020204" pitchFamily="34" charset="0"/>
              </a:rPr>
              <a:t>We </a:t>
            </a:r>
            <a:r>
              <a:rPr lang="en-US" sz="2400" b="0" i="0" dirty="0" err="1">
                <a:solidFill>
                  <a:srgbClr val="00B050"/>
                </a:solidFill>
                <a:effectLst/>
                <a:latin typeface="Open Sans" panose="020B0606030504020204" pitchFamily="34" charset="0"/>
              </a:rPr>
              <a:t>donot</a:t>
            </a:r>
            <a:r>
              <a:rPr lang="en-US" sz="2400" b="0" i="0" dirty="0">
                <a:solidFill>
                  <a:srgbClr val="00B050"/>
                </a:solidFill>
                <a:effectLst/>
                <a:latin typeface="Open Sans" panose="020B0606030504020204" pitchFamily="34" charset="0"/>
              </a:rPr>
              <a:t> have to pre-specify any particular number of clusters</a:t>
            </a:r>
            <a:r>
              <a:rPr lang="en-US" sz="2400" b="0" i="0" dirty="0">
                <a:solidFill>
                  <a:srgbClr val="292929"/>
                </a:solidFill>
                <a:effectLst/>
                <a:latin typeface="Open Sans" panose="020B0606030504020204" pitchFamily="34" charset="0"/>
              </a:rPr>
              <a:t>.</a:t>
            </a:r>
          </a:p>
          <a:p>
            <a:pPr algn="l" rtl="0">
              <a:buFont typeface="Arial" panose="020B0604020202020204" pitchFamily="34" charset="0"/>
              <a:buChar char="•"/>
            </a:pPr>
            <a:r>
              <a:rPr lang="en-US" sz="2400" b="0" i="0" dirty="0">
                <a:solidFill>
                  <a:srgbClr val="292929"/>
                </a:solidFill>
                <a:effectLst/>
                <a:latin typeface="Open Sans" panose="020B0606030504020204" pitchFamily="34" charset="0"/>
              </a:rPr>
              <a:t>Can obtain any </a:t>
            </a:r>
            <a:r>
              <a:rPr lang="en-US" sz="2400" b="0" i="0" dirty="0">
                <a:solidFill>
                  <a:srgbClr val="FF0000"/>
                </a:solidFill>
                <a:effectLst/>
                <a:latin typeface="Open Sans" panose="020B0606030504020204" pitchFamily="34" charset="0"/>
              </a:rPr>
              <a:t>desired number of clusters by cutting the Dendrogram at the proper level.</a:t>
            </a:r>
          </a:p>
          <a:p>
            <a:pPr algn="l" rtl="0">
              <a:buFont typeface="Arial" panose="020B0604020202020204" pitchFamily="34" charset="0"/>
              <a:buChar char="•"/>
            </a:pPr>
            <a:r>
              <a:rPr lang="en-US" sz="2400" b="0" i="0" dirty="0">
                <a:solidFill>
                  <a:srgbClr val="292929"/>
                </a:solidFill>
                <a:effectLst/>
                <a:latin typeface="Open Sans" panose="020B0606030504020204" pitchFamily="34" charset="0"/>
              </a:rPr>
              <a:t>They may </a:t>
            </a:r>
            <a:r>
              <a:rPr lang="en-US" sz="2400" b="0" i="0" dirty="0">
                <a:solidFill>
                  <a:schemeClr val="accent2">
                    <a:lumMod val="75000"/>
                  </a:schemeClr>
                </a:solidFill>
                <a:effectLst/>
                <a:latin typeface="Open Sans" panose="020B0606030504020204" pitchFamily="34" charset="0"/>
              </a:rPr>
              <a:t>correspond to meaningful classification</a:t>
            </a:r>
            <a:r>
              <a:rPr lang="en-US" sz="2400" b="0" i="0" dirty="0">
                <a:solidFill>
                  <a:srgbClr val="292929"/>
                </a:solidFill>
                <a:effectLst/>
                <a:latin typeface="Open Sans" panose="020B0606030504020204" pitchFamily="34" charset="0"/>
              </a:rPr>
              <a:t>.</a:t>
            </a:r>
          </a:p>
          <a:p>
            <a:pPr algn="l" rtl="0">
              <a:buFont typeface="Arial" panose="020B0604020202020204" pitchFamily="34" charset="0"/>
              <a:buChar char="•"/>
            </a:pPr>
            <a:r>
              <a:rPr lang="en-US" sz="2400" b="0" i="0" dirty="0">
                <a:solidFill>
                  <a:srgbClr val="00B050"/>
                </a:solidFill>
                <a:effectLst/>
                <a:latin typeface="Open Sans" panose="020B0606030504020204" pitchFamily="34" charset="0"/>
              </a:rPr>
              <a:t>Easy to decide the number of clusters </a:t>
            </a:r>
            <a:r>
              <a:rPr lang="en-US" sz="2400" b="0" i="0" dirty="0">
                <a:solidFill>
                  <a:srgbClr val="292929"/>
                </a:solidFill>
                <a:effectLst/>
                <a:latin typeface="Open Sans" panose="020B0606030504020204" pitchFamily="34" charset="0"/>
              </a:rPr>
              <a:t>by merely looking at the Dendrogram.</a:t>
            </a:r>
          </a:p>
        </p:txBody>
      </p:sp>
    </p:spTree>
    <p:extLst>
      <p:ext uri="{BB962C8B-B14F-4D97-AF65-F5344CB8AC3E}">
        <p14:creationId xmlns:p14="http://schemas.microsoft.com/office/powerpoint/2010/main" val="315296339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0B04E2A-E88B-4816-B84F-1A14373B2134}"/>
              </a:ext>
            </a:extLst>
          </p:cNvPr>
          <p:cNvSpPr>
            <a:spLocks noGrp="1"/>
          </p:cNvSpPr>
          <p:nvPr>
            <p:ph type="ctrTitle"/>
          </p:nvPr>
        </p:nvSpPr>
        <p:spPr>
          <a:xfrm>
            <a:off x="1845164" y="59132"/>
            <a:ext cx="8865794" cy="726393"/>
          </a:xfrm>
        </p:spPr>
        <p:txBody>
          <a:bodyPr>
            <a:normAutofit fontScale="90000"/>
          </a:bodyPr>
          <a:lstStyle/>
          <a:p>
            <a:r>
              <a:rPr lang="en-IN" dirty="0"/>
              <a:t>Hierarchical Clustering </a:t>
            </a:r>
          </a:p>
        </p:txBody>
      </p:sp>
      <p:sp>
        <p:nvSpPr>
          <p:cNvPr id="9" name="TextBox 8">
            <a:extLst>
              <a:ext uri="{FF2B5EF4-FFF2-40B4-BE49-F238E27FC236}">
                <a16:creationId xmlns:a16="http://schemas.microsoft.com/office/drawing/2014/main" id="{2E5E18D5-17A1-4A86-A5E7-191E61AAAE83}"/>
              </a:ext>
            </a:extLst>
          </p:cNvPr>
          <p:cNvSpPr txBox="1"/>
          <p:nvPr/>
        </p:nvSpPr>
        <p:spPr>
          <a:xfrm>
            <a:off x="136321" y="6462819"/>
            <a:ext cx="8319781" cy="369332"/>
          </a:xfrm>
          <a:prstGeom prst="rect">
            <a:avLst/>
          </a:prstGeom>
          <a:noFill/>
        </p:spPr>
        <p:txBody>
          <a:bodyPr wrap="square">
            <a:spAutoFit/>
          </a:bodyPr>
          <a:lstStyle/>
          <a:p>
            <a:r>
              <a:rPr lang="en-IN" dirty="0"/>
              <a:t>https://www.geeksforgeeks.org/hierarchical-clustering-in-data-mining/</a:t>
            </a:r>
          </a:p>
        </p:txBody>
      </p:sp>
      <p:sp>
        <p:nvSpPr>
          <p:cNvPr id="6" name="TextBox 5">
            <a:extLst>
              <a:ext uri="{FF2B5EF4-FFF2-40B4-BE49-F238E27FC236}">
                <a16:creationId xmlns:a16="http://schemas.microsoft.com/office/drawing/2014/main" id="{8C473270-611C-4040-BC0F-9D3C843EC886}"/>
              </a:ext>
            </a:extLst>
          </p:cNvPr>
          <p:cNvSpPr txBox="1"/>
          <p:nvPr/>
        </p:nvSpPr>
        <p:spPr>
          <a:xfrm>
            <a:off x="788566" y="1194187"/>
            <a:ext cx="10645628" cy="5262979"/>
          </a:xfrm>
          <a:prstGeom prst="rect">
            <a:avLst/>
          </a:prstGeom>
          <a:noFill/>
        </p:spPr>
        <p:txBody>
          <a:bodyPr wrap="square">
            <a:spAutoFit/>
          </a:bodyPr>
          <a:lstStyle/>
          <a:p>
            <a:pPr algn="l" rtl="0"/>
            <a:r>
              <a:rPr lang="en-US" sz="2400" b="1" i="0" dirty="0">
                <a:solidFill>
                  <a:srgbClr val="292929"/>
                </a:solidFill>
                <a:effectLst/>
                <a:latin typeface="Open Sans" panose="020B0606030504020204" pitchFamily="34" charset="0"/>
              </a:rPr>
              <a:t>Limitations of Hierarchical Clustering</a:t>
            </a:r>
          </a:p>
          <a:p>
            <a:pPr algn="l" rtl="0"/>
            <a:endParaRPr lang="en-US" sz="2400" b="1" dirty="0">
              <a:solidFill>
                <a:srgbClr val="292929"/>
              </a:solidFill>
              <a:latin typeface="Open Sans" panose="020B0606030504020204" pitchFamily="34" charset="0"/>
            </a:endParaRPr>
          </a:p>
          <a:p>
            <a:pPr algn="l" rtl="0"/>
            <a:endParaRPr lang="en-US" sz="2400" b="1" i="0" dirty="0">
              <a:solidFill>
                <a:srgbClr val="00B050"/>
              </a:solidFill>
              <a:effectLst/>
              <a:latin typeface="Open Sans" panose="020B0606030504020204" pitchFamily="34" charset="0"/>
            </a:endParaRPr>
          </a:p>
          <a:p>
            <a:pPr algn="l" rtl="0">
              <a:buFont typeface="Arial" panose="020B0604020202020204" pitchFamily="34" charset="0"/>
              <a:buChar char="•"/>
            </a:pPr>
            <a:r>
              <a:rPr lang="en-US" sz="2400" b="0" i="0" dirty="0">
                <a:solidFill>
                  <a:srgbClr val="00B050"/>
                </a:solidFill>
                <a:effectLst/>
                <a:latin typeface="Open Sans" panose="020B0606030504020204" pitchFamily="34" charset="0"/>
              </a:rPr>
              <a:t>Hierarchical Clustering </a:t>
            </a:r>
            <a:r>
              <a:rPr lang="en-US" sz="2400" b="0" i="0" dirty="0">
                <a:solidFill>
                  <a:srgbClr val="292929"/>
                </a:solidFill>
                <a:effectLst/>
                <a:latin typeface="Open Sans" panose="020B0606030504020204" pitchFamily="34" charset="0"/>
              </a:rPr>
              <a:t>does not work well on vast amounts of data.</a:t>
            </a:r>
          </a:p>
          <a:p>
            <a:pPr algn="l" rtl="0">
              <a:buFont typeface="Arial" panose="020B0604020202020204" pitchFamily="34" charset="0"/>
              <a:buChar char="•"/>
            </a:pPr>
            <a:r>
              <a:rPr lang="en-US" sz="2400" b="0" i="0" dirty="0">
                <a:solidFill>
                  <a:srgbClr val="292929"/>
                </a:solidFill>
                <a:effectLst/>
                <a:latin typeface="Open Sans" panose="020B0606030504020204" pitchFamily="34" charset="0"/>
              </a:rPr>
              <a:t>All the approaches to calculate the similarity between clusters have their own disadvantages.</a:t>
            </a:r>
          </a:p>
          <a:p>
            <a:pPr algn="l" rtl="0">
              <a:buFont typeface="Arial" panose="020B0604020202020204" pitchFamily="34" charset="0"/>
              <a:buChar char="•"/>
            </a:pPr>
            <a:r>
              <a:rPr lang="en-US" sz="2400" b="0" i="0" dirty="0">
                <a:solidFill>
                  <a:srgbClr val="292929"/>
                </a:solidFill>
                <a:effectLst/>
                <a:latin typeface="Open Sans" panose="020B0606030504020204" pitchFamily="34" charset="0"/>
              </a:rPr>
              <a:t>In hierarchical Clustering, </a:t>
            </a:r>
            <a:r>
              <a:rPr lang="en-US" sz="2400" b="0" i="0" dirty="0">
                <a:solidFill>
                  <a:srgbClr val="FFC000"/>
                </a:solidFill>
                <a:effectLst/>
                <a:latin typeface="Open Sans" panose="020B0606030504020204" pitchFamily="34" charset="0"/>
              </a:rPr>
              <a:t>once a decision is made to combine two clusters, it can not be undone</a:t>
            </a:r>
            <a:r>
              <a:rPr lang="en-US" sz="2400" b="0" i="0" dirty="0">
                <a:solidFill>
                  <a:srgbClr val="292929"/>
                </a:solidFill>
                <a:effectLst/>
                <a:latin typeface="Open Sans" panose="020B0606030504020204" pitchFamily="34" charset="0"/>
              </a:rPr>
              <a:t>.</a:t>
            </a:r>
          </a:p>
          <a:p>
            <a:pPr algn="l" rtl="0">
              <a:buFont typeface="Arial" panose="020B0604020202020204" pitchFamily="34" charset="0"/>
              <a:buChar char="•"/>
            </a:pPr>
            <a:r>
              <a:rPr lang="en-US" sz="2400" b="0" i="0" dirty="0">
                <a:solidFill>
                  <a:srgbClr val="292929"/>
                </a:solidFill>
                <a:effectLst/>
                <a:latin typeface="Open Sans" panose="020B0606030504020204" pitchFamily="34" charset="0"/>
              </a:rPr>
              <a:t>Different measures have problems with one or more of the following.</a:t>
            </a:r>
          </a:p>
          <a:p>
            <a:pPr marL="742950" lvl="1" indent="-285750" algn="l" rtl="0">
              <a:buFont typeface="Arial" panose="020B0604020202020204" pitchFamily="34" charset="0"/>
              <a:buChar char="•"/>
            </a:pPr>
            <a:r>
              <a:rPr lang="en-US" sz="2400" b="0" i="0" dirty="0">
                <a:solidFill>
                  <a:srgbClr val="FF0000"/>
                </a:solidFill>
                <a:effectLst/>
                <a:latin typeface="Open Sans" panose="020B0606030504020204" pitchFamily="34" charset="0"/>
              </a:rPr>
              <a:t>Sensitivity to noise and outliers</a:t>
            </a:r>
            <a:r>
              <a:rPr lang="en-US" sz="2400" b="0" i="0" dirty="0">
                <a:solidFill>
                  <a:srgbClr val="292929"/>
                </a:solidFill>
                <a:effectLst/>
                <a:latin typeface="Open Sans" panose="020B0606030504020204" pitchFamily="34" charset="0"/>
              </a:rPr>
              <a:t>.</a:t>
            </a:r>
          </a:p>
          <a:p>
            <a:pPr marL="742950" lvl="1" indent="-285750" algn="l" rtl="0">
              <a:buFont typeface="Arial" panose="020B0604020202020204" pitchFamily="34" charset="0"/>
              <a:buChar char="•"/>
            </a:pPr>
            <a:r>
              <a:rPr lang="en-US" sz="2400" b="0" i="0" dirty="0">
                <a:solidFill>
                  <a:srgbClr val="292929"/>
                </a:solidFill>
                <a:effectLst/>
                <a:latin typeface="Open Sans" panose="020B0606030504020204" pitchFamily="34" charset="0"/>
              </a:rPr>
              <a:t>Faces Difficulty when handling with different sizes of clusters.</a:t>
            </a:r>
          </a:p>
          <a:p>
            <a:pPr marL="742950" lvl="1" indent="-285750" algn="l" rtl="0">
              <a:buFont typeface="Arial" panose="020B0604020202020204" pitchFamily="34" charset="0"/>
              <a:buChar char="•"/>
            </a:pPr>
            <a:r>
              <a:rPr lang="en-US" sz="2400" b="0" i="0" dirty="0">
                <a:solidFill>
                  <a:srgbClr val="292929"/>
                </a:solidFill>
                <a:effectLst/>
                <a:latin typeface="Open Sans" panose="020B0606030504020204" pitchFamily="34" charset="0"/>
              </a:rPr>
              <a:t>It is breaking large clusters.</a:t>
            </a:r>
          </a:p>
          <a:p>
            <a:pPr marL="742950" lvl="1" indent="-285750" algn="l" rtl="0">
              <a:buFont typeface="Arial" panose="020B0604020202020204" pitchFamily="34" charset="0"/>
              <a:buChar char="•"/>
            </a:pPr>
            <a:r>
              <a:rPr lang="en-US" sz="2400" b="0" i="0" dirty="0">
                <a:solidFill>
                  <a:srgbClr val="292929"/>
                </a:solidFill>
                <a:effectLst/>
                <a:latin typeface="Open Sans" panose="020B0606030504020204" pitchFamily="34" charset="0"/>
              </a:rPr>
              <a:t>In this technique, the order of the data has an impact on the final results.</a:t>
            </a:r>
          </a:p>
        </p:txBody>
      </p:sp>
    </p:spTree>
    <p:extLst>
      <p:ext uri="{BB962C8B-B14F-4D97-AF65-F5344CB8AC3E}">
        <p14:creationId xmlns:p14="http://schemas.microsoft.com/office/powerpoint/2010/main" val="400253438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3FAA1DA-9265-3015-B60E-EC09EF2C787E}"/>
              </a:ext>
            </a:extLst>
          </p:cNvPr>
          <p:cNvSpPr txBox="1"/>
          <p:nvPr/>
        </p:nvSpPr>
        <p:spPr>
          <a:xfrm>
            <a:off x="311020" y="1999393"/>
            <a:ext cx="11457992" cy="3600986"/>
          </a:xfrm>
          <a:prstGeom prst="rect">
            <a:avLst/>
          </a:prstGeom>
          <a:noFill/>
        </p:spPr>
        <p:txBody>
          <a:bodyPr wrap="square">
            <a:spAutoFit/>
          </a:bodyPr>
          <a:lstStyle/>
          <a:p>
            <a:r>
              <a:rPr lang="en-US" sz="2400" b="1" dirty="0"/>
              <a:t>Time series models</a:t>
            </a:r>
          </a:p>
          <a:p>
            <a:endParaRPr lang="en-US" sz="2400" b="1" dirty="0"/>
          </a:p>
          <a:p>
            <a:endParaRPr lang="en-US" sz="2000" dirty="0"/>
          </a:p>
          <a:p>
            <a:r>
              <a:rPr lang="en-US" sz="2000" dirty="0"/>
              <a:t>Time series models use various data inputs at a </a:t>
            </a:r>
            <a:r>
              <a:rPr lang="en-US" sz="2000" dirty="0">
                <a:solidFill>
                  <a:srgbClr val="FF0000"/>
                </a:solidFill>
              </a:rPr>
              <a:t>specific time frequency, such as daily, weekly, monthly</a:t>
            </a:r>
            <a:r>
              <a:rPr lang="en-US" sz="2000" dirty="0"/>
              <a:t>.</a:t>
            </a:r>
          </a:p>
          <a:p>
            <a:endParaRPr lang="en-US" sz="2000" dirty="0"/>
          </a:p>
          <a:p>
            <a:r>
              <a:rPr lang="en-US" sz="2000" dirty="0"/>
              <a:t>It is common to plot the dependent variable over time to </a:t>
            </a:r>
            <a:r>
              <a:rPr lang="en-US" sz="2000" dirty="0">
                <a:solidFill>
                  <a:srgbClr val="00B0F0"/>
                </a:solidFill>
              </a:rPr>
              <a:t>assess the data for seasonality, trends, and cyclical behavior</a:t>
            </a:r>
            <a:r>
              <a:rPr lang="en-US" sz="2000" dirty="0"/>
              <a:t>, which may indicate the need for specific transformations and model types. </a:t>
            </a:r>
          </a:p>
          <a:p>
            <a:endParaRPr lang="en-US" sz="2000" dirty="0"/>
          </a:p>
          <a:p>
            <a:r>
              <a:rPr lang="en-US" sz="2000" dirty="0">
                <a:solidFill>
                  <a:srgbClr val="7030A0"/>
                </a:solidFill>
              </a:rPr>
              <a:t>Autoregressive (AR), moving average (MA), ARMA, and ARIMA</a:t>
            </a:r>
            <a:r>
              <a:rPr lang="en-US" sz="2000" dirty="0"/>
              <a:t> models are all frequently used time series models. As an example, a call center can use a time series model to forecast how many calls it will receive per hour at different times of day.</a:t>
            </a:r>
          </a:p>
        </p:txBody>
      </p:sp>
      <p:sp>
        <p:nvSpPr>
          <p:cNvPr id="2" name="Google Shape;618;p40">
            <a:extLst>
              <a:ext uri="{FF2B5EF4-FFF2-40B4-BE49-F238E27FC236}">
                <a16:creationId xmlns:a16="http://schemas.microsoft.com/office/drawing/2014/main" id="{4913B48F-DBA3-1CF6-4B5D-43277B857AF6}"/>
              </a:ext>
            </a:extLst>
          </p:cNvPr>
          <p:cNvSpPr/>
          <p:nvPr/>
        </p:nvSpPr>
        <p:spPr>
          <a:xfrm>
            <a:off x="1524000" y="304801"/>
            <a:ext cx="9144000" cy="738623"/>
          </a:xfrm>
          <a:prstGeom prst="rect">
            <a:avLst/>
          </a:prstGeom>
          <a:blipFill rotWithShape="1">
            <a:blip r:embed="rId2">
              <a:alphaModFix/>
            </a:blip>
            <a:tile tx="0" ty="0" sx="100000" sy="100000" flip="none" algn="tl"/>
          </a:blipFill>
          <a:ln>
            <a:noFill/>
          </a:ln>
        </p:spPr>
        <p:txBody>
          <a:bodyPr spcFirstLastPara="1" wrap="square" lIns="91425" tIns="45700" rIns="91425" bIns="45700" anchor="t" anchorCtr="0">
            <a:spAutoFit/>
          </a:bodyPr>
          <a:lstStyle/>
          <a:p>
            <a:pPr marL="12700" marR="5080" indent="91440" algn="ctr">
              <a:lnSpc>
                <a:spcPct val="150100"/>
              </a:lnSpc>
            </a:pPr>
            <a:r>
              <a:rPr lang="en-US" sz="2800" dirty="0">
                <a:solidFill>
                  <a:schemeClr val="dk1"/>
                </a:solidFill>
                <a:latin typeface="Twentieth Century"/>
                <a:ea typeface="Twentieth Century"/>
                <a:cs typeface="Twentieth Century"/>
                <a:sym typeface="Twentieth Century"/>
              </a:rPr>
              <a:t>Popular predictive analytics models </a:t>
            </a:r>
            <a:endParaRPr lang="en-US" sz="28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62628917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a:extLst>
              <a:ext uri="{FF2B5EF4-FFF2-40B4-BE49-F238E27FC236}">
                <a16:creationId xmlns:a16="http://schemas.microsoft.com/office/drawing/2014/main" id="{1937E592-17B6-FC5C-E30F-1718408D4AC5}"/>
              </a:ext>
            </a:extLst>
          </p:cNvPr>
          <p:cNvSpPr>
            <a:spLocks noGrp="1" noChangeArrowheads="1"/>
          </p:cNvSpPr>
          <p:nvPr>
            <p:ph type="title"/>
          </p:nvPr>
        </p:nvSpPr>
        <p:spPr/>
        <p:txBody>
          <a:bodyPr/>
          <a:lstStyle/>
          <a:p>
            <a:pPr eaLnBrk="1" hangingPunct="1"/>
            <a:r>
              <a:rPr lang="en-US" altLang="zh-TW">
                <a:ea typeface="新細明體" panose="02020500000000000000" pitchFamily="18" charset="-120"/>
              </a:rPr>
              <a:t>Data Patterns</a:t>
            </a:r>
          </a:p>
        </p:txBody>
      </p:sp>
      <p:sp>
        <p:nvSpPr>
          <p:cNvPr id="157699" name="Rectangle 3">
            <a:extLst>
              <a:ext uri="{FF2B5EF4-FFF2-40B4-BE49-F238E27FC236}">
                <a16:creationId xmlns:a16="http://schemas.microsoft.com/office/drawing/2014/main" id="{3664BF4F-506C-3E8B-FCC6-FB462EAE69B3}"/>
              </a:ext>
            </a:extLst>
          </p:cNvPr>
          <p:cNvSpPr>
            <a:spLocks noGrp="1" noChangeArrowheads="1"/>
          </p:cNvSpPr>
          <p:nvPr>
            <p:ph type="body" idx="1"/>
          </p:nvPr>
        </p:nvSpPr>
        <p:spPr>
          <a:xfrm>
            <a:off x="2362200" y="1868488"/>
            <a:ext cx="8077200" cy="4760912"/>
          </a:xfrm>
        </p:spPr>
        <p:txBody>
          <a:bodyPr/>
          <a:lstStyle/>
          <a:p>
            <a:pPr eaLnBrk="1" hangingPunct="1"/>
            <a:r>
              <a:rPr lang="en-US" altLang="zh-TW">
                <a:ea typeface="新細明體" panose="02020500000000000000" pitchFamily="18" charset="-120"/>
              </a:rPr>
              <a:t>Horizontal</a:t>
            </a:r>
          </a:p>
          <a:p>
            <a:pPr lvl="1" eaLnBrk="1" hangingPunct="1"/>
            <a:r>
              <a:rPr lang="en-US" altLang="zh-TW">
                <a:ea typeface="新細明體" panose="02020500000000000000" pitchFamily="18" charset="-120"/>
              </a:rPr>
              <a:t>When there is no trend in the data pattern, we deal with horizontal data pattern.</a:t>
            </a:r>
          </a:p>
          <a:p>
            <a:pPr eaLnBrk="1" hangingPunct="1"/>
            <a:endParaRPr lang="en-US" altLang="zh-TW">
              <a:ea typeface="新細明體" panose="02020500000000000000" pitchFamily="18" charset="-120"/>
            </a:endParaRPr>
          </a:p>
        </p:txBody>
      </p:sp>
      <p:grpSp>
        <p:nvGrpSpPr>
          <p:cNvPr id="2" name="Group 4">
            <a:extLst>
              <a:ext uri="{FF2B5EF4-FFF2-40B4-BE49-F238E27FC236}">
                <a16:creationId xmlns:a16="http://schemas.microsoft.com/office/drawing/2014/main" id="{834DA205-27A6-920B-9E96-8F863AC65B78}"/>
              </a:ext>
            </a:extLst>
          </p:cNvPr>
          <p:cNvGrpSpPr>
            <a:grpSpLocks/>
          </p:cNvGrpSpPr>
          <p:nvPr/>
        </p:nvGrpSpPr>
        <p:grpSpPr bwMode="auto">
          <a:xfrm>
            <a:off x="3886200" y="3886200"/>
            <a:ext cx="4572000" cy="2432050"/>
            <a:chOff x="3675" y="8288"/>
            <a:chExt cx="4758" cy="2351"/>
          </a:xfrm>
        </p:grpSpPr>
        <p:sp>
          <p:nvSpPr>
            <p:cNvPr id="10248" name="Freeform 5">
              <a:extLst>
                <a:ext uri="{FF2B5EF4-FFF2-40B4-BE49-F238E27FC236}">
                  <a16:creationId xmlns:a16="http://schemas.microsoft.com/office/drawing/2014/main" id="{F5CF3F81-048D-AEAF-1633-E4A643BB2D07}"/>
                </a:ext>
              </a:extLst>
            </p:cNvPr>
            <p:cNvSpPr>
              <a:spLocks/>
            </p:cNvSpPr>
            <p:nvPr/>
          </p:nvSpPr>
          <p:spPr bwMode="auto">
            <a:xfrm>
              <a:off x="3675" y="8288"/>
              <a:ext cx="6" cy="2351"/>
            </a:xfrm>
            <a:custGeom>
              <a:avLst/>
              <a:gdLst>
                <a:gd name="T0" fmla="*/ 6 w 6"/>
                <a:gd name="T1" fmla="*/ 0 h 2351"/>
                <a:gd name="T2" fmla="*/ 0 w 6"/>
                <a:gd name="T3" fmla="*/ 2351 h 2351"/>
                <a:gd name="T4" fmla="*/ 0 60000 65536"/>
                <a:gd name="T5" fmla="*/ 0 60000 65536"/>
                <a:gd name="T6" fmla="*/ 0 w 6"/>
                <a:gd name="T7" fmla="*/ 0 h 2351"/>
                <a:gd name="T8" fmla="*/ 6 w 6"/>
                <a:gd name="T9" fmla="*/ 2351 h 2351"/>
              </a:gdLst>
              <a:ahLst/>
              <a:cxnLst>
                <a:cxn ang="T4">
                  <a:pos x="T0" y="T1"/>
                </a:cxn>
                <a:cxn ang="T5">
                  <a:pos x="T2" y="T3"/>
                </a:cxn>
              </a:cxnLst>
              <a:rect l="T6" t="T7" r="T8" b="T9"/>
              <a:pathLst>
                <a:path w="6" h="2351">
                  <a:moveTo>
                    <a:pt x="6" y="0"/>
                  </a:moveTo>
                  <a:lnTo>
                    <a:pt x="0" y="2351"/>
                  </a:lnTo>
                </a:path>
              </a:pathLst>
            </a:custGeom>
            <a:solidFill>
              <a:srgbClr val="FFFFFF"/>
            </a:solidFill>
            <a:ln w="9525">
              <a:solidFill>
                <a:srgbClr val="000000"/>
              </a:solidFill>
              <a:round/>
              <a:headEnd/>
              <a:tailEnd/>
            </a:ln>
          </p:spPr>
          <p:txBody>
            <a:bodyPr/>
            <a:lstStyle/>
            <a:p>
              <a:endParaRPr lang="en-IN"/>
            </a:p>
          </p:txBody>
        </p:sp>
        <p:sp>
          <p:nvSpPr>
            <p:cNvPr id="10249" name="Freeform 6">
              <a:extLst>
                <a:ext uri="{FF2B5EF4-FFF2-40B4-BE49-F238E27FC236}">
                  <a16:creationId xmlns:a16="http://schemas.microsoft.com/office/drawing/2014/main" id="{125A780C-EBB6-B586-A787-4AD42D4338BF}"/>
                </a:ext>
              </a:extLst>
            </p:cNvPr>
            <p:cNvSpPr>
              <a:spLocks/>
            </p:cNvSpPr>
            <p:nvPr/>
          </p:nvSpPr>
          <p:spPr bwMode="auto">
            <a:xfrm>
              <a:off x="4035" y="9203"/>
              <a:ext cx="597" cy="517"/>
            </a:xfrm>
            <a:custGeom>
              <a:avLst/>
              <a:gdLst>
                <a:gd name="T0" fmla="*/ 597 w 597"/>
                <a:gd name="T1" fmla="*/ 0 h 517"/>
                <a:gd name="T2" fmla="*/ 0 w 597"/>
                <a:gd name="T3" fmla="*/ 517 h 517"/>
                <a:gd name="T4" fmla="*/ 0 60000 65536"/>
                <a:gd name="T5" fmla="*/ 0 60000 65536"/>
                <a:gd name="T6" fmla="*/ 0 w 597"/>
                <a:gd name="T7" fmla="*/ 0 h 517"/>
                <a:gd name="T8" fmla="*/ 597 w 597"/>
                <a:gd name="T9" fmla="*/ 517 h 517"/>
              </a:gdLst>
              <a:ahLst/>
              <a:cxnLst>
                <a:cxn ang="T4">
                  <a:pos x="T0" y="T1"/>
                </a:cxn>
                <a:cxn ang="T5">
                  <a:pos x="T2" y="T3"/>
                </a:cxn>
              </a:cxnLst>
              <a:rect l="T6" t="T7" r="T8" b="T9"/>
              <a:pathLst>
                <a:path w="597" h="517">
                  <a:moveTo>
                    <a:pt x="597" y="0"/>
                  </a:moveTo>
                  <a:lnTo>
                    <a:pt x="0" y="517"/>
                  </a:lnTo>
                </a:path>
              </a:pathLst>
            </a:custGeom>
            <a:solidFill>
              <a:srgbClr val="FFFFFF"/>
            </a:solidFill>
            <a:ln w="12700">
              <a:solidFill>
                <a:srgbClr val="000000"/>
              </a:solidFill>
              <a:round/>
              <a:headEnd/>
              <a:tailEnd/>
            </a:ln>
          </p:spPr>
          <p:txBody>
            <a:bodyPr/>
            <a:lstStyle/>
            <a:p>
              <a:endParaRPr lang="en-IN"/>
            </a:p>
          </p:txBody>
        </p:sp>
        <p:sp>
          <p:nvSpPr>
            <p:cNvPr id="10250" name="Freeform 7">
              <a:extLst>
                <a:ext uri="{FF2B5EF4-FFF2-40B4-BE49-F238E27FC236}">
                  <a16:creationId xmlns:a16="http://schemas.microsoft.com/office/drawing/2014/main" id="{B64877E2-D83F-BD1A-AB9B-A743157AA4C7}"/>
                </a:ext>
              </a:extLst>
            </p:cNvPr>
            <p:cNvSpPr>
              <a:spLocks/>
            </p:cNvSpPr>
            <p:nvPr/>
          </p:nvSpPr>
          <p:spPr bwMode="auto">
            <a:xfrm>
              <a:off x="4647" y="9218"/>
              <a:ext cx="348" cy="547"/>
            </a:xfrm>
            <a:custGeom>
              <a:avLst/>
              <a:gdLst>
                <a:gd name="T0" fmla="*/ 0 w 348"/>
                <a:gd name="T1" fmla="*/ 0 h 547"/>
                <a:gd name="T2" fmla="*/ 348 w 348"/>
                <a:gd name="T3" fmla="*/ 547 h 547"/>
                <a:gd name="T4" fmla="*/ 0 60000 65536"/>
                <a:gd name="T5" fmla="*/ 0 60000 65536"/>
                <a:gd name="T6" fmla="*/ 0 w 348"/>
                <a:gd name="T7" fmla="*/ 0 h 547"/>
                <a:gd name="T8" fmla="*/ 348 w 348"/>
                <a:gd name="T9" fmla="*/ 547 h 547"/>
              </a:gdLst>
              <a:ahLst/>
              <a:cxnLst>
                <a:cxn ang="T4">
                  <a:pos x="T0" y="T1"/>
                </a:cxn>
                <a:cxn ang="T5">
                  <a:pos x="T2" y="T3"/>
                </a:cxn>
              </a:cxnLst>
              <a:rect l="T6" t="T7" r="T8" b="T9"/>
              <a:pathLst>
                <a:path w="348" h="547">
                  <a:moveTo>
                    <a:pt x="0" y="0"/>
                  </a:moveTo>
                  <a:lnTo>
                    <a:pt x="348" y="547"/>
                  </a:lnTo>
                </a:path>
              </a:pathLst>
            </a:custGeom>
            <a:solidFill>
              <a:srgbClr val="FFFFFF"/>
            </a:solidFill>
            <a:ln w="9525">
              <a:solidFill>
                <a:srgbClr val="000000"/>
              </a:solidFill>
              <a:round/>
              <a:headEnd/>
              <a:tailEnd/>
            </a:ln>
          </p:spPr>
          <p:txBody>
            <a:bodyPr/>
            <a:lstStyle/>
            <a:p>
              <a:endParaRPr lang="en-IN"/>
            </a:p>
          </p:txBody>
        </p:sp>
        <p:sp>
          <p:nvSpPr>
            <p:cNvPr id="10251" name="Freeform 8">
              <a:extLst>
                <a:ext uri="{FF2B5EF4-FFF2-40B4-BE49-F238E27FC236}">
                  <a16:creationId xmlns:a16="http://schemas.microsoft.com/office/drawing/2014/main" id="{43811094-3C7B-457A-65E9-6B0BA1CABE8A}"/>
                </a:ext>
              </a:extLst>
            </p:cNvPr>
            <p:cNvSpPr>
              <a:spLocks/>
            </p:cNvSpPr>
            <p:nvPr/>
          </p:nvSpPr>
          <p:spPr bwMode="auto">
            <a:xfrm>
              <a:off x="5010" y="9120"/>
              <a:ext cx="495" cy="675"/>
            </a:xfrm>
            <a:custGeom>
              <a:avLst/>
              <a:gdLst>
                <a:gd name="T0" fmla="*/ 495 w 495"/>
                <a:gd name="T1" fmla="*/ 0 h 675"/>
                <a:gd name="T2" fmla="*/ 0 w 495"/>
                <a:gd name="T3" fmla="*/ 675 h 675"/>
                <a:gd name="T4" fmla="*/ 0 60000 65536"/>
                <a:gd name="T5" fmla="*/ 0 60000 65536"/>
                <a:gd name="T6" fmla="*/ 0 w 495"/>
                <a:gd name="T7" fmla="*/ 0 h 675"/>
                <a:gd name="T8" fmla="*/ 495 w 495"/>
                <a:gd name="T9" fmla="*/ 675 h 675"/>
              </a:gdLst>
              <a:ahLst/>
              <a:cxnLst>
                <a:cxn ang="T4">
                  <a:pos x="T0" y="T1"/>
                </a:cxn>
                <a:cxn ang="T5">
                  <a:pos x="T2" y="T3"/>
                </a:cxn>
              </a:cxnLst>
              <a:rect l="T6" t="T7" r="T8" b="T9"/>
              <a:pathLst>
                <a:path w="495" h="675">
                  <a:moveTo>
                    <a:pt x="495" y="0"/>
                  </a:moveTo>
                  <a:lnTo>
                    <a:pt x="0" y="675"/>
                  </a:lnTo>
                </a:path>
              </a:pathLst>
            </a:custGeom>
            <a:solidFill>
              <a:srgbClr val="FFFFFF"/>
            </a:solidFill>
            <a:ln w="9525">
              <a:solidFill>
                <a:srgbClr val="000000"/>
              </a:solidFill>
              <a:round/>
              <a:headEnd/>
              <a:tailEnd/>
            </a:ln>
          </p:spPr>
          <p:txBody>
            <a:bodyPr/>
            <a:lstStyle/>
            <a:p>
              <a:endParaRPr lang="en-IN"/>
            </a:p>
          </p:txBody>
        </p:sp>
        <p:sp>
          <p:nvSpPr>
            <p:cNvPr id="10252" name="Freeform 9">
              <a:extLst>
                <a:ext uri="{FF2B5EF4-FFF2-40B4-BE49-F238E27FC236}">
                  <a16:creationId xmlns:a16="http://schemas.microsoft.com/office/drawing/2014/main" id="{A3C7D9BA-800A-CB65-B679-4EE21F5BF3A9}"/>
                </a:ext>
              </a:extLst>
            </p:cNvPr>
            <p:cNvSpPr>
              <a:spLocks/>
            </p:cNvSpPr>
            <p:nvPr/>
          </p:nvSpPr>
          <p:spPr bwMode="auto">
            <a:xfrm>
              <a:off x="5520" y="9120"/>
              <a:ext cx="435" cy="495"/>
            </a:xfrm>
            <a:custGeom>
              <a:avLst/>
              <a:gdLst>
                <a:gd name="T0" fmla="*/ 0 w 435"/>
                <a:gd name="T1" fmla="*/ 0 h 495"/>
                <a:gd name="T2" fmla="*/ 435 w 435"/>
                <a:gd name="T3" fmla="*/ 495 h 495"/>
                <a:gd name="T4" fmla="*/ 0 60000 65536"/>
                <a:gd name="T5" fmla="*/ 0 60000 65536"/>
                <a:gd name="T6" fmla="*/ 0 w 435"/>
                <a:gd name="T7" fmla="*/ 0 h 495"/>
                <a:gd name="T8" fmla="*/ 435 w 435"/>
                <a:gd name="T9" fmla="*/ 495 h 495"/>
              </a:gdLst>
              <a:ahLst/>
              <a:cxnLst>
                <a:cxn ang="T4">
                  <a:pos x="T0" y="T1"/>
                </a:cxn>
                <a:cxn ang="T5">
                  <a:pos x="T2" y="T3"/>
                </a:cxn>
              </a:cxnLst>
              <a:rect l="T6" t="T7" r="T8" b="T9"/>
              <a:pathLst>
                <a:path w="435" h="495">
                  <a:moveTo>
                    <a:pt x="0" y="0"/>
                  </a:moveTo>
                  <a:lnTo>
                    <a:pt x="435" y="495"/>
                  </a:lnTo>
                </a:path>
              </a:pathLst>
            </a:custGeom>
            <a:solidFill>
              <a:srgbClr val="FFFFFF"/>
            </a:solidFill>
            <a:ln w="9525">
              <a:solidFill>
                <a:srgbClr val="000000"/>
              </a:solidFill>
              <a:round/>
              <a:headEnd/>
              <a:tailEnd/>
            </a:ln>
          </p:spPr>
          <p:txBody>
            <a:bodyPr/>
            <a:lstStyle/>
            <a:p>
              <a:endParaRPr lang="en-IN"/>
            </a:p>
          </p:txBody>
        </p:sp>
        <p:sp>
          <p:nvSpPr>
            <p:cNvPr id="10253" name="Freeform 10">
              <a:extLst>
                <a:ext uri="{FF2B5EF4-FFF2-40B4-BE49-F238E27FC236}">
                  <a16:creationId xmlns:a16="http://schemas.microsoft.com/office/drawing/2014/main" id="{E49E3433-1680-35A9-6EB6-A4961599AD63}"/>
                </a:ext>
              </a:extLst>
            </p:cNvPr>
            <p:cNvSpPr>
              <a:spLocks/>
            </p:cNvSpPr>
            <p:nvPr/>
          </p:nvSpPr>
          <p:spPr bwMode="auto">
            <a:xfrm>
              <a:off x="5955" y="9090"/>
              <a:ext cx="495" cy="525"/>
            </a:xfrm>
            <a:custGeom>
              <a:avLst/>
              <a:gdLst>
                <a:gd name="T0" fmla="*/ 495 w 495"/>
                <a:gd name="T1" fmla="*/ 0 h 525"/>
                <a:gd name="T2" fmla="*/ 0 w 495"/>
                <a:gd name="T3" fmla="*/ 525 h 525"/>
                <a:gd name="T4" fmla="*/ 0 60000 65536"/>
                <a:gd name="T5" fmla="*/ 0 60000 65536"/>
                <a:gd name="T6" fmla="*/ 0 w 495"/>
                <a:gd name="T7" fmla="*/ 0 h 525"/>
                <a:gd name="T8" fmla="*/ 495 w 495"/>
                <a:gd name="T9" fmla="*/ 525 h 525"/>
              </a:gdLst>
              <a:ahLst/>
              <a:cxnLst>
                <a:cxn ang="T4">
                  <a:pos x="T0" y="T1"/>
                </a:cxn>
                <a:cxn ang="T5">
                  <a:pos x="T2" y="T3"/>
                </a:cxn>
              </a:cxnLst>
              <a:rect l="T6" t="T7" r="T8" b="T9"/>
              <a:pathLst>
                <a:path w="495" h="525">
                  <a:moveTo>
                    <a:pt x="495" y="0"/>
                  </a:moveTo>
                  <a:lnTo>
                    <a:pt x="0" y="525"/>
                  </a:lnTo>
                </a:path>
              </a:pathLst>
            </a:custGeom>
            <a:solidFill>
              <a:srgbClr val="FFFFFF"/>
            </a:solidFill>
            <a:ln w="9525">
              <a:solidFill>
                <a:srgbClr val="000000"/>
              </a:solidFill>
              <a:round/>
              <a:headEnd/>
              <a:tailEnd/>
            </a:ln>
          </p:spPr>
          <p:txBody>
            <a:bodyPr/>
            <a:lstStyle/>
            <a:p>
              <a:endParaRPr lang="en-IN"/>
            </a:p>
          </p:txBody>
        </p:sp>
        <p:sp>
          <p:nvSpPr>
            <p:cNvPr id="10254" name="Freeform 11">
              <a:extLst>
                <a:ext uri="{FF2B5EF4-FFF2-40B4-BE49-F238E27FC236}">
                  <a16:creationId xmlns:a16="http://schemas.microsoft.com/office/drawing/2014/main" id="{F4E5F88A-7F2A-DCA0-969E-3CE2E63A850D}"/>
                </a:ext>
              </a:extLst>
            </p:cNvPr>
            <p:cNvSpPr>
              <a:spLocks/>
            </p:cNvSpPr>
            <p:nvPr/>
          </p:nvSpPr>
          <p:spPr bwMode="auto">
            <a:xfrm>
              <a:off x="6741" y="9109"/>
              <a:ext cx="309" cy="476"/>
            </a:xfrm>
            <a:custGeom>
              <a:avLst/>
              <a:gdLst>
                <a:gd name="T0" fmla="*/ 0 w 309"/>
                <a:gd name="T1" fmla="*/ 0 h 476"/>
                <a:gd name="T2" fmla="*/ 309 w 309"/>
                <a:gd name="T3" fmla="*/ 476 h 476"/>
                <a:gd name="T4" fmla="*/ 0 60000 65536"/>
                <a:gd name="T5" fmla="*/ 0 60000 65536"/>
                <a:gd name="T6" fmla="*/ 0 w 309"/>
                <a:gd name="T7" fmla="*/ 0 h 476"/>
                <a:gd name="T8" fmla="*/ 309 w 309"/>
                <a:gd name="T9" fmla="*/ 476 h 476"/>
              </a:gdLst>
              <a:ahLst/>
              <a:cxnLst>
                <a:cxn ang="T4">
                  <a:pos x="T0" y="T1"/>
                </a:cxn>
                <a:cxn ang="T5">
                  <a:pos x="T2" y="T3"/>
                </a:cxn>
              </a:cxnLst>
              <a:rect l="T6" t="T7" r="T8" b="T9"/>
              <a:pathLst>
                <a:path w="309" h="476">
                  <a:moveTo>
                    <a:pt x="0" y="0"/>
                  </a:moveTo>
                  <a:lnTo>
                    <a:pt x="309" y="476"/>
                  </a:lnTo>
                </a:path>
              </a:pathLst>
            </a:custGeom>
            <a:solidFill>
              <a:srgbClr val="FFFFFF"/>
            </a:solidFill>
            <a:ln w="9525">
              <a:solidFill>
                <a:srgbClr val="000000"/>
              </a:solidFill>
              <a:round/>
              <a:headEnd/>
              <a:tailEnd/>
            </a:ln>
          </p:spPr>
          <p:txBody>
            <a:bodyPr/>
            <a:lstStyle/>
            <a:p>
              <a:endParaRPr lang="en-IN"/>
            </a:p>
          </p:txBody>
        </p:sp>
        <p:sp>
          <p:nvSpPr>
            <p:cNvPr id="10255" name="Freeform 12">
              <a:extLst>
                <a:ext uri="{FF2B5EF4-FFF2-40B4-BE49-F238E27FC236}">
                  <a16:creationId xmlns:a16="http://schemas.microsoft.com/office/drawing/2014/main" id="{61248D04-06E2-7394-0784-997479A5E106}"/>
                </a:ext>
              </a:extLst>
            </p:cNvPr>
            <p:cNvSpPr>
              <a:spLocks/>
            </p:cNvSpPr>
            <p:nvPr/>
          </p:nvSpPr>
          <p:spPr bwMode="auto">
            <a:xfrm>
              <a:off x="7065" y="9015"/>
              <a:ext cx="420" cy="585"/>
            </a:xfrm>
            <a:custGeom>
              <a:avLst/>
              <a:gdLst>
                <a:gd name="T0" fmla="*/ 420 w 420"/>
                <a:gd name="T1" fmla="*/ 0 h 585"/>
                <a:gd name="T2" fmla="*/ 0 w 420"/>
                <a:gd name="T3" fmla="*/ 585 h 585"/>
                <a:gd name="T4" fmla="*/ 0 60000 65536"/>
                <a:gd name="T5" fmla="*/ 0 60000 65536"/>
                <a:gd name="T6" fmla="*/ 0 w 420"/>
                <a:gd name="T7" fmla="*/ 0 h 585"/>
                <a:gd name="T8" fmla="*/ 420 w 420"/>
                <a:gd name="T9" fmla="*/ 585 h 585"/>
              </a:gdLst>
              <a:ahLst/>
              <a:cxnLst>
                <a:cxn ang="T4">
                  <a:pos x="T0" y="T1"/>
                </a:cxn>
                <a:cxn ang="T5">
                  <a:pos x="T2" y="T3"/>
                </a:cxn>
              </a:cxnLst>
              <a:rect l="T6" t="T7" r="T8" b="T9"/>
              <a:pathLst>
                <a:path w="420" h="585">
                  <a:moveTo>
                    <a:pt x="420" y="0"/>
                  </a:moveTo>
                  <a:lnTo>
                    <a:pt x="0" y="585"/>
                  </a:lnTo>
                </a:path>
              </a:pathLst>
            </a:custGeom>
            <a:solidFill>
              <a:srgbClr val="FFFFFF"/>
            </a:solidFill>
            <a:ln w="9525">
              <a:solidFill>
                <a:srgbClr val="000000"/>
              </a:solidFill>
              <a:round/>
              <a:headEnd/>
              <a:tailEnd/>
            </a:ln>
          </p:spPr>
          <p:txBody>
            <a:bodyPr/>
            <a:lstStyle/>
            <a:p>
              <a:endParaRPr lang="en-IN"/>
            </a:p>
          </p:txBody>
        </p:sp>
        <p:sp>
          <p:nvSpPr>
            <p:cNvPr id="10256" name="Line 13">
              <a:extLst>
                <a:ext uri="{FF2B5EF4-FFF2-40B4-BE49-F238E27FC236}">
                  <a16:creationId xmlns:a16="http://schemas.microsoft.com/office/drawing/2014/main" id="{607187DD-E23E-921B-00A9-DFE4968E9F7F}"/>
                </a:ext>
              </a:extLst>
            </p:cNvPr>
            <p:cNvSpPr>
              <a:spLocks noChangeShapeType="1"/>
            </p:cNvSpPr>
            <p:nvPr/>
          </p:nvSpPr>
          <p:spPr bwMode="auto">
            <a:xfrm>
              <a:off x="3681" y="10628"/>
              <a:ext cx="4752"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0257" name="Line 14">
              <a:extLst>
                <a:ext uri="{FF2B5EF4-FFF2-40B4-BE49-F238E27FC236}">
                  <a16:creationId xmlns:a16="http://schemas.microsoft.com/office/drawing/2014/main" id="{904A4FA9-19B4-65D7-0392-3DADA4ECCD1B}"/>
                </a:ext>
              </a:extLst>
            </p:cNvPr>
            <p:cNvSpPr>
              <a:spLocks noChangeShapeType="1"/>
            </p:cNvSpPr>
            <p:nvPr/>
          </p:nvSpPr>
          <p:spPr bwMode="auto">
            <a:xfrm>
              <a:off x="3681" y="9440"/>
              <a:ext cx="4464"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0258" name="Freeform 15">
              <a:extLst>
                <a:ext uri="{FF2B5EF4-FFF2-40B4-BE49-F238E27FC236}">
                  <a16:creationId xmlns:a16="http://schemas.microsoft.com/office/drawing/2014/main" id="{E0EBFC97-884F-9946-E827-579855B1E616}"/>
                </a:ext>
              </a:extLst>
            </p:cNvPr>
            <p:cNvSpPr>
              <a:spLocks/>
            </p:cNvSpPr>
            <p:nvPr/>
          </p:nvSpPr>
          <p:spPr bwMode="auto">
            <a:xfrm>
              <a:off x="6435" y="9105"/>
              <a:ext cx="315" cy="15"/>
            </a:xfrm>
            <a:custGeom>
              <a:avLst/>
              <a:gdLst>
                <a:gd name="T0" fmla="*/ 0 w 315"/>
                <a:gd name="T1" fmla="*/ 0 h 15"/>
                <a:gd name="T2" fmla="*/ 315 w 315"/>
                <a:gd name="T3" fmla="*/ 15 h 15"/>
                <a:gd name="T4" fmla="*/ 0 60000 65536"/>
                <a:gd name="T5" fmla="*/ 0 60000 65536"/>
                <a:gd name="T6" fmla="*/ 0 w 315"/>
                <a:gd name="T7" fmla="*/ 0 h 15"/>
                <a:gd name="T8" fmla="*/ 315 w 315"/>
                <a:gd name="T9" fmla="*/ 15 h 15"/>
              </a:gdLst>
              <a:ahLst/>
              <a:cxnLst>
                <a:cxn ang="T4">
                  <a:pos x="T0" y="T1"/>
                </a:cxn>
                <a:cxn ang="T5">
                  <a:pos x="T2" y="T3"/>
                </a:cxn>
              </a:cxnLst>
              <a:rect l="T6" t="T7" r="T8" b="T9"/>
              <a:pathLst>
                <a:path w="315" h="15">
                  <a:moveTo>
                    <a:pt x="0" y="0"/>
                  </a:moveTo>
                  <a:lnTo>
                    <a:pt x="315" y="15"/>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10259" name="Freeform 16">
              <a:extLst>
                <a:ext uri="{FF2B5EF4-FFF2-40B4-BE49-F238E27FC236}">
                  <a16:creationId xmlns:a16="http://schemas.microsoft.com/office/drawing/2014/main" id="{D886B4FC-F089-0127-8465-F3C221A07D58}"/>
                </a:ext>
              </a:extLst>
            </p:cNvPr>
            <p:cNvSpPr>
              <a:spLocks/>
            </p:cNvSpPr>
            <p:nvPr/>
          </p:nvSpPr>
          <p:spPr bwMode="auto">
            <a:xfrm>
              <a:off x="7500" y="9000"/>
              <a:ext cx="450" cy="615"/>
            </a:xfrm>
            <a:custGeom>
              <a:avLst/>
              <a:gdLst>
                <a:gd name="T0" fmla="*/ 0 w 450"/>
                <a:gd name="T1" fmla="*/ 0 h 615"/>
                <a:gd name="T2" fmla="*/ 450 w 450"/>
                <a:gd name="T3" fmla="*/ 615 h 615"/>
                <a:gd name="T4" fmla="*/ 0 60000 65536"/>
                <a:gd name="T5" fmla="*/ 0 60000 65536"/>
                <a:gd name="T6" fmla="*/ 0 w 450"/>
                <a:gd name="T7" fmla="*/ 0 h 615"/>
                <a:gd name="T8" fmla="*/ 450 w 450"/>
                <a:gd name="T9" fmla="*/ 615 h 615"/>
              </a:gdLst>
              <a:ahLst/>
              <a:cxnLst>
                <a:cxn ang="T4">
                  <a:pos x="T0" y="T1"/>
                </a:cxn>
                <a:cxn ang="T5">
                  <a:pos x="T2" y="T3"/>
                </a:cxn>
              </a:cxnLst>
              <a:rect l="T6" t="T7" r="T8" b="T9"/>
              <a:pathLst>
                <a:path w="450" h="615">
                  <a:moveTo>
                    <a:pt x="0" y="0"/>
                  </a:moveTo>
                  <a:lnTo>
                    <a:pt x="450" y="615"/>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grpSp>
      <p:sp>
        <p:nvSpPr>
          <p:cNvPr id="157713" name="Text Box 17">
            <a:extLst>
              <a:ext uri="{FF2B5EF4-FFF2-40B4-BE49-F238E27FC236}">
                <a16:creationId xmlns:a16="http://schemas.microsoft.com/office/drawing/2014/main" id="{6F19A88B-4C93-A76E-B0FF-A00CF6975107}"/>
              </a:ext>
            </a:extLst>
          </p:cNvPr>
          <p:cNvSpPr txBox="1">
            <a:spLocks noChangeArrowheads="1"/>
          </p:cNvSpPr>
          <p:nvPr/>
        </p:nvSpPr>
        <p:spPr bwMode="auto">
          <a:xfrm>
            <a:off x="8610600" y="4724401"/>
            <a:ext cx="1371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29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500">
                <a:solidFill>
                  <a:schemeClr val="tx1"/>
                </a:solidFill>
                <a:latin typeface="Tahoma" panose="020B0604030504040204" pitchFamily="34" charset="0"/>
              </a:defRPr>
            </a:lvl2pPr>
            <a:lvl3pPr marL="1143000" indent="-228600">
              <a:spcBef>
                <a:spcPct val="20000"/>
              </a:spcBef>
              <a:buClr>
                <a:schemeClr val="accent2"/>
              </a:buClr>
              <a:buSzPct val="50000"/>
              <a:buFont typeface="Wingdings" panose="05000000000000000000" pitchFamily="2" charset="2"/>
              <a:buChar char="n"/>
              <a:defRPr sz="2300">
                <a:solidFill>
                  <a:schemeClr val="tx1"/>
                </a:solidFill>
                <a:latin typeface="Tahoma" panose="020B0604030504040204" pitchFamily="34" charset="0"/>
              </a:defRPr>
            </a:lvl3pPr>
            <a:lvl4pPr marL="1600200" indent="-228600">
              <a:spcBef>
                <a:spcPct val="20000"/>
              </a:spcBef>
              <a:buClr>
                <a:schemeClr val="folHlink"/>
              </a:buClr>
              <a:buSzPct val="55000"/>
              <a:buFont typeface="Wingdings" panose="05000000000000000000" pitchFamily="2" charset="2"/>
              <a:buChar char="n"/>
              <a:defRPr sz="1900">
                <a:solidFill>
                  <a:schemeClr val="tx1"/>
                </a:solidFill>
                <a:latin typeface="Tahoma" panose="020B0604030504040204" pitchFamily="34" charset="0"/>
              </a:defRPr>
            </a:lvl4pPr>
            <a:lvl5pPr marL="2057400" indent="-228600">
              <a:spcBef>
                <a:spcPct val="20000"/>
              </a:spcBef>
              <a:buClr>
                <a:srgbClr val="FD2B4E"/>
              </a:buClr>
              <a:buSzPct val="50000"/>
              <a:buFont typeface="Wingdings" panose="05000000000000000000" pitchFamily="2" charset="2"/>
              <a:buChar char="n"/>
              <a:defRPr sz="1900">
                <a:solidFill>
                  <a:schemeClr val="tx1"/>
                </a:solidFill>
                <a:latin typeface="Tahoma" panose="020B0604030504040204" pitchFamily="34" charset="0"/>
              </a:defRPr>
            </a:lvl5pPr>
            <a:lvl6pPr marL="2514600" indent="-228600" eaLnBrk="0" fontAlgn="base" hangingPunct="0">
              <a:spcBef>
                <a:spcPct val="20000"/>
              </a:spcBef>
              <a:spcAft>
                <a:spcPct val="0"/>
              </a:spcAft>
              <a:buClr>
                <a:srgbClr val="FD2B4E"/>
              </a:buClr>
              <a:buSzPct val="50000"/>
              <a:buFont typeface="Wingdings" panose="05000000000000000000" pitchFamily="2" charset="2"/>
              <a:buChar char="n"/>
              <a:defRPr sz="1900">
                <a:solidFill>
                  <a:schemeClr val="tx1"/>
                </a:solidFill>
                <a:latin typeface="Tahoma" panose="020B0604030504040204" pitchFamily="34" charset="0"/>
              </a:defRPr>
            </a:lvl6pPr>
            <a:lvl7pPr marL="2971800" indent="-228600" eaLnBrk="0" fontAlgn="base" hangingPunct="0">
              <a:spcBef>
                <a:spcPct val="20000"/>
              </a:spcBef>
              <a:spcAft>
                <a:spcPct val="0"/>
              </a:spcAft>
              <a:buClr>
                <a:srgbClr val="FD2B4E"/>
              </a:buClr>
              <a:buSzPct val="50000"/>
              <a:buFont typeface="Wingdings" panose="05000000000000000000" pitchFamily="2" charset="2"/>
              <a:buChar char="n"/>
              <a:defRPr sz="1900">
                <a:solidFill>
                  <a:schemeClr val="tx1"/>
                </a:solidFill>
                <a:latin typeface="Tahoma" panose="020B0604030504040204" pitchFamily="34" charset="0"/>
              </a:defRPr>
            </a:lvl7pPr>
            <a:lvl8pPr marL="3429000" indent="-228600" eaLnBrk="0" fontAlgn="base" hangingPunct="0">
              <a:spcBef>
                <a:spcPct val="20000"/>
              </a:spcBef>
              <a:spcAft>
                <a:spcPct val="0"/>
              </a:spcAft>
              <a:buClr>
                <a:srgbClr val="FD2B4E"/>
              </a:buClr>
              <a:buSzPct val="50000"/>
              <a:buFont typeface="Wingdings" panose="05000000000000000000" pitchFamily="2" charset="2"/>
              <a:buChar char="n"/>
              <a:defRPr sz="1900">
                <a:solidFill>
                  <a:schemeClr val="tx1"/>
                </a:solidFill>
                <a:latin typeface="Tahoma" panose="020B0604030504040204" pitchFamily="34" charset="0"/>
              </a:defRPr>
            </a:lvl8pPr>
            <a:lvl9pPr marL="3886200" indent="-228600" eaLnBrk="0" fontAlgn="base" hangingPunct="0">
              <a:spcBef>
                <a:spcPct val="20000"/>
              </a:spcBef>
              <a:spcAft>
                <a:spcPct val="0"/>
              </a:spcAft>
              <a:buClr>
                <a:srgbClr val="FD2B4E"/>
              </a:buClr>
              <a:buSzPct val="50000"/>
              <a:buFont typeface="Wingdings" panose="05000000000000000000" pitchFamily="2" charset="2"/>
              <a:buChar char="n"/>
              <a:defRPr sz="1900">
                <a:solidFill>
                  <a:schemeClr val="tx1"/>
                </a:solidFill>
                <a:latin typeface="Tahoma" panose="020B0604030504040204" pitchFamily="34" charset="0"/>
              </a:defRPr>
            </a:lvl9pPr>
          </a:lstStyle>
          <a:p>
            <a:pPr eaLnBrk="1" hangingPunct="1">
              <a:spcBef>
                <a:spcPct val="50000"/>
              </a:spcBef>
              <a:buClrTx/>
              <a:buSzTx/>
              <a:buFontTx/>
              <a:buNone/>
            </a:pPr>
            <a:r>
              <a:rPr lang="en-US" altLang="zh-TW" sz="2800">
                <a:ea typeface="新細明體" panose="02020500000000000000" pitchFamily="18" charset="-120"/>
              </a:rPr>
              <a:t>Mean</a:t>
            </a:r>
          </a:p>
        </p:txBody>
      </p:sp>
      <p:sp>
        <p:nvSpPr>
          <p:cNvPr id="157714" name="Text Box 18">
            <a:extLst>
              <a:ext uri="{FF2B5EF4-FFF2-40B4-BE49-F238E27FC236}">
                <a16:creationId xmlns:a16="http://schemas.microsoft.com/office/drawing/2014/main" id="{E927A978-A0A8-0AFC-AD3A-C53A624EFB4B}"/>
              </a:ext>
            </a:extLst>
          </p:cNvPr>
          <p:cNvSpPr txBox="1">
            <a:spLocks noChangeArrowheads="1"/>
          </p:cNvSpPr>
          <p:nvPr/>
        </p:nvSpPr>
        <p:spPr bwMode="auto">
          <a:xfrm>
            <a:off x="8686800" y="6172201"/>
            <a:ext cx="1219200" cy="47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29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500">
                <a:solidFill>
                  <a:schemeClr val="tx1"/>
                </a:solidFill>
                <a:latin typeface="Tahoma" panose="020B0604030504040204" pitchFamily="34" charset="0"/>
              </a:defRPr>
            </a:lvl2pPr>
            <a:lvl3pPr marL="1143000" indent="-228600">
              <a:spcBef>
                <a:spcPct val="20000"/>
              </a:spcBef>
              <a:buClr>
                <a:schemeClr val="accent2"/>
              </a:buClr>
              <a:buSzPct val="50000"/>
              <a:buFont typeface="Wingdings" panose="05000000000000000000" pitchFamily="2" charset="2"/>
              <a:buChar char="n"/>
              <a:defRPr sz="2300">
                <a:solidFill>
                  <a:schemeClr val="tx1"/>
                </a:solidFill>
                <a:latin typeface="Tahoma" panose="020B0604030504040204" pitchFamily="34" charset="0"/>
              </a:defRPr>
            </a:lvl3pPr>
            <a:lvl4pPr marL="1600200" indent="-228600">
              <a:spcBef>
                <a:spcPct val="20000"/>
              </a:spcBef>
              <a:buClr>
                <a:schemeClr val="folHlink"/>
              </a:buClr>
              <a:buSzPct val="55000"/>
              <a:buFont typeface="Wingdings" panose="05000000000000000000" pitchFamily="2" charset="2"/>
              <a:buChar char="n"/>
              <a:defRPr sz="1900">
                <a:solidFill>
                  <a:schemeClr val="tx1"/>
                </a:solidFill>
                <a:latin typeface="Tahoma" panose="020B0604030504040204" pitchFamily="34" charset="0"/>
              </a:defRPr>
            </a:lvl4pPr>
            <a:lvl5pPr marL="2057400" indent="-228600">
              <a:spcBef>
                <a:spcPct val="20000"/>
              </a:spcBef>
              <a:buClr>
                <a:srgbClr val="FD2B4E"/>
              </a:buClr>
              <a:buSzPct val="50000"/>
              <a:buFont typeface="Wingdings" panose="05000000000000000000" pitchFamily="2" charset="2"/>
              <a:buChar char="n"/>
              <a:defRPr sz="1900">
                <a:solidFill>
                  <a:schemeClr val="tx1"/>
                </a:solidFill>
                <a:latin typeface="Tahoma" panose="020B0604030504040204" pitchFamily="34" charset="0"/>
              </a:defRPr>
            </a:lvl5pPr>
            <a:lvl6pPr marL="2514600" indent="-228600" eaLnBrk="0" fontAlgn="base" hangingPunct="0">
              <a:spcBef>
                <a:spcPct val="20000"/>
              </a:spcBef>
              <a:spcAft>
                <a:spcPct val="0"/>
              </a:spcAft>
              <a:buClr>
                <a:srgbClr val="FD2B4E"/>
              </a:buClr>
              <a:buSzPct val="50000"/>
              <a:buFont typeface="Wingdings" panose="05000000000000000000" pitchFamily="2" charset="2"/>
              <a:buChar char="n"/>
              <a:defRPr sz="1900">
                <a:solidFill>
                  <a:schemeClr val="tx1"/>
                </a:solidFill>
                <a:latin typeface="Tahoma" panose="020B0604030504040204" pitchFamily="34" charset="0"/>
              </a:defRPr>
            </a:lvl6pPr>
            <a:lvl7pPr marL="2971800" indent="-228600" eaLnBrk="0" fontAlgn="base" hangingPunct="0">
              <a:spcBef>
                <a:spcPct val="20000"/>
              </a:spcBef>
              <a:spcAft>
                <a:spcPct val="0"/>
              </a:spcAft>
              <a:buClr>
                <a:srgbClr val="FD2B4E"/>
              </a:buClr>
              <a:buSzPct val="50000"/>
              <a:buFont typeface="Wingdings" panose="05000000000000000000" pitchFamily="2" charset="2"/>
              <a:buChar char="n"/>
              <a:defRPr sz="1900">
                <a:solidFill>
                  <a:schemeClr val="tx1"/>
                </a:solidFill>
                <a:latin typeface="Tahoma" panose="020B0604030504040204" pitchFamily="34" charset="0"/>
              </a:defRPr>
            </a:lvl7pPr>
            <a:lvl8pPr marL="3429000" indent="-228600" eaLnBrk="0" fontAlgn="base" hangingPunct="0">
              <a:spcBef>
                <a:spcPct val="20000"/>
              </a:spcBef>
              <a:spcAft>
                <a:spcPct val="0"/>
              </a:spcAft>
              <a:buClr>
                <a:srgbClr val="FD2B4E"/>
              </a:buClr>
              <a:buSzPct val="50000"/>
              <a:buFont typeface="Wingdings" panose="05000000000000000000" pitchFamily="2" charset="2"/>
              <a:buChar char="n"/>
              <a:defRPr sz="1900">
                <a:solidFill>
                  <a:schemeClr val="tx1"/>
                </a:solidFill>
                <a:latin typeface="Tahoma" panose="020B0604030504040204" pitchFamily="34" charset="0"/>
              </a:defRPr>
            </a:lvl8pPr>
            <a:lvl9pPr marL="3886200" indent="-228600" eaLnBrk="0" fontAlgn="base" hangingPunct="0">
              <a:spcBef>
                <a:spcPct val="20000"/>
              </a:spcBef>
              <a:spcAft>
                <a:spcPct val="0"/>
              </a:spcAft>
              <a:buClr>
                <a:srgbClr val="FD2B4E"/>
              </a:buClr>
              <a:buSzPct val="50000"/>
              <a:buFont typeface="Wingdings" panose="05000000000000000000" pitchFamily="2" charset="2"/>
              <a:buChar char="n"/>
              <a:defRPr sz="1900">
                <a:solidFill>
                  <a:schemeClr val="tx1"/>
                </a:solidFill>
                <a:latin typeface="Tahoma" panose="020B0604030504040204" pitchFamily="34" charset="0"/>
              </a:defRPr>
            </a:lvl9pPr>
          </a:lstStyle>
          <a:p>
            <a:pPr eaLnBrk="1" hangingPunct="1">
              <a:spcBef>
                <a:spcPct val="50000"/>
              </a:spcBef>
              <a:buClrTx/>
              <a:buSzTx/>
              <a:buFontTx/>
              <a:buNone/>
            </a:pPr>
            <a:r>
              <a:rPr lang="en-US" altLang="zh-TW" sz="2500">
                <a:ea typeface="新細明體" panose="02020500000000000000" pitchFamily="18" charset="-120"/>
              </a:rPr>
              <a:t>Time</a:t>
            </a:r>
          </a:p>
        </p:txBody>
      </p:sp>
      <p:sp>
        <p:nvSpPr>
          <p:cNvPr id="157715" name="Text Box 19">
            <a:extLst>
              <a:ext uri="{FF2B5EF4-FFF2-40B4-BE49-F238E27FC236}">
                <a16:creationId xmlns:a16="http://schemas.microsoft.com/office/drawing/2014/main" id="{6E43B56A-D6E4-5AA2-6928-831F66928BC2}"/>
              </a:ext>
            </a:extLst>
          </p:cNvPr>
          <p:cNvSpPr txBox="1">
            <a:spLocks noChangeArrowheads="1"/>
          </p:cNvSpPr>
          <p:nvPr/>
        </p:nvSpPr>
        <p:spPr bwMode="auto">
          <a:xfrm rot="16200000">
            <a:off x="2065338" y="4716463"/>
            <a:ext cx="2743200" cy="47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29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500">
                <a:solidFill>
                  <a:schemeClr val="tx1"/>
                </a:solidFill>
                <a:latin typeface="Tahoma" panose="020B0604030504040204" pitchFamily="34" charset="0"/>
              </a:defRPr>
            </a:lvl2pPr>
            <a:lvl3pPr marL="1143000" indent="-228600">
              <a:spcBef>
                <a:spcPct val="20000"/>
              </a:spcBef>
              <a:buClr>
                <a:schemeClr val="accent2"/>
              </a:buClr>
              <a:buSzPct val="50000"/>
              <a:buFont typeface="Wingdings" panose="05000000000000000000" pitchFamily="2" charset="2"/>
              <a:buChar char="n"/>
              <a:defRPr sz="2300">
                <a:solidFill>
                  <a:schemeClr val="tx1"/>
                </a:solidFill>
                <a:latin typeface="Tahoma" panose="020B0604030504040204" pitchFamily="34" charset="0"/>
              </a:defRPr>
            </a:lvl3pPr>
            <a:lvl4pPr marL="1600200" indent="-228600">
              <a:spcBef>
                <a:spcPct val="20000"/>
              </a:spcBef>
              <a:buClr>
                <a:schemeClr val="folHlink"/>
              </a:buClr>
              <a:buSzPct val="55000"/>
              <a:buFont typeface="Wingdings" panose="05000000000000000000" pitchFamily="2" charset="2"/>
              <a:buChar char="n"/>
              <a:defRPr sz="1900">
                <a:solidFill>
                  <a:schemeClr val="tx1"/>
                </a:solidFill>
                <a:latin typeface="Tahoma" panose="020B0604030504040204" pitchFamily="34" charset="0"/>
              </a:defRPr>
            </a:lvl4pPr>
            <a:lvl5pPr marL="2057400" indent="-228600">
              <a:spcBef>
                <a:spcPct val="20000"/>
              </a:spcBef>
              <a:buClr>
                <a:srgbClr val="FD2B4E"/>
              </a:buClr>
              <a:buSzPct val="50000"/>
              <a:buFont typeface="Wingdings" panose="05000000000000000000" pitchFamily="2" charset="2"/>
              <a:buChar char="n"/>
              <a:defRPr sz="1900">
                <a:solidFill>
                  <a:schemeClr val="tx1"/>
                </a:solidFill>
                <a:latin typeface="Tahoma" panose="020B0604030504040204" pitchFamily="34" charset="0"/>
              </a:defRPr>
            </a:lvl5pPr>
            <a:lvl6pPr marL="2514600" indent="-228600" eaLnBrk="0" fontAlgn="base" hangingPunct="0">
              <a:spcBef>
                <a:spcPct val="20000"/>
              </a:spcBef>
              <a:spcAft>
                <a:spcPct val="0"/>
              </a:spcAft>
              <a:buClr>
                <a:srgbClr val="FD2B4E"/>
              </a:buClr>
              <a:buSzPct val="50000"/>
              <a:buFont typeface="Wingdings" panose="05000000000000000000" pitchFamily="2" charset="2"/>
              <a:buChar char="n"/>
              <a:defRPr sz="1900">
                <a:solidFill>
                  <a:schemeClr val="tx1"/>
                </a:solidFill>
                <a:latin typeface="Tahoma" panose="020B0604030504040204" pitchFamily="34" charset="0"/>
              </a:defRPr>
            </a:lvl6pPr>
            <a:lvl7pPr marL="2971800" indent="-228600" eaLnBrk="0" fontAlgn="base" hangingPunct="0">
              <a:spcBef>
                <a:spcPct val="20000"/>
              </a:spcBef>
              <a:spcAft>
                <a:spcPct val="0"/>
              </a:spcAft>
              <a:buClr>
                <a:srgbClr val="FD2B4E"/>
              </a:buClr>
              <a:buSzPct val="50000"/>
              <a:buFont typeface="Wingdings" panose="05000000000000000000" pitchFamily="2" charset="2"/>
              <a:buChar char="n"/>
              <a:defRPr sz="1900">
                <a:solidFill>
                  <a:schemeClr val="tx1"/>
                </a:solidFill>
                <a:latin typeface="Tahoma" panose="020B0604030504040204" pitchFamily="34" charset="0"/>
              </a:defRPr>
            </a:lvl7pPr>
            <a:lvl8pPr marL="3429000" indent="-228600" eaLnBrk="0" fontAlgn="base" hangingPunct="0">
              <a:spcBef>
                <a:spcPct val="20000"/>
              </a:spcBef>
              <a:spcAft>
                <a:spcPct val="0"/>
              </a:spcAft>
              <a:buClr>
                <a:srgbClr val="FD2B4E"/>
              </a:buClr>
              <a:buSzPct val="50000"/>
              <a:buFont typeface="Wingdings" panose="05000000000000000000" pitchFamily="2" charset="2"/>
              <a:buChar char="n"/>
              <a:defRPr sz="1900">
                <a:solidFill>
                  <a:schemeClr val="tx1"/>
                </a:solidFill>
                <a:latin typeface="Tahoma" panose="020B0604030504040204" pitchFamily="34" charset="0"/>
              </a:defRPr>
            </a:lvl8pPr>
            <a:lvl9pPr marL="3886200" indent="-228600" eaLnBrk="0" fontAlgn="base" hangingPunct="0">
              <a:spcBef>
                <a:spcPct val="20000"/>
              </a:spcBef>
              <a:spcAft>
                <a:spcPct val="0"/>
              </a:spcAft>
              <a:buClr>
                <a:srgbClr val="FD2B4E"/>
              </a:buClr>
              <a:buSzPct val="50000"/>
              <a:buFont typeface="Wingdings" panose="05000000000000000000" pitchFamily="2" charset="2"/>
              <a:buChar char="n"/>
              <a:defRPr sz="1900">
                <a:solidFill>
                  <a:schemeClr val="tx1"/>
                </a:solidFill>
                <a:latin typeface="Tahoma" panose="020B0604030504040204" pitchFamily="34" charset="0"/>
              </a:defRPr>
            </a:lvl9pPr>
          </a:lstStyle>
          <a:p>
            <a:pPr eaLnBrk="1" hangingPunct="1">
              <a:spcBef>
                <a:spcPct val="50000"/>
              </a:spcBef>
              <a:buClrTx/>
              <a:buSzTx/>
              <a:buFontTx/>
              <a:buNone/>
            </a:pPr>
            <a:r>
              <a:rPr lang="en-US" altLang="zh-TW" sz="2500">
                <a:ea typeface="新細明體" panose="02020500000000000000" pitchFamily="18" charset="-120"/>
              </a:rPr>
              <a:t>Forecast Variable</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57699">
                                            <p:txEl>
                                              <p:pRg st="0" end="0"/>
                                            </p:txEl>
                                          </p:spTgt>
                                        </p:tgtEl>
                                        <p:attrNameLst>
                                          <p:attrName>style.visibility</p:attrName>
                                        </p:attrNameLst>
                                      </p:cBhvr>
                                      <p:to>
                                        <p:strVal val="visible"/>
                                      </p:to>
                                    </p:set>
                                    <p:anim calcmode="lin" valueType="num">
                                      <p:cBhvr additive="base">
                                        <p:cTn id="7" dur="500" fill="hold"/>
                                        <p:tgtEl>
                                          <p:spTgt spid="15769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5769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157699">
                                            <p:txEl>
                                              <p:pRg st="1" end="1"/>
                                            </p:txEl>
                                          </p:spTgt>
                                        </p:tgtEl>
                                        <p:attrNameLst>
                                          <p:attrName>style.visibility</p:attrName>
                                        </p:attrNameLst>
                                      </p:cBhvr>
                                      <p:to>
                                        <p:strVal val="visible"/>
                                      </p:to>
                                    </p:set>
                                    <p:anim calcmode="lin" valueType="num">
                                      <p:cBhvr additive="base">
                                        <p:cTn id="13" dur="500" fill="hold"/>
                                        <p:tgtEl>
                                          <p:spTgt spid="157699">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57699">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10" presetClass="entr" presetSubtype="0" fill="hold" nodeType="clickEffect">
                                  <p:stCondLst>
                                    <p:cond delay="0"/>
                                  </p:stCondLst>
                                  <p:childTnLst>
                                    <p:set>
                                      <p:cBhvr>
                                        <p:cTn id="18" dur="1" fill="hold">
                                          <p:stCondLst>
                                            <p:cond delay="0"/>
                                          </p:stCondLst>
                                        </p:cTn>
                                        <p:tgtEl>
                                          <p:spTgt spid="157715"/>
                                        </p:tgtEl>
                                        <p:attrNameLst>
                                          <p:attrName>style.visibility</p:attrName>
                                        </p:attrNameLst>
                                      </p:cBhvr>
                                      <p:to>
                                        <p:strVal val="visible"/>
                                      </p:to>
                                    </p:set>
                                    <p:animEffect transition="in" filter="fade">
                                      <p:cBhvr>
                                        <p:cTn id="19" dur="2000"/>
                                        <p:tgtEl>
                                          <p:spTgt spid="157715"/>
                                        </p:tgtEl>
                                      </p:cBhvr>
                                    </p:animEffect>
                                  </p:childTnLst>
                                </p:cTn>
                              </p:par>
                              <p:par>
                                <p:cTn id="20" presetID="10" presetClass="entr" presetSubtype="0" fill="hold" nodeType="with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2000"/>
                                        <p:tgtEl>
                                          <p:spTgt spid="2"/>
                                        </p:tgtEl>
                                      </p:cBhvr>
                                    </p:animEffect>
                                  </p:childTnLst>
                                </p:cTn>
                              </p:par>
                              <p:par>
                                <p:cTn id="23" presetID="10" presetClass="entr" presetSubtype="0" fill="hold" nodeType="withEffect">
                                  <p:stCondLst>
                                    <p:cond delay="0"/>
                                  </p:stCondLst>
                                  <p:childTnLst>
                                    <p:set>
                                      <p:cBhvr>
                                        <p:cTn id="24" dur="1" fill="hold">
                                          <p:stCondLst>
                                            <p:cond delay="0"/>
                                          </p:stCondLst>
                                        </p:cTn>
                                        <p:tgtEl>
                                          <p:spTgt spid="157713"/>
                                        </p:tgtEl>
                                        <p:attrNameLst>
                                          <p:attrName>style.visibility</p:attrName>
                                        </p:attrNameLst>
                                      </p:cBhvr>
                                      <p:to>
                                        <p:strVal val="visible"/>
                                      </p:to>
                                    </p:set>
                                    <p:animEffect transition="in" filter="fade">
                                      <p:cBhvr>
                                        <p:cTn id="25" dur="2000"/>
                                        <p:tgtEl>
                                          <p:spTgt spid="157713"/>
                                        </p:tgtEl>
                                      </p:cBhvr>
                                    </p:animEffect>
                                  </p:childTnLst>
                                </p:cTn>
                              </p:par>
                              <p:par>
                                <p:cTn id="26" presetID="10" presetClass="entr" presetSubtype="0" fill="hold" nodeType="withEffect">
                                  <p:stCondLst>
                                    <p:cond delay="0"/>
                                  </p:stCondLst>
                                  <p:childTnLst>
                                    <p:set>
                                      <p:cBhvr>
                                        <p:cTn id="27" dur="1" fill="hold">
                                          <p:stCondLst>
                                            <p:cond delay="0"/>
                                          </p:stCondLst>
                                        </p:cTn>
                                        <p:tgtEl>
                                          <p:spTgt spid="157714"/>
                                        </p:tgtEl>
                                        <p:attrNameLst>
                                          <p:attrName>style.visibility</p:attrName>
                                        </p:attrNameLst>
                                      </p:cBhvr>
                                      <p:to>
                                        <p:strVal val="visible"/>
                                      </p:to>
                                    </p:set>
                                    <p:animEffect transition="in" filter="fade">
                                      <p:cBhvr>
                                        <p:cTn id="28" dur="2000"/>
                                        <p:tgtEl>
                                          <p:spTgt spid="1577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7713" grpId="0"/>
      <p:bldP spid="157714" grpId="0"/>
      <p:bldP spid="157715"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a:extLst>
              <a:ext uri="{FF2B5EF4-FFF2-40B4-BE49-F238E27FC236}">
                <a16:creationId xmlns:a16="http://schemas.microsoft.com/office/drawing/2014/main" id="{291E7253-53AA-C43F-CDEB-7F98C7EF12D0}"/>
              </a:ext>
            </a:extLst>
          </p:cNvPr>
          <p:cNvSpPr>
            <a:spLocks noGrp="1" noChangeArrowheads="1"/>
          </p:cNvSpPr>
          <p:nvPr>
            <p:ph type="title"/>
          </p:nvPr>
        </p:nvSpPr>
        <p:spPr/>
        <p:txBody>
          <a:bodyPr/>
          <a:lstStyle/>
          <a:p>
            <a:pPr eaLnBrk="1" hangingPunct="1"/>
            <a:r>
              <a:rPr lang="en-US" altLang="zh-TW">
                <a:ea typeface="新細明體" panose="02020500000000000000" pitchFamily="18" charset="-120"/>
              </a:rPr>
              <a:t>Data Patterns</a:t>
            </a:r>
          </a:p>
        </p:txBody>
      </p:sp>
      <p:sp>
        <p:nvSpPr>
          <p:cNvPr id="158723" name="Rectangle 3">
            <a:extLst>
              <a:ext uri="{FF2B5EF4-FFF2-40B4-BE49-F238E27FC236}">
                <a16:creationId xmlns:a16="http://schemas.microsoft.com/office/drawing/2014/main" id="{C58891DE-79B3-A245-1416-E0F38A1F35ED}"/>
              </a:ext>
            </a:extLst>
          </p:cNvPr>
          <p:cNvSpPr>
            <a:spLocks noGrp="1" noChangeArrowheads="1"/>
          </p:cNvSpPr>
          <p:nvPr>
            <p:ph type="body" idx="1"/>
          </p:nvPr>
        </p:nvSpPr>
        <p:spPr/>
        <p:txBody>
          <a:bodyPr/>
          <a:lstStyle/>
          <a:p>
            <a:pPr eaLnBrk="1" hangingPunct="1"/>
            <a:r>
              <a:rPr lang="en-US" altLang="zh-TW">
                <a:ea typeface="新細明體" panose="02020500000000000000" pitchFamily="18" charset="-120"/>
              </a:rPr>
              <a:t>Trend</a:t>
            </a:r>
          </a:p>
          <a:p>
            <a:pPr lvl="1" eaLnBrk="1" hangingPunct="1"/>
            <a:r>
              <a:rPr lang="en-US" altLang="zh-TW">
                <a:ea typeface="新細明體" panose="02020500000000000000" pitchFamily="18" charset="-120"/>
              </a:rPr>
              <a:t>Long-term growth movement of a time series</a:t>
            </a:r>
          </a:p>
          <a:p>
            <a:pPr eaLnBrk="1" hangingPunct="1"/>
            <a:endParaRPr lang="en-US" altLang="zh-TW">
              <a:ea typeface="新細明體" panose="02020500000000000000" pitchFamily="18" charset="-120"/>
            </a:endParaRPr>
          </a:p>
        </p:txBody>
      </p:sp>
      <p:grpSp>
        <p:nvGrpSpPr>
          <p:cNvPr id="2" name="Group 4">
            <a:extLst>
              <a:ext uri="{FF2B5EF4-FFF2-40B4-BE49-F238E27FC236}">
                <a16:creationId xmlns:a16="http://schemas.microsoft.com/office/drawing/2014/main" id="{ED6BABE0-8D73-E2A7-C622-BFA106433C0D}"/>
              </a:ext>
            </a:extLst>
          </p:cNvPr>
          <p:cNvGrpSpPr>
            <a:grpSpLocks/>
          </p:cNvGrpSpPr>
          <p:nvPr/>
        </p:nvGrpSpPr>
        <p:grpSpPr bwMode="auto">
          <a:xfrm>
            <a:off x="4038600" y="3429000"/>
            <a:ext cx="3873500" cy="2743200"/>
            <a:chOff x="2961" y="8644"/>
            <a:chExt cx="6099" cy="4320"/>
          </a:xfrm>
        </p:grpSpPr>
        <p:grpSp>
          <p:nvGrpSpPr>
            <p:cNvPr id="11283" name="Group 5">
              <a:extLst>
                <a:ext uri="{FF2B5EF4-FFF2-40B4-BE49-F238E27FC236}">
                  <a16:creationId xmlns:a16="http://schemas.microsoft.com/office/drawing/2014/main" id="{F822F36E-A261-E4CA-3CC8-252910BD50EE}"/>
                </a:ext>
              </a:extLst>
            </p:cNvPr>
            <p:cNvGrpSpPr>
              <a:grpSpLocks/>
            </p:cNvGrpSpPr>
            <p:nvPr/>
          </p:nvGrpSpPr>
          <p:grpSpPr bwMode="auto">
            <a:xfrm>
              <a:off x="2961" y="8644"/>
              <a:ext cx="2679" cy="1800"/>
              <a:chOff x="2961" y="8714"/>
              <a:chExt cx="2679" cy="1800"/>
            </a:xfrm>
          </p:grpSpPr>
          <p:sp>
            <p:nvSpPr>
              <p:cNvPr id="11296" name="Line 6">
                <a:extLst>
                  <a:ext uri="{FF2B5EF4-FFF2-40B4-BE49-F238E27FC236}">
                    <a16:creationId xmlns:a16="http://schemas.microsoft.com/office/drawing/2014/main" id="{C27663F3-F3E3-9D0B-A311-6203D71CEF49}"/>
                  </a:ext>
                </a:extLst>
              </p:cNvPr>
              <p:cNvSpPr>
                <a:spLocks noChangeShapeType="1"/>
              </p:cNvSpPr>
              <p:nvPr/>
            </p:nvSpPr>
            <p:spPr bwMode="auto">
              <a:xfrm>
                <a:off x="2961" y="8714"/>
                <a:ext cx="0" cy="1800"/>
              </a:xfrm>
              <a:prstGeom prst="line">
                <a:avLst/>
              </a:prstGeom>
              <a:noFill/>
              <a:ln w="9525">
                <a:solidFill>
                  <a:srgbClr val="000000"/>
                </a:solidFill>
                <a:round/>
                <a:headEnd type="triangle" w="sm" len="sm"/>
                <a:tailEnd/>
              </a:ln>
              <a:extLst>
                <a:ext uri="{909E8E84-426E-40DD-AFC4-6F175D3DCCD1}">
                  <a14:hiddenFill xmlns:a14="http://schemas.microsoft.com/office/drawing/2010/main">
                    <a:noFill/>
                  </a14:hiddenFill>
                </a:ext>
              </a:extLst>
            </p:spPr>
            <p:txBody>
              <a:bodyPr/>
              <a:lstStyle/>
              <a:p>
                <a:endParaRPr lang="en-IN"/>
              </a:p>
            </p:txBody>
          </p:sp>
          <p:sp>
            <p:nvSpPr>
              <p:cNvPr id="11297" name="Freeform 7">
                <a:extLst>
                  <a:ext uri="{FF2B5EF4-FFF2-40B4-BE49-F238E27FC236}">
                    <a16:creationId xmlns:a16="http://schemas.microsoft.com/office/drawing/2014/main" id="{947C52DD-0955-40D6-9C66-7C12BD41D4D3}"/>
                  </a:ext>
                </a:extLst>
              </p:cNvPr>
              <p:cNvSpPr>
                <a:spLocks/>
              </p:cNvSpPr>
              <p:nvPr/>
            </p:nvSpPr>
            <p:spPr bwMode="auto">
              <a:xfrm>
                <a:off x="2985" y="10485"/>
                <a:ext cx="2655" cy="1"/>
              </a:xfrm>
              <a:custGeom>
                <a:avLst/>
                <a:gdLst>
                  <a:gd name="T0" fmla="*/ 0 w 2655"/>
                  <a:gd name="T1" fmla="*/ 0 h 1"/>
                  <a:gd name="T2" fmla="*/ 2655 w 2655"/>
                  <a:gd name="T3" fmla="*/ 0 h 1"/>
                  <a:gd name="T4" fmla="*/ 0 60000 65536"/>
                  <a:gd name="T5" fmla="*/ 0 60000 65536"/>
                  <a:gd name="T6" fmla="*/ 0 w 2655"/>
                  <a:gd name="T7" fmla="*/ 0 h 1"/>
                  <a:gd name="T8" fmla="*/ 2655 w 2655"/>
                  <a:gd name="T9" fmla="*/ 1 h 1"/>
                </a:gdLst>
                <a:ahLst/>
                <a:cxnLst>
                  <a:cxn ang="T4">
                    <a:pos x="T0" y="T1"/>
                  </a:cxn>
                  <a:cxn ang="T5">
                    <a:pos x="T2" y="T3"/>
                  </a:cxn>
                </a:cxnLst>
                <a:rect l="T6" t="T7" r="T8" b="T9"/>
                <a:pathLst>
                  <a:path w="2655" h="1">
                    <a:moveTo>
                      <a:pt x="0" y="0"/>
                    </a:moveTo>
                    <a:lnTo>
                      <a:pt x="2655" y="0"/>
                    </a:lnTo>
                  </a:path>
                </a:pathLst>
              </a:custGeom>
              <a:noFill/>
              <a:ln w="9525">
                <a:solidFill>
                  <a:srgbClr val="000000"/>
                </a:solidFill>
                <a:round/>
                <a:headEnd/>
                <a:tailEnd type="triangle" w="sm" len="sm"/>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11298" name="Line 8">
                <a:extLst>
                  <a:ext uri="{FF2B5EF4-FFF2-40B4-BE49-F238E27FC236}">
                    <a16:creationId xmlns:a16="http://schemas.microsoft.com/office/drawing/2014/main" id="{490F9C6C-795E-63D4-8622-AA3A5368025F}"/>
                  </a:ext>
                </a:extLst>
              </p:cNvPr>
              <p:cNvSpPr>
                <a:spLocks noChangeShapeType="1"/>
              </p:cNvSpPr>
              <p:nvPr/>
            </p:nvSpPr>
            <p:spPr bwMode="auto">
              <a:xfrm flipV="1">
                <a:off x="2961" y="9004"/>
                <a:ext cx="1800" cy="72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IN"/>
              </a:p>
            </p:txBody>
          </p:sp>
        </p:grpSp>
        <p:grpSp>
          <p:nvGrpSpPr>
            <p:cNvPr id="11284" name="Group 9">
              <a:extLst>
                <a:ext uri="{FF2B5EF4-FFF2-40B4-BE49-F238E27FC236}">
                  <a16:creationId xmlns:a16="http://schemas.microsoft.com/office/drawing/2014/main" id="{64338892-9E7F-3929-6507-C12DDD949EEA}"/>
                </a:ext>
              </a:extLst>
            </p:cNvPr>
            <p:cNvGrpSpPr>
              <a:grpSpLocks/>
            </p:cNvGrpSpPr>
            <p:nvPr/>
          </p:nvGrpSpPr>
          <p:grpSpPr bwMode="auto">
            <a:xfrm>
              <a:off x="6381" y="8644"/>
              <a:ext cx="2679" cy="1800"/>
              <a:chOff x="6381" y="8644"/>
              <a:chExt cx="2679" cy="1800"/>
            </a:xfrm>
          </p:grpSpPr>
          <p:sp>
            <p:nvSpPr>
              <p:cNvPr id="11293" name="Line 10">
                <a:extLst>
                  <a:ext uri="{FF2B5EF4-FFF2-40B4-BE49-F238E27FC236}">
                    <a16:creationId xmlns:a16="http://schemas.microsoft.com/office/drawing/2014/main" id="{EDA532C1-80D4-D7F6-3598-314246CD14D3}"/>
                  </a:ext>
                </a:extLst>
              </p:cNvPr>
              <p:cNvSpPr>
                <a:spLocks noChangeShapeType="1"/>
              </p:cNvSpPr>
              <p:nvPr/>
            </p:nvSpPr>
            <p:spPr bwMode="auto">
              <a:xfrm>
                <a:off x="6381" y="8644"/>
                <a:ext cx="0" cy="1800"/>
              </a:xfrm>
              <a:prstGeom prst="line">
                <a:avLst/>
              </a:prstGeom>
              <a:noFill/>
              <a:ln w="9525">
                <a:solidFill>
                  <a:srgbClr val="000000"/>
                </a:solidFill>
                <a:round/>
                <a:headEnd type="triangle" w="sm" len="sm"/>
                <a:tailEnd/>
              </a:ln>
              <a:extLst>
                <a:ext uri="{909E8E84-426E-40DD-AFC4-6F175D3DCCD1}">
                  <a14:hiddenFill xmlns:a14="http://schemas.microsoft.com/office/drawing/2010/main">
                    <a:noFill/>
                  </a14:hiddenFill>
                </a:ext>
              </a:extLst>
            </p:spPr>
            <p:txBody>
              <a:bodyPr/>
              <a:lstStyle/>
              <a:p>
                <a:endParaRPr lang="en-IN"/>
              </a:p>
            </p:txBody>
          </p:sp>
          <p:sp>
            <p:nvSpPr>
              <p:cNvPr id="11294" name="Freeform 11">
                <a:extLst>
                  <a:ext uri="{FF2B5EF4-FFF2-40B4-BE49-F238E27FC236}">
                    <a16:creationId xmlns:a16="http://schemas.microsoft.com/office/drawing/2014/main" id="{2BF58A2F-5B48-52E0-0116-D6F319DE4477}"/>
                  </a:ext>
                </a:extLst>
              </p:cNvPr>
              <p:cNvSpPr>
                <a:spLocks/>
              </p:cNvSpPr>
              <p:nvPr/>
            </p:nvSpPr>
            <p:spPr bwMode="auto">
              <a:xfrm>
                <a:off x="6405" y="10415"/>
                <a:ext cx="2655" cy="1"/>
              </a:xfrm>
              <a:custGeom>
                <a:avLst/>
                <a:gdLst>
                  <a:gd name="T0" fmla="*/ 0 w 2655"/>
                  <a:gd name="T1" fmla="*/ 0 h 1"/>
                  <a:gd name="T2" fmla="*/ 2655 w 2655"/>
                  <a:gd name="T3" fmla="*/ 0 h 1"/>
                  <a:gd name="T4" fmla="*/ 0 60000 65536"/>
                  <a:gd name="T5" fmla="*/ 0 60000 65536"/>
                  <a:gd name="T6" fmla="*/ 0 w 2655"/>
                  <a:gd name="T7" fmla="*/ 0 h 1"/>
                  <a:gd name="T8" fmla="*/ 2655 w 2655"/>
                  <a:gd name="T9" fmla="*/ 1 h 1"/>
                </a:gdLst>
                <a:ahLst/>
                <a:cxnLst>
                  <a:cxn ang="T4">
                    <a:pos x="T0" y="T1"/>
                  </a:cxn>
                  <a:cxn ang="T5">
                    <a:pos x="T2" y="T3"/>
                  </a:cxn>
                </a:cxnLst>
                <a:rect l="T6" t="T7" r="T8" b="T9"/>
                <a:pathLst>
                  <a:path w="2655" h="1">
                    <a:moveTo>
                      <a:pt x="0" y="0"/>
                    </a:moveTo>
                    <a:lnTo>
                      <a:pt x="2655" y="0"/>
                    </a:lnTo>
                  </a:path>
                </a:pathLst>
              </a:custGeom>
              <a:noFill/>
              <a:ln w="9525">
                <a:solidFill>
                  <a:srgbClr val="000000"/>
                </a:solidFill>
                <a:round/>
                <a:headEnd/>
                <a:tailEnd type="triangle" w="sm" len="sm"/>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11295" name="Freeform 12">
                <a:extLst>
                  <a:ext uri="{FF2B5EF4-FFF2-40B4-BE49-F238E27FC236}">
                    <a16:creationId xmlns:a16="http://schemas.microsoft.com/office/drawing/2014/main" id="{D50492C6-A90C-9BF7-B79C-728E70A8AE74}"/>
                  </a:ext>
                </a:extLst>
              </p:cNvPr>
              <p:cNvSpPr>
                <a:spLocks/>
              </p:cNvSpPr>
              <p:nvPr/>
            </p:nvSpPr>
            <p:spPr bwMode="auto">
              <a:xfrm>
                <a:off x="6675" y="8835"/>
                <a:ext cx="1575" cy="1350"/>
              </a:xfrm>
              <a:custGeom>
                <a:avLst/>
                <a:gdLst>
                  <a:gd name="T0" fmla="*/ 0 w 1575"/>
                  <a:gd name="T1" fmla="*/ 1350 h 1350"/>
                  <a:gd name="T2" fmla="*/ 606 w 1575"/>
                  <a:gd name="T3" fmla="*/ 1249 h 1350"/>
                  <a:gd name="T4" fmla="*/ 1146 w 1575"/>
                  <a:gd name="T5" fmla="*/ 889 h 1350"/>
                  <a:gd name="T6" fmla="*/ 1455 w 1575"/>
                  <a:gd name="T7" fmla="*/ 435 h 1350"/>
                  <a:gd name="T8" fmla="*/ 1575 w 1575"/>
                  <a:gd name="T9" fmla="*/ 0 h 1350"/>
                  <a:gd name="T10" fmla="*/ 0 60000 65536"/>
                  <a:gd name="T11" fmla="*/ 0 60000 65536"/>
                  <a:gd name="T12" fmla="*/ 0 60000 65536"/>
                  <a:gd name="T13" fmla="*/ 0 60000 65536"/>
                  <a:gd name="T14" fmla="*/ 0 60000 65536"/>
                  <a:gd name="T15" fmla="*/ 0 w 1575"/>
                  <a:gd name="T16" fmla="*/ 0 h 1350"/>
                  <a:gd name="T17" fmla="*/ 1575 w 1575"/>
                  <a:gd name="T18" fmla="*/ 1350 h 1350"/>
                </a:gdLst>
                <a:ahLst/>
                <a:cxnLst>
                  <a:cxn ang="T10">
                    <a:pos x="T0" y="T1"/>
                  </a:cxn>
                  <a:cxn ang="T11">
                    <a:pos x="T2" y="T3"/>
                  </a:cxn>
                  <a:cxn ang="T12">
                    <a:pos x="T4" y="T5"/>
                  </a:cxn>
                  <a:cxn ang="T13">
                    <a:pos x="T6" y="T7"/>
                  </a:cxn>
                  <a:cxn ang="T14">
                    <a:pos x="T8" y="T9"/>
                  </a:cxn>
                </a:cxnLst>
                <a:rect l="T15" t="T16" r="T17" b="T18"/>
                <a:pathLst>
                  <a:path w="1575" h="1350">
                    <a:moveTo>
                      <a:pt x="0" y="1350"/>
                    </a:moveTo>
                    <a:cubicBezTo>
                      <a:pt x="98" y="1333"/>
                      <a:pt x="415" y="1326"/>
                      <a:pt x="606" y="1249"/>
                    </a:cubicBezTo>
                    <a:cubicBezTo>
                      <a:pt x="797" y="1172"/>
                      <a:pt x="1005" y="1025"/>
                      <a:pt x="1146" y="889"/>
                    </a:cubicBezTo>
                    <a:cubicBezTo>
                      <a:pt x="1287" y="753"/>
                      <a:pt x="1384" y="583"/>
                      <a:pt x="1455" y="435"/>
                    </a:cubicBezTo>
                    <a:cubicBezTo>
                      <a:pt x="1526" y="287"/>
                      <a:pt x="1550" y="91"/>
                      <a:pt x="1575" y="0"/>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grpSp>
        <p:grpSp>
          <p:nvGrpSpPr>
            <p:cNvPr id="11285" name="Group 13">
              <a:extLst>
                <a:ext uri="{FF2B5EF4-FFF2-40B4-BE49-F238E27FC236}">
                  <a16:creationId xmlns:a16="http://schemas.microsoft.com/office/drawing/2014/main" id="{27CD09A2-08E1-4501-D13E-191526667F38}"/>
                </a:ext>
              </a:extLst>
            </p:cNvPr>
            <p:cNvGrpSpPr>
              <a:grpSpLocks/>
            </p:cNvGrpSpPr>
            <p:nvPr/>
          </p:nvGrpSpPr>
          <p:grpSpPr bwMode="auto">
            <a:xfrm>
              <a:off x="2961" y="11114"/>
              <a:ext cx="2679" cy="1800"/>
              <a:chOff x="2961" y="11114"/>
              <a:chExt cx="2679" cy="1800"/>
            </a:xfrm>
          </p:grpSpPr>
          <p:sp>
            <p:nvSpPr>
              <p:cNvPr id="11290" name="Line 14">
                <a:extLst>
                  <a:ext uri="{FF2B5EF4-FFF2-40B4-BE49-F238E27FC236}">
                    <a16:creationId xmlns:a16="http://schemas.microsoft.com/office/drawing/2014/main" id="{E78A7757-7022-6829-E079-500724F2438B}"/>
                  </a:ext>
                </a:extLst>
              </p:cNvPr>
              <p:cNvSpPr>
                <a:spLocks noChangeShapeType="1"/>
              </p:cNvSpPr>
              <p:nvPr/>
            </p:nvSpPr>
            <p:spPr bwMode="auto">
              <a:xfrm>
                <a:off x="2961" y="11114"/>
                <a:ext cx="0" cy="1800"/>
              </a:xfrm>
              <a:prstGeom prst="line">
                <a:avLst/>
              </a:prstGeom>
              <a:noFill/>
              <a:ln w="9525">
                <a:solidFill>
                  <a:srgbClr val="000000"/>
                </a:solidFill>
                <a:round/>
                <a:headEnd type="triangle" w="sm" len="sm"/>
                <a:tailEnd/>
              </a:ln>
              <a:extLst>
                <a:ext uri="{909E8E84-426E-40DD-AFC4-6F175D3DCCD1}">
                  <a14:hiddenFill xmlns:a14="http://schemas.microsoft.com/office/drawing/2010/main">
                    <a:noFill/>
                  </a14:hiddenFill>
                </a:ext>
              </a:extLst>
            </p:spPr>
            <p:txBody>
              <a:bodyPr/>
              <a:lstStyle/>
              <a:p>
                <a:endParaRPr lang="en-IN"/>
              </a:p>
            </p:txBody>
          </p:sp>
          <p:sp>
            <p:nvSpPr>
              <p:cNvPr id="11291" name="Freeform 15">
                <a:extLst>
                  <a:ext uri="{FF2B5EF4-FFF2-40B4-BE49-F238E27FC236}">
                    <a16:creationId xmlns:a16="http://schemas.microsoft.com/office/drawing/2014/main" id="{0A314029-5BF4-82B9-C078-19C242A1F5F3}"/>
                  </a:ext>
                </a:extLst>
              </p:cNvPr>
              <p:cNvSpPr>
                <a:spLocks/>
              </p:cNvSpPr>
              <p:nvPr/>
            </p:nvSpPr>
            <p:spPr bwMode="auto">
              <a:xfrm>
                <a:off x="2985" y="12885"/>
                <a:ext cx="2655" cy="1"/>
              </a:xfrm>
              <a:custGeom>
                <a:avLst/>
                <a:gdLst>
                  <a:gd name="T0" fmla="*/ 0 w 2655"/>
                  <a:gd name="T1" fmla="*/ 0 h 1"/>
                  <a:gd name="T2" fmla="*/ 2655 w 2655"/>
                  <a:gd name="T3" fmla="*/ 0 h 1"/>
                  <a:gd name="T4" fmla="*/ 0 60000 65536"/>
                  <a:gd name="T5" fmla="*/ 0 60000 65536"/>
                  <a:gd name="T6" fmla="*/ 0 w 2655"/>
                  <a:gd name="T7" fmla="*/ 0 h 1"/>
                  <a:gd name="T8" fmla="*/ 2655 w 2655"/>
                  <a:gd name="T9" fmla="*/ 1 h 1"/>
                </a:gdLst>
                <a:ahLst/>
                <a:cxnLst>
                  <a:cxn ang="T4">
                    <a:pos x="T0" y="T1"/>
                  </a:cxn>
                  <a:cxn ang="T5">
                    <a:pos x="T2" y="T3"/>
                  </a:cxn>
                </a:cxnLst>
                <a:rect l="T6" t="T7" r="T8" b="T9"/>
                <a:pathLst>
                  <a:path w="2655" h="1">
                    <a:moveTo>
                      <a:pt x="0" y="0"/>
                    </a:moveTo>
                    <a:lnTo>
                      <a:pt x="2655" y="0"/>
                    </a:lnTo>
                  </a:path>
                </a:pathLst>
              </a:custGeom>
              <a:noFill/>
              <a:ln w="9525">
                <a:solidFill>
                  <a:srgbClr val="000000"/>
                </a:solidFill>
                <a:round/>
                <a:headEnd/>
                <a:tailEnd type="triangle" w="sm" len="sm"/>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11292" name="Freeform 16">
                <a:extLst>
                  <a:ext uri="{FF2B5EF4-FFF2-40B4-BE49-F238E27FC236}">
                    <a16:creationId xmlns:a16="http://schemas.microsoft.com/office/drawing/2014/main" id="{7B36A926-9434-BDF6-8E74-AFF10E48EFED}"/>
                  </a:ext>
                </a:extLst>
              </p:cNvPr>
              <p:cNvSpPr>
                <a:spLocks/>
              </p:cNvSpPr>
              <p:nvPr/>
            </p:nvSpPr>
            <p:spPr bwMode="auto">
              <a:xfrm>
                <a:off x="3210" y="11524"/>
                <a:ext cx="1191" cy="1361"/>
              </a:xfrm>
              <a:custGeom>
                <a:avLst/>
                <a:gdLst>
                  <a:gd name="T0" fmla="*/ 0 w 1191"/>
                  <a:gd name="T1" fmla="*/ 1361 h 1361"/>
                  <a:gd name="T2" fmla="*/ 291 w 1191"/>
                  <a:gd name="T3" fmla="*/ 1080 h 1361"/>
                  <a:gd name="T4" fmla="*/ 651 w 1191"/>
                  <a:gd name="T5" fmla="*/ 360 h 1361"/>
                  <a:gd name="T6" fmla="*/ 1191 w 1191"/>
                  <a:gd name="T7" fmla="*/ 0 h 1361"/>
                  <a:gd name="T8" fmla="*/ 0 60000 65536"/>
                  <a:gd name="T9" fmla="*/ 0 60000 65536"/>
                  <a:gd name="T10" fmla="*/ 0 60000 65536"/>
                  <a:gd name="T11" fmla="*/ 0 60000 65536"/>
                  <a:gd name="T12" fmla="*/ 0 w 1191"/>
                  <a:gd name="T13" fmla="*/ 0 h 1361"/>
                  <a:gd name="T14" fmla="*/ 1191 w 1191"/>
                  <a:gd name="T15" fmla="*/ 1361 h 1361"/>
                </a:gdLst>
                <a:ahLst/>
                <a:cxnLst>
                  <a:cxn ang="T8">
                    <a:pos x="T0" y="T1"/>
                  </a:cxn>
                  <a:cxn ang="T9">
                    <a:pos x="T2" y="T3"/>
                  </a:cxn>
                  <a:cxn ang="T10">
                    <a:pos x="T4" y="T5"/>
                  </a:cxn>
                  <a:cxn ang="T11">
                    <a:pos x="T6" y="T7"/>
                  </a:cxn>
                </a:cxnLst>
                <a:rect l="T12" t="T13" r="T14" b="T15"/>
                <a:pathLst>
                  <a:path w="1191" h="1361">
                    <a:moveTo>
                      <a:pt x="0" y="1361"/>
                    </a:moveTo>
                    <a:cubicBezTo>
                      <a:pt x="51" y="1312"/>
                      <a:pt x="183" y="1247"/>
                      <a:pt x="291" y="1080"/>
                    </a:cubicBezTo>
                    <a:cubicBezTo>
                      <a:pt x="399" y="913"/>
                      <a:pt x="501" y="540"/>
                      <a:pt x="651" y="360"/>
                    </a:cubicBezTo>
                    <a:cubicBezTo>
                      <a:pt x="801" y="180"/>
                      <a:pt x="996" y="90"/>
                      <a:pt x="1191" y="0"/>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grpSp>
        <p:grpSp>
          <p:nvGrpSpPr>
            <p:cNvPr id="11286" name="Group 17">
              <a:extLst>
                <a:ext uri="{FF2B5EF4-FFF2-40B4-BE49-F238E27FC236}">
                  <a16:creationId xmlns:a16="http://schemas.microsoft.com/office/drawing/2014/main" id="{CF050D8D-2E7E-B63E-615F-455D837EF703}"/>
                </a:ext>
              </a:extLst>
            </p:cNvPr>
            <p:cNvGrpSpPr>
              <a:grpSpLocks/>
            </p:cNvGrpSpPr>
            <p:nvPr/>
          </p:nvGrpSpPr>
          <p:grpSpPr bwMode="auto">
            <a:xfrm>
              <a:off x="6381" y="11164"/>
              <a:ext cx="2679" cy="1800"/>
              <a:chOff x="6381" y="11164"/>
              <a:chExt cx="2679" cy="1800"/>
            </a:xfrm>
          </p:grpSpPr>
          <p:sp>
            <p:nvSpPr>
              <p:cNvPr id="11287" name="Line 18">
                <a:extLst>
                  <a:ext uri="{FF2B5EF4-FFF2-40B4-BE49-F238E27FC236}">
                    <a16:creationId xmlns:a16="http://schemas.microsoft.com/office/drawing/2014/main" id="{1B9D335E-F44B-1330-25CB-FDA614E7B9A6}"/>
                  </a:ext>
                </a:extLst>
              </p:cNvPr>
              <p:cNvSpPr>
                <a:spLocks noChangeShapeType="1"/>
              </p:cNvSpPr>
              <p:nvPr/>
            </p:nvSpPr>
            <p:spPr bwMode="auto">
              <a:xfrm>
                <a:off x="6381" y="11164"/>
                <a:ext cx="0" cy="1800"/>
              </a:xfrm>
              <a:prstGeom prst="line">
                <a:avLst/>
              </a:prstGeom>
              <a:noFill/>
              <a:ln w="9525">
                <a:solidFill>
                  <a:srgbClr val="000000"/>
                </a:solidFill>
                <a:round/>
                <a:headEnd type="triangle" w="sm" len="sm"/>
                <a:tailEnd/>
              </a:ln>
              <a:extLst>
                <a:ext uri="{909E8E84-426E-40DD-AFC4-6F175D3DCCD1}">
                  <a14:hiddenFill xmlns:a14="http://schemas.microsoft.com/office/drawing/2010/main">
                    <a:noFill/>
                  </a14:hiddenFill>
                </a:ext>
              </a:extLst>
            </p:spPr>
            <p:txBody>
              <a:bodyPr/>
              <a:lstStyle/>
              <a:p>
                <a:endParaRPr lang="en-IN"/>
              </a:p>
            </p:txBody>
          </p:sp>
          <p:sp>
            <p:nvSpPr>
              <p:cNvPr id="11288" name="Freeform 19">
                <a:extLst>
                  <a:ext uri="{FF2B5EF4-FFF2-40B4-BE49-F238E27FC236}">
                    <a16:creationId xmlns:a16="http://schemas.microsoft.com/office/drawing/2014/main" id="{9D11688C-3ACC-3572-45A8-9BF0CA64024C}"/>
                  </a:ext>
                </a:extLst>
              </p:cNvPr>
              <p:cNvSpPr>
                <a:spLocks/>
              </p:cNvSpPr>
              <p:nvPr/>
            </p:nvSpPr>
            <p:spPr bwMode="auto">
              <a:xfrm>
                <a:off x="6405" y="12935"/>
                <a:ext cx="2655" cy="1"/>
              </a:xfrm>
              <a:custGeom>
                <a:avLst/>
                <a:gdLst>
                  <a:gd name="T0" fmla="*/ 0 w 2655"/>
                  <a:gd name="T1" fmla="*/ 0 h 1"/>
                  <a:gd name="T2" fmla="*/ 2655 w 2655"/>
                  <a:gd name="T3" fmla="*/ 0 h 1"/>
                  <a:gd name="T4" fmla="*/ 0 60000 65536"/>
                  <a:gd name="T5" fmla="*/ 0 60000 65536"/>
                  <a:gd name="T6" fmla="*/ 0 w 2655"/>
                  <a:gd name="T7" fmla="*/ 0 h 1"/>
                  <a:gd name="T8" fmla="*/ 2655 w 2655"/>
                  <a:gd name="T9" fmla="*/ 1 h 1"/>
                </a:gdLst>
                <a:ahLst/>
                <a:cxnLst>
                  <a:cxn ang="T4">
                    <a:pos x="T0" y="T1"/>
                  </a:cxn>
                  <a:cxn ang="T5">
                    <a:pos x="T2" y="T3"/>
                  </a:cxn>
                </a:cxnLst>
                <a:rect l="T6" t="T7" r="T8" b="T9"/>
                <a:pathLst>
                  <a:path w="2655" h="1">
                    <a:moveTo>
                      <a:pt x="0" y="0"/>
                    </a:moveTo>
                    <a:lnTo>
                      <a:pt x="2655" y="0"/>
                    </a:lnTo>
                  </a:path>
                </a:pathLst>
              </a:custGeom>
              <a:noFill/>
              <a:ln w="9525">
                <a:solidFill>
                  <a:srgbClr val="000000"/>
                </a:solidFill>
                <a:round/>
                <a:headEnd/>
                <a:tailEnd type="triangle" w="sm" len="sm"/>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11289" name="Freeform 20">
                <a:extLst>
                  <a:ext uri="{FF2B5EF4-FFF2-40B4-BE49-F238E27FC236}">
                    <a16:creationId xmlns:a16="http://schemas.microsoft.com/office/drawing/2014/main" id="{38604C51-0D4B-4101-D0DE-F6415587A1BA}"/>
                  </a:ext>
                </a:extLst>
              </p:cNvPr>
              <p:cNvSpPr>
                <a:spLocks/>
              </p:cNvSpPr>
              <p:nvPr/>
            </p:nvSpPr>
            <p:spPr bwMode="auto">
              <a:xfrm>
                <a:off x="6540" y="12075"/>
                <a:ext cx="1958" cy="358"/>
              </a:xfrm>
              <a:custGeom>
                <a:avLst/>
                <a:gdLst>
                  <a:gd name="T0" fmla="*/ 0 w 1958"/>
                  <a:gd name="T1" fmla="*/ 0 h 358"/>
                  <a:gd name="T2" fmla="*/ 395 w 1958"/>
                  <a:gd name="T3" fmla="*/ 244 h 358"/>
                  <a:gd name="T4" fmla="*/ 1034 w 1958"/>
                  <a:gd name="T5" fmla="*/ 356 h 358"/>
                  <a:gd name="T6" fmla="*/ 1571 w 1958"/>
                  <a:gd name="T7" fmla="*/ 241 h 358"/>
                  <a:gd name="T8" fmla="*/ 1958 w 1958"/>
                  <a:gd name="T9" fmla="*/ 9 h 358"/>
                  <a:gd name="T10" fmla="*/ 0 60000 65536"/>
                  <a:gd name="T11" fmla="*/ 0 60000 65536"/>
                  <a:gd name="T12" fmla="*/ 0 60000 65536"/>
                  <a:gd name="T13" fmla="*/ 0 60000 65536"/>
                  <a:gd name="T14" fmla="*/ 0 60000 65536"/>
                  <a:gd name="T15" fmla="*/ 0 w 1958"/>
                  <a:gd name="T16" fmla="*/ 0 h 358"/>
                  <a:gd name="T17" fmla="*/ 1958 w 1958"/>
                  <a:gd name="T18" fmla="*/ 358 h 358"/>
                </a:gdLst>
                <a:ahLst/>
                <a:cxnLst>
                  <a:cxn ang="T10">
                    <a:pos x="T0" y="T1"/>
                  </a:cxn>
                  <a:cxn ang="T11">
                    <a:pos x="T2" y="T3"/>
                  </a:cxn>
                  <a:cxn ang="T12">
                    <a:pos x="T4" y="T5"/>
                  </a:cxn>
                  <a:cxn ang="T13">
                    <a:pos x="T6" y="T7"/>
                  </a:cxn>
                  <a:cxn ang="T14">
                    <a:pos x="T8" y="T9"/>
                  </a:cxn>
                </a:cxnLst>
                <a:rect l="T15" t="T16" r="T17" b="T18"/>
                <a:pathLst>
                  <a:path w="1958" h="358">
                    <a:moveTo>
                      <a:pt x="0" y="0"/>
                    </a:moveTo>
                    <a:cubicBezTo>
                      <a:pt x="66" y="43"/>
                      <a:pt x="223" y="185"/>
                      <a:pt x="395" y="244"/>
                    </a:cubicBezTo>
                    <a:cubicBezTo>
                      <a:pt x="567" y="303"/>
                      <a:pt x="838" y="358"/>
                      <a:pt x="1034" y="356"/>
                    </a:cubicBezTo>
                    <a:cubicBezTo>
                      <a:pt x="1230" y="355"/>
                      <a:pt x="1417" y="299"/>
                      <a:pt x="1571" y="241"/>
                    </a:cubicBezTo>
                    <a:cubicBezTo>
                      <a:pt x="1724" y="183"/>
                      <a:pt x="1877" y="57"/>
                      <a:pt x="1958" y="9"/>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grpSp>
      </p:grpSp>
      <p:sp>
        <p:nvSpPr>
          <p:cNvPr id="158741" name="Text Box 21">
            <a:extLst>
              <a:ext uri="{FF2B5EF4-FFF2-40B4-BE49-F238E27FC236}">
                <a16:creationId xmlns:a16="http://schemas.microsoft.com/office/drawing/2014/main" id="{D5589858-D5D5-A32F-3C5E-9DBEFD224063}"/>
              </a:ext>
            </a:extLst>
          </p:cNvPr>
          <p:cNvSpPr txBox="1">
            <a:spLocks noChangeArrowheads="1"/>
          </p:cNvSpPr>
          <p:nvPr/>
        </p:nvSpPr>
        <p:spPr bwMode="auto">
          <a:xfrm>
            <a:off x="5715000" y="4495800"/>
            <a:ext cx="3048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29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500">
                <a:solidFill>
                  <a:schemeClr val="tx1"/>
                </a:solidFill>
                <a:latin typeface="Tahoma" panose="020B0604030504040204" pitchFamily="34" charset="0"/>
              </a:defRPr>
            </a:lvl2pPr>
            <a:lvl3pPr marL="1143000" indent="-228600">
              <a:spcBef>
                <a:spcPct val="20000"/>
              </a:spcBef>
              <a:buClr>
                <a:schemeClr val="accent2"/>
              </a:buClr>
              <a:buSzPct val="50000"/>
              <a:buFont typeface="Wingdings" panose="05000000000000000000" pitchFamily="2" charset="2"/>
              <a:buChar char="n"/>
              <a:defRPr sz="2300">
                <a:solidFill>
                  <a:schemeClr val="tx1"/>
                </a:solidFill>
                <a:latin typeface="Tahoma" panose="020B0604030504040204" pitchFamily="34" charset="0"/>
              </a:defRPr>
            </a:lvl3pPr>
            <a:lvl4pPr marL="1600200" indent="-228600">
              <a:spcBef>
                <a:spcPct val="20000"/>
              </a:spcBef>
              <a:buClr>
                <a:schemeClr val="folHlink"/>
              </a:buClr>
              <a:buSzPct val="55000"/>
              <a:buFont typeface="Wingdings" panose="05000000000000000000" pitchFamily="2" charset="2"/>
              <a:buChar char="n"/>
              <a:defRPr sz="1900">
                <a:solidFill>
                  <a:schemeClr val="tx1"/>
                </a:solidFill>
                <a:latin typeface="Tahoma" panose="020B0604030504040204" pitchFamily="34" charset="0"/>
              </a:defRPr>
            </a:lvl4pPr>
            <a:lvl5pPr marL="2057400" indent="-228600">
              <a:spcBef>
                <a:spcPct val="20000"/>
              </a:spcBef>
              <a:buClr>
                <a:srgbClr val="FD2B4E"/>
              </a:buClr>
              <a:buSzPct val="50000"/>
              <a:buFont typeface="Wingdings" panose="05000000000000000000" pitchFamily="2" charset="2"/>
              <a:buChar char="n"/>
              <a:defRPr sz="1900">
                <a:solidFill>
                  <a:schemeClr val="tx1"/>
                </a:solidFill>
                <a:latin typeface="Tahoma" panose="020B0604030504040204" pitchFamily="34" charset="0"/>
              </a:defRPr>
            </a:lvl5pPr>
            <a:lvl6pPr marL="2514600" indent="-228600" eaLnBrk="0" fontAlgn="base" hangingPunct="0">
              <a:spcBef>
                <a:spcPct val="20000"/>
              </a:spcBef>
              <a:spcAft>
                <a:spcPct val="0"/>
              </a:spcAft>
              <a:buClr>
                <a:srgbClr val="FD2B4E"/>
              </a:buClr>
              <a:buSzPct val="50000"/>
              <a:buFont typeface="Wingdings" panose="05000000000000000000" pitchFamily="2" charset="2"/>
              <a:buChar char="n"/>
              <a:defRPr sz="1900">
                <a:solidFill>
                  <a:schemeClr val="tx1"/>
                </a:solidFill>
                <a:latin typeface="Tahoma" panose="020B0604030504040204" pitchFamily="34" charset="0"/>
              </a:defRPr>
            </a:lvl6pPr>
            <a:lvl7pPr marL="2971800" indent="-228600" eaLnBrk="0" fontAlgn="base" hangingPunct="0">
              <a:spcBef>
                <a:spcPct val="20000"/>
              </a:spcBef>
              <a:spcAft>
                <a:spcPct val="0"/>
              </a:spcAft>
              <a:buClr>
                <a:srgbClr val="FD2B4E"/>
              </a:buClr>
              <a:buSzPct val="50000"/>
              <a:buFont typeface="Wingdings" panose="05000000000000000000" pitchFamily="2" charset="2"/>
              <a:buChar char="n"/>
              <a:defRPr sz="1900">
                <a:solidFill>
                  <a:schemeClr val="tx1"/>
                </a:solidFill>
                <a:latin typeface="Tahoma" panose="020B0604030504040204" pitchFamily="34" charset="0"/>
              </a:defRPr>
            </a:lvl7pPr>
            <a:lvl8pPr marL="3429000" indent="-228600" eaLnBrk="0" fontAlgn="base" hangingPunct="0">
              <a:spcBef>
                <a:spcPct val="20000"/>
              </a:spcBef>
              <a:spcAft>
                <a:spcPct val="0"/>
              </a:spcAft>
              <a:buClr>
                <a:srgbClr val="FD2B4E"/>
              </a:buClr>
              <a:buSzPct val="50000"/>
              <a:buFont typeface="Wingdings" panose="05000000000000000000" pitchFamily="2" charset="2"/>
              <a:buChar char="n"/>
              <a:defRPr sz="1900">
                <a:solidFill>
                  <a:schemeClr val="tx1"/>
                </a:solidFill>
                <a:latin typeface="Tahoma" panose="020B0604030504040204" pitchFamily="34" charset="0"/>
              </a:defRPr>
            </a:lvl8pPr>
            <a:lvl9pPr marL="3886200" indent="-228600" eaLnBrk="0" fontAlgn="base" hangingPunct="0">
              <a:spcBef>
                <a:spcPct val="20000"/>
              </a:spcBef>
              <a:spcAft>
                <a:spcPct val="0"/>
              </a:spcAft>
              <a:buClr>
                <a:srgbClr val="FD2B4E"/>
              </a:buClr>
              <a:buSzPct val="50000"/>
              <a:buFont typeface="Wingdings" panose="05000000000000000000" pitchFamily="2" charset="2"/>
              <a:buChar char="n"/>
              <a:defRPr sz="1900">
                <a:solidFill>
                  <a:schemeClr val="tx1"/>
                </a:solidFill>
                <a:latin typeface="Tahoma" panose="020B0604030504040204" pitchFamily="34" charset="0"/>
              </a:defRPr>
            </a:lvl9pPr>
          </a:lstStyle>
          <a:p>
            <a:pPr eaLnBrk="1" hangingPunct="1">
              <a:spcBef>
                <a:spcPct val="50000"/>
              </a:spcBef>
              <a:buClrTx/>
              <a:buSzTx/>
              <a:buFontTx/>
              <a:buNone/>
            </a:pPr>
            <a:r>
              <a:rPr lang="en-US" altLang="zh-TW" sz="1600" i="1">
                <a:ea typeface="新細明體" panose="02020500000000000000" pitchFamily="18" charset="-120"/>
              </a:rPr>
              <a:t>t</a:t>
            </a:r>
          </a:p>
        </p:txBody>
      </p:sp>
      <p:sp>
        <p:nvSpPr>
          <p:cNvPr id="158761" name="Rectangle 41">
            <a:extLst>
              <a:ext uri="{FF2B5EF4-FFF2-40B4-BE49-F238E27FC236}">
                <a16:creationId xmlns:a16="http://schemas.microsoft.com/office/drawing/2014/main" id="{AC2179BE-9B57-BDBA-29A0-04D680623714}"/>
              </a:ext>
            </a:extLst>
          </p:cNvPr>
          <p:cNvSpPr>
            <a:spLocks noChangeArrowheads="1"/>
          </p:cNvSpPr>
          <p:nvPr/>
        </p:nvSpPr>
        <p:spPr bwMode="auto">
          <a:xfrm>
            <a:off x="8001001" y="4419600"/>
            <a:ext cx="25241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29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500">
                <a:solidFill>
                  <a:schemeClr val="tx1"/>
                </a:solidFill>
                <a:latin typeface="Tahoma" panose="020B0604030504040204" pitchFamily="34" charset="0"/>
              </a:defRPr>
            </a:lvl2pPr>
            <a:lvl3pPr marL="1143000" indent="-228600">
              <a:spcBef>
                <a:spcPct val="20000"/>
              </a:spcBef>
              <a:buClr>
                <a:schemeClr val="accent2"/>
              </a:buClr>
              <a:buSzPct val="50000"/>
              <a:buFont typeface="Wingdings" panose="05000000000000000000" pitchFamily="2" charset="2"/>
              <a:buChar char="n"/>
              <a:defRPr sz="2300">
                <a:solidFill>
                  <a:schemeClr val="tx1"/>
                </a:solidFill>
                <a:latin typeface="Tahoma" panose="020B0604030504040204" pitchFamily="34" charset="0"/>
              </a:defRPr>
            </a:lvl3pPr>
            <a:lvl4pPr marL="1600200" indent="-228600">
              <a:spcBef>
                <a:spcPct val="20000"/>
              </a:spcBef>
              <a:buClr>
                <a:schemeClr val="folHlink"/>
              </a:buClr>
              <a:buSzPct val="55000"/>
              <a:buFont typeface="Wingdings" panose="05000000000000000000" pitchFamily="2" charset="2"/>
              <a:buChar char="n"/>
              <a:defRPr sz="1900">
                <a:solidFill>
                  <a:schemeClr val="tx1"/>
                </a:solidFill>
                <a:latin typeface="Tahoma" panose="020B0604030504040204" pitchFamily="34" charset="0"/>
              </a:defRPr>
            </a:lvl4pPr>
            <a:lvl5pPr marL="2057400" indent="-228600">
              <a:spcBef>
                <a:spcPct val="20000"/>
              </a:spcBef>
              <a:buClr>
                <a:srgbClr val="FD2B4E"/>
              </a:buClr>
              <a:buSzPct val="50000"/>
              <a:buFont typeface="Wingdings" panose="05000000000000000000" pitchFamily="2" charset="2"/>
              <a:buChar char="n"/>
              <a:defRPr sz="1900">
                <a:solidFill>
                  <a:schemeClr val="tx1"/>
                </a:solidFill>
                <a:latin typeface="Tahoma" panose="020B0604030504040204" pitchFamily="34" charset="0"/>
              </a:defRPr>
            </a:lvl5pPr>
            <a:lvl6pPr marL="2514600" indent="-228600" eaLnBrk="0" fontAlgn="base" hangingPunct="0">
              <a:spcBef>
                <a:spcPct val="20000"/>
              </a:spcBef>
              <a:spcAft>
                <a:spcPct val="0"/>
              </a:spcAft>
              <a:buClr>
                <a:srgbClr val="FD2B4E"/>
              </a:buClr>
              <a:buSzPct val="50000"/>
              <a:buFont typeface="Wingdings" panose="05000000000000000000" pitchFamily="2" charset="2"/>
              <a:buChar char="n"/>
              <a:defRPr sz="1900">
                <a:solidFill>
                  <a:schemeClr val="tx1"/>
                </a:solidFill>
                <a:latin typeface="Tahoma" panose="020B0604030504040204" pitchFamily="34" charset="0"/>
              </a:defRPr>
            </a:lvl6pPr>
            <a:lvl7pPr marL="2971800" indent="-228600" eaLnBrk="0" fontAlgn="base" hangingPunct="0">
              <a:spcBef>
                <a:spcPct val="20000"/>
              </a:spcBef>
              <a:spcAft>
                <a:spcPct val="0"/>
              </a:spcAft>
              <a:buClr>
                <a:srgbClr val="FD2B4E"/>
              </a:buClr>
              <a:buSzPct val="50000"/>
              <a:buFont typeface="Wingdings" panose="05000000000000000000" pitchFamily="2" charset="2"/>
              <a:buChar char="n"/>
              <a:defRPr sz="1900">
                <a:solidFill>
                  <a:schemeClr val="tx1"/>
                </a:solidFill>
                <a:latin typeface="Tahoma" panose="020B0604030504040204" pitchFamily="34" charset="0"/>
              </a:defRPr>
            </a:lvl7pPr>
            <a:lvl8pPr marL="3429000" indent="-228600" eaLnBrk="0" fontAlgn="base" hangingPunct="0">
              <a:spcBef>
                <a:spcPct val="20000"/>
              </a:spcBef>
              <a:spcAft>
                <a:spcPct val="0"/>
              </a:spcAft>
              <a:buClr>
                <a:srgbClr val="FD2B4E"/>
              </a:buClr>
              <a:buSzPct val="50000"/>
              <a:buFont typeface="Wingdings" panose="05000000000000000000" pitchFamily="2" charset="2"/>
              <a:buChar char="n"/>
              <a:defRPr sz="1900">
                <a:solidFill>
                  <a:schemeClr val="tx1"/>
                </a:solidFill>
                <a:latin typeface="Tahoma" panose="020B0604030504040204" pitchFamily="34" charset="0"/>
              </a:defRPr>
            </a:lvl8pPr>
            <a:lvl9pPr marL="3886200" indent="-228600" eaLnBrk="0" fontAlgn="base" hangingPunct="0">
              <a:spcBef>
                <a:spcPct val="20000"/>
              </a:spcBef>
              <a:spcAft>
                <a:spcPct val="0"/>
              </a:spcAft>
              <a:buClr>
                <a:srgbClr val="FD2B4E"/>
              </a:buClr>
              <a:buSzPct val="50000"/>
              <a:buFont typeface="Wingdings" panose="05000000000000000000" pitchFamily="2" charset="2"/>
              <a:buChar char="n"/>
              <a:defRPr sz="1900">
                <a:solidFill>
                  <a:schemeClr val="tx1"/>
                </a:solidFill>
                <a:latin typeface="Tahoma" panose="020B0604030504040204" pitchFamily="34" charset="0"/>
              </a:defRPr>
            </a:lvl9pPr>
          </a:lstStyle>
          <a:p>
            <a:pPr eaLnBrk="1" hangingPunct="1">
              <a:spcBef>
                <a:spcPct val="50000"/>
              </a:spcBef>
              <a:buClrTx/>
              <a:buSzTx/>
              <a:buFontTx/>
              <a:buNone/>
            </a:pPr>
            <a:r>
              <a:rPr lang="en-US" altLang="zh-TW" sz="1600" i="1">
                <a:ea typeface="新細明體" panose="02020500000000000000" pitchFamily="18" charset="-120"/>
              </a:rPr>
              <a:t>t</a:t>
            </a:r>
          </a:p>
        </p:txBody>
      </p:sp>
      <p:sp>
        <p:nvSpPr>
          <p:cNvPr id="158762" name="Rectangle 42">
            <a:extLst>
              <a:ext uri="{FF2B5EF4-FFF2-40B4-BE49-F238E27FC236}">
                <a16:creationId xmlns:a16="http://schemas.microsoft.com/office/drawing/2014/main" id="{D2270CA6-8007-11B4-3E9E-B5CF2F5415D4}"/>
              </a:ext>
            </a:extLst>
          </p:cNvPr>
          <p:cNvSpPr>
            <a:spLocks noChangeArrowheads="1"/>
          </p:cNvSpPr>
          <p:nvPr/>
        </p:nvSpPr>
        <p:spPr bwMode="auto">
          <a:xfrm>
            <a:off x="8001001" y="5943600"/>
            <a:ext cx="25241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29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500">
                <a:solidFill>
                  <a:schemeClr val="tx1"/>
                </a:solidFill>
                <a:latin typeface="Tahoma" panose="020B0604030504040204" pitchFamily="34" charset="0"/>
              </a:defRPr>
            </a:lvl2pPr>
            <a:lvl3pPr marL="1143000" indent="-228600">
              <a:spcBef>
                <a:spcPct val="20000"/>
              </a:spcBef>
              <a:buClr>
                <a:schemeClr val="accent2"/>
              </a:buClr>
              <a:buSzPct val="50000"/>
              <a:buFont typeface="Wingdings" panose="05000000000000000000" pitchFamily="2" charset="2"/>
              <a:buChar char="n"/>
              <a:defRPr sz="2300">
                <a:solidFill>
                  <a:schemeClr val="tx1"/>
                </a:solidFill>
                <a:latin typeface="Tahoma" panose="020B0604030504040204" pitchFamily="34" charset="0"/>
              </a:defRPr>
            </a:lvl3pPr>
            <a:lvl4pPr marL="1600200" indent="-228600">
              <a:spcBef>
                <a:spcPct val="20000"/>
              </a:spcBef>
              <a:buClr>
                <a:schemeClr val="folHlink"/>
              </a:buClr>
              <a:buSzPct val="55000"/>
              <a:buFont typeface="Wingdings" panose="05000000000000000000" pitchFamily="2" charset="2"/>
              <a:buChar char="n"/>
              <a:defRPr sz="1900">
                <a:solidFill>
                  <a:schemeClr val="tx1"/>
                </a:solidFill>
                <a:latin typeface="Tahoma" panose="020B0604030504040204" pitchFamily="34" charset="0"/>
              </a:defRPr>
            </a:lvl4pPr>
            <a:lvl5pPr marL="2057400" indent="-228600">
              <a:spcBef>
                <a:spcPct val="20000"/>
              </a:spcBef>
              <a:buClr>
                <a:srgbClr val="FD2B4E"/>
              </a:buClr>
              <a:buSzPct val="50000"/>
              <a:buFont typeface="Wingdings" panose="05000000000000000000" pitchFamily="2" charset="2"/>
              <a:buChar char="n"/>
              <a:defRPr sz="1900">
                <a:solidFill>
                  <a:schemeClr val="tx1"/>
                </a:solidFill>
                <a:latin typeface="Tahoma" panose="020B0604030504040204" pitchFamily="34" charset="0"/>
              </a:defRPr>
            </a:lvl5pPr>
            <a:lvl6pPr marL="2514600" indent="-228600" eaLnBrk="0" fontAlgn="base" hangingPunct="0">
              <a:spcBef>
                <a:spcPct val="20000"/>
              </a:spcBef>
              <a:spcAft>
                <a:spcPct val="0"/>
              </a:spcAft>
              <a:buClr>
                <a:srgbClr val="FD2B4E"/>
              </a:buClr>
              <a:buSzPct val="50000"/>
              <a:buFont typeface="Wingdings" panose="05000000000000000000" pitchFamily="2" charset="2"/>
              <a:buChar char="n"/>
              <a:defRPr sz="1900">
                <a:solidFill>
                  <a:schemeClr val="tx1"/>
                </a:solidFill>
                <a:latin typeface="Tahoma" panose="020B0604030504040204" pitchFamily="34" charset="0"/>
              </a:defRPr>
            </a:lvl6pPr>
            <a:lvl7pPr marL="2971800" indent="-228600" eaLnBrk="0" fontAlgn="base" hangingPunct="0">
              <a:spcBef>
                <a:spcPct val="20000"/>
              </a:spcBef>
              <a:spcAft>
                <a:spcPct val="0"/>
              </a:spcAft>
              <a:buClr>
                <a:srgbClr val="FD2B4E"/>
              </a:buClr>
              <a:buSzPct val="50000"/>
              <a:buFont typeface="Wingdings" panose="05000000000000000000" pitchFamily="2" charset="2"/>
              <a:buChar char="n"/>
              <a:defRPr sz="1900">
                <a:solidFill>
                  <a:schemeClr val="tx1"/>
                </a:solidFill>
                <a:latin typeface="Tahoma" panose="020B0604030504040204" pitchFamily="34" charset="0"/>
              </a:defRPr>
            </a:lvl7pPr>
            <a:lvl8pPr marL="3429000" indent="-228600" eaLnBrk="0" fontAlgn="base" hangingPunct="0">
              <a:spcBef>
                <a:spcPct val="20000"/>
              </a:spcBef>
              <a:spcAft>
                <a:spcPct val="0"/>
              </a:spcAft>
              <a:buClr>
                <a:srgbClr val="FD2B4E"/>
              </a:buClr>
              <a:buSzPct val="50000"/>
              <a:buFont typeface="Wingdings" panose="05000000000000000000" pitchFamily="2" charset="2"/>
              <a:buChar char="n"/>
              <a:defRPr sz="1900">
                <a:solidFill>
                  <a:schemeClr val="tx1"/>
                </a:solidFill>
                <a:latin typeface="Tahoma" panose="020B0604030504040204" pitchFamily="34" charset="0"/>
              </a:defRPr>
            </a:lvl8pPr>
            <a:lvl9pPr marL="3886200" indent="-228600" eaLnBrk="0" fontAlgn="base" hangingPunct="0">
              <a:spcBef>
                <a:spcPct val="20000"/>
              </a:spcBef>
              <a:spcAft>
                <a:spcPct val="0"/>
              </a:spcAft>
              <a:buClr>
                <a:srgbClr val="FD2B4E"/>
              </a:buClr>
              <a:buSzPct val="50000"/>
              <a:buFont typeface="Wingdings" panose="05000000000000000000" pitchFamily="2" charset="2"/>
              <a:buChar char="n"/>
              <a:defRPr sz="1900">
                <a:solidFill>
                  <a:schemeClr val="tx1"/>
                </a:solidFill>
                <a:latin typeface="Tahoma" panose="020B0604030504040204" pitchFamily="34" charset="0"/>
              </a:defRPr>
            </a:lvl9pPr>
          </a:lstStyle>
          <a:p>
            <a:pPr eaLnBrk="1" hangingPunct="1">
              <a:spcBef>
                <a:spcPct val="50000"/>
              </a:spcBef>
              <a:buClrTx/>
              <a:buSzTx/>
              <a:buFontTx/>
              <a:buNone/>
            </a:pPr>
            <a:r>
              <a:rPr lang="en-US" altLang="zh-TW" sz="1600" i="1">
                <a:ea typeface="新細明體" panose="02020500000000000000" pitchFamily="18" charset="-120"/>
              </a:rPr>
              <a:t>t</a:t>
            </a:r>
          </a:p>
        </p:txBody>
      </p:sp>
      <p:sp>
        <p:nvSpPr>
          <p:cNvPr id="158763" name="Rectangle 43">
            <a:extLst>
              <a:ext uri="{FF2B5EF4-FFF2-40B4-BE49-F238E27FC236}">
                <a16:creationId xmlns:a16="http://schemas.microsoft.com/office/drawing/2014/main" id="{BC19DAC0-214F-19DB-29BF-9D130DEEEC52}"/>
              </a:ext>
            </a:extLst>
          </p:cNvPr>
          <p:cNvSpPr>
            <a:spLocks noChangeArrowheads="1"/>
          </p:cNvSpPr>
          <p:nvPr/>
        </p:nvSpPr>
        <p:spPr bwMode="auto">
          <a:xfrm>
            <a:off x="5715001" y="5965825"/>
            <a:ext cx="25241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29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500">
                <a:solidFill>
                  <a:schemeClr val="tx1"/>
                </a:solidFill>
                <a:latin typeface="Tahoma" panose="020B0604030504040204" pitchFamily="34" charset="0"/>
              </a:defRPr>
            </a:lvl2pPr>
            <a:lvl3pPr marL="1143000" indent="-228600">
              <a:spcBef>
                <a:spcPct val="20000"/>
              </a:spcBef>
              <a:buClr>
                <a:schemeClr val="accent2"/>
              </a:buClr>
              <a:buSzPct val="50000"/>
              <a:buFont typeface="Wingdings" panose="05000000000000000000" pitchFamily="2" charset="2"/>
              <a:buChar char="n"/>
              <a:defRPr sz="2300">
                <a:solidFill>
                  <a:schemeClr val="tx1"/>
                </a:solidFill>
                <a:latin typeface="Tahoma" panose="020B0604030504040204" pitchFamily="34" charset="0"/>
              </a:defRPr>
            </a:lvl3pPr>
            <a:lvl4pPr marL="1600200" indent="-228600">
              <a:spcBef>
                <a:spcPct val="20000"/>
              </a:spcBef>
              <a:buClr>
                <a:schemeClr val="folHlink"/>
              </a:buClr>
              <a:buSzPct val="55000"/>
              <a:buFont typeface="Wingdings" panose="05000000000000000000" pitchFamily="2" charset="2"/>
              <a:buChar char="n"/>
              <a:defRPr sz="1900">
                <a:solidFill>
                  <a:schemeClr val="tx1"/>
                </a:solidFill>
                <a:latin typeface="Tahoma" panose="020B0604030504040204" pitchFamily="34" charset="0"/>
              </a:defRPr>
            </a:lvl4pPr>
            <a:lvl5pPr marL="2057400" indent="-228600">
              <a:spcBef>
                <a:spcPct val="20000"/>
              </a:spcBef>
              <a:buClr>
                <a:srgbClr val="FD2B4E"/>
              </a:buClr>
              <a:buSzPct val="50000"/>
              <a:buFont typeface="Wingdings" panose="05000000000000000000" pitchFamily="2" charset="2"/>
              <a:buChar char="n"/>
              <a:defRPr sz="1900">
                <a:solidFill>
                  <a:schemeClr val="tx1"/>
                </a:solidFill>
                <a:latin typeface="Tahoma" panose="020B0604030504040204" pitchFamily="34" charset="0"/>
              </a:defRPr>
            </a:lvl5pPr>
            <a:lvl6pPr marL="2514600" indent="-228600" eaLnBrk="0" fontAlgn="base" hangingPunct="0">
              <a:spcBef>
                <a:spcPct val="20000"/>
              </a:spcBef>
              <a:spcAft>
                <a:spcPct val="0"/>
              </a:spcAft>
              <a:buClr>
                <a:srgbClr val="FD2B4E"/>
              </a:buClr>
              <a:buSzPct val="50000"/>
              <a:buFont typeface="Wingdings" panose="05000000000000000000" pitchFamily="2" charset="2"/>
              <a:buChar char="n"/>
              <a:defRPr sz="1900">
                <a:solidFill>
                  <a:schemeClr val="tx1"/>
                </a:solidFill>
                <a:latin typeface="Tahoma" panose="020B0604030504040204" pitchFamily="34" charset="0"/>
              </a:defRPr>
            </a:lvl6pPr>
            <a:lvl7pPr marL="2971800" indent="-228600" eaLnBrk="0" fontAlgn="base" hangingPunct="0">
              <a:spcBef>
                <a:spcPct val="20000"/>
              </a:spcBef>
              <a:spcAft>
                <a:spcPct val="0"/>
              </a:spcAft>
              <a:buClr>
                <a:srgbClr val="FD2B4E"/>
              </a:buClr>
              <a:buSzPct val="50000"/>
              <a:buFont typeface="Wingdings" panose="05000000000000000000" pitchFamily="2" charset="2"/>
              <a:buChar char="n"/>
              <a:defRPr sz="1900">
                <a:solidFill>
                  <a:schemeClr val="tx1"/>
                </a:solidFill>
                <a:latin typeface="Tahoma" panose="020B0604030504040204" pitchFamily="34" charset="0"/>
              </a:defRPr>
            </a:lvl7pPr>
            <a:lvl8pPr marL="3429000" indent="-228600" eaLnBrk="0" fontAlgn="base" hangingPunct="0">
              <a:spcBef>
                <a:spcPct val="20000"/>
              </a:spcBef>
              <a:spcAft>
                <a:spcPct val="0"/>
              </a:spcAft>
              <a:buClr>
                <a:srgbClr val="FD2B4E"/>
              </a:buClr>
              <a:buSzPct val="50000"/>
              <a:buFont typeface="Wingdings" panose="05000000000000000000" pitchFamily="2" charset="2"/>
              <a:buChar char="n"/>
              <a:defRPr sz="1900">
                <a:solidFill>
                  <a:schemeClr val="tx1"/>
                </a:solidFill>
                <a:latin typeface="Tahoma" panose="020B0604030504040204" pitchFamily="34" charset="0"/>
              </a:defRPr>
            </a:lvl8pPr>
            <a:lvl9pPr marL="3886200" indent="-228600" eaLnBrk="0" fontAlgn="base" hangingPunct="0">
              <a:spcBef>
                <a:spcPct val="20000"/>
              </a:spcBef>
              <a:spcAft>
                <a:spcPct val="0"/>
              </a:spcAft>
              <a:buClr>
                <a:srgbClr val="FD2B4E"/>
              </a:buClr>
              <a:buSzPct val="50000"/>
              <a:buFont typeface="Wingdings" panose="05000000000000000000" pitchFamily="2" charset="2"/>
              <a:buChar char="n"/>
              <a:defRPr sz="1900">
                <a:solidFill>
                  <a:schemeClr val="tx1"/>
                </a:solidFill>
                <a:latin typeface="Tahoma" panose="020B0604030504040204" pitchFamily="34" charset="0"/>
              </a:defRPr>
            </a:lvl9pPr>
          </a:lstStyle>
          <a:p>
            <a:pPr eaLnBrk="1" hangingPunct="1">
              <a:spcBef>
                <a:spcPct val="50000"/>
              </a:spcBef>
              <a:buClrTx/>
              <a:buSzTx/>
              <a:buFontTx/>
              <a:buNone/>
            </a:pPr>
            <a:r>
              <a:rPr lang="en-US" altLang="zh-TW" sz="1600" i="1">
                <a:ea typeface="新細明體" panose="02020500000000000000" pitchFamily="18" charset="-120"/>
              </a:rPr>
              <a:t>t</a:t>
            </a:r>
          </a:p>
        </p:txBody>
      </p:sp>
      <p:sp>
        <p:nvSpPr>
          <p:cNvPr id="158764" name="Text Box 44">
            <a:extLst>
              <a:ext uri="{FF2B5EF4-FFF2-40B4-BE49-F238E27FC236}">
                <a16:creationId xmlns:a16="http://schemas.microsoft.com/office/drawing/2014/main" id="{DD7D6997-35E7-723C-13FE-DA2F591154CD}"/>
              </a:ext>
            </a:extLst>
          </p:cNvPr>
          <p:cNvSpPr txBox="1">
            <a:spLocks noChangeArrowheads="1"/>
          </p:cNvSpPr>
          <p:nvPr/>
        </p:nvSpPr>
        <p:spPr bwMode="auto">
          <a:xfrm>
            <a:off x="3657600" y="3352800"/>
            <a:ext cx="4572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29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500">
                <a:solidFill>
                  <a:schemeClr val="tx1"/>
                </a:solidFill>
                <a:latin typeface="Tahoma" panose="020B0604030504040204" pitchFamily="34" charset="0"/>
              </a:defRPr>
            </a:lvl2pPr>
            <a:lvl3pPr marL="1143000" indent="-228600">
              <a:spcBef>
                <a:spcPct val="20000"/>
              </a:spcBef>
              <a:buClr>
                <a:schemeClr val="accent2"/>
              </a:buClr>
              <a:buSzPct val="50000"/>
              <a:buFont typeface="Wingdings" panose="05000000000000000000" pitchFamily="2" charset="2"/>
              <a:buChar char="n"/>
              <a:defRPr sz="2300">
                <a:solidFill>
                  <a:schemeClr val="tx1"/>
                </a:solidFill>
                <a:latin typeface="Tahoma" panose="020B0604030504040204" pitchFamily="34" charset="0"/>
              </a:defRPr>
            </a:lvl3pPr>
            <a:lvl4pPr marL="1600200" indent="-228600">
              <a:spcBef>
                <a:spcPct val="20000"/>
              </a:spcBef>
              <a:buClr>
                <a:schemeClr val="folHlink"/>
              </a:buClr>
              <a:buSzPct val="55000"/>
              <a:buFont typeface="Wingdings" panose="05000000000000000000" pitchFamily="2" charset="2"/>
              <a:buChar char="n"/>
              <a:defRPr sz="1900">
                <a:solidFill>
                  <a:schemeClr val="tx1"/>
                </a:solidFill>
                <a:latin typeface="Tahoma" panose="020B0604030504040204" pitchFamily="34" charset="0"/>
              </a:defRPr>
            </a:lvl4pPr>
            <a:lvl5pPr marL="2057400" indent="-228600">
              <a:spcBef>
                <a:spcPct val="20000"/>
              </a:spcBef>
              <a:buClr>
                <a:srgbClr val="FD2B4E"/>
              </a:buClr>
              <a:buSzPct val="50000"/>
              <a:buFont typeface="Wingdings" panose="05000000000000000000" pitchFamily="2" charset="2"/>
              <a:buChar char="n"/>
              <a:defRPr sz="1900">
                <a:solidFill>
                  <a:schemeClr val="tx1"/>
                </a:solidFill>
                <a:latin typeface="Tahoma" panose="020B0604030504040204" pitchFamily="34" charset="0"/>
              </a:defRPr>
            </a:lvl5pPr>
            <a:lvl6pPr marL="2514600" indent="-228600" eaLnBrk="0" fontAlgn="base" hangingPunct="0">
              <a:spcBef>
                <a:spcPct val="20000"/>
              </a:spcBef>
              <a:spcAft>
                <a:spcPct val="0"/>
              </a:spcAft>
              <a:buClr>
                <a:srgbClr val="FD2B4E"/>
              </a:buClr>
              <a:buSzPct val="50000"/>
              <a:buFont typeface="Wingdings" panose="05000000000000000000" pitchFamily="2" charset="2"/>
              <a:buChar char="n"/>
              <a:defRPr sz="1900">
                <a:solidFill>
                  <a:schemeClr val="tx1"/>
                </a:solidFill>
                <a:latin typeface="Tahoma" panose="020B0604030504040204" pitchFamily="34" charset="0"/>
              </a:defRPr>
            </a:lvl6pPr>
            <a:lvl7pPr marL="2971800" indent="-228600" eaLnBrk="0" fontAlgn="base" hangingPunct="0">
              <a:spcBef>
                <a:spcPct val="20000"/>
              </a:spcBef>
              <a:spcAft>
                <a:spcPct val="0"/>
              </a:spcAft>
              <a:buClr>
                <a:srgbClr val="FD2B4E"/>
              </a:buClr>
              <a:buSzPct val="50000"/>
              <a:buFont typeface="Wingdings" panose="05000000000000000000" pitchFamily="2" charset="2"/>
              <a:buChar char="n"/>
              <a:defRPr sz="1900">
                <a:solidFill>
                  <a:schemeClr val="tx1"/>
                </a:solidFill>
                <a:latin typeface="Tahoma" panose="020B0604030504040204" pitchFamily="34" charset="0"/>
              </a:defRPr>
            </a:lvl7pPr>
            <a:lvl8pPr marL="3429000" indent="-228600" eaLnBrk="0" fontAlgn="base" hangingPunct="0">
              <a:spcBef>
                <a:spcPct val="20000"/>
              </a:spcBef>
              <a:spcAft>
                <a:spcPct val="0"/>
              </a:spcAft>
              <a:buClr>
                <a:srgbClr val="FD2B4E"/>
              </a:buClr>
              <a:buSzPct val="50000"/>
              <a:buFont typeface="Wingdings" panose="05000000000000000000" pitchFamily="2" charset="2"/>
              <a:buChar char="n"/>
              <a:defRPr sz="1900">
                <a:solidFill>
                  <a:schemeClr val="tx1"/>
                </a:solidFill>
                <a:latin typeface="Tahoma" panose="020B0604030504040204" pitchFamily="34" charset="0"/>
              </a:defRPr>
            </a:lvl8pPr>
            <a:lvl9pPr marL="3886200" indent="-228600" eaLnBrk="0" fontAlgn="base" hangingPunct="0">
              <a:spcBef>
                <a:spcPct val="20000"/>
              </a:spcBef>
              <a:spcAft>
                <a:spcPct val="0"/>
              </a:spcAft>
              <a:buClr>
                <a:srgbClr val="FD2B4E"/>
              </a:buClr>
              <a:buSzPct val="50000"/>
              <a:buFont typeface="Wingdings" panose="05000000000000000000" pitchFamily="2" charset="2"/>
              <a:buChar char="n"/>
              <a:defRPr sz="1900">
                <a:solidFill>
                  <a:schemeClr val="tx1"/>
                </a:solidFill>
                <a:latin typeface="Tahoma" panose="020B0604030504040204" pitchFamily="34" charset="0"/>
              </a:defRPr>
            </a:lvl9pPr>
          </a:lstStyle>
          <a:p>
            <a:pPr eaLnBrk="1" hangingPunct="1">
              <a:spcBef>
                <a:spcPct val="50000"/>
              </a:spcBef>
              <a:buClrTx/>
              <a:buSzTx/>
              <a:buFontTx/>
              <a:buNone/>
            </a:pPr>
            <a:r>
              <a:rPr lang="en-US" altLang="zh-TW" sz="1600" i="1">
                <a:ea typeface="新細明體" panose="02020500000000000000" pitchFamily="18" charset="-120"/>
              </a:rPr>
              <a:t>Y</a:t>
            </a:r>
            <a:r>
              <a:rPr lang="en-US" altLang="zh-TW" sz="1600" i="1" baseline="-25000">
                <a:ea typeface="新細明體" panose="02020500000000000000" pitchFamily="18" charset="-120"/>
              </a:rPr>
              <a:t>t</a:t>
            </a:r>
            <a:endParaRPr lang="en-US" altLang="zh-TW" sz="1600" i="1">
              <a:ea typeface="新細明體" panose="02020500000000000000" pitchFamily="18" charset="-120"/>
            </a:endParaRPr>
          </a:p>
        </p:txBody>
      </p:sp>
      <p:sp>
        <p:nvSpPr>
          <p:cNvPr id="11274" name="Rectangle 46">
            <a:extLst>
              <a:ext uri="{FF2B5EF4-FFF2-40B4-BE49-F238E27FC236}">
                <a16:creationId xmlns:a16="http://schemas.microsoft.com/office/drawing/2014/main" id="{9C0DB09F-832D-389E-D42E-278A0FEF23FC}"/>
              </a:ext>
            </a:extLst>
          </p:cNvPr>
          <p:cNvSpPr>
            <a:spLocks noChangeArrowheads="1"/>
          </p:cNvSpPr>
          <p:nvPr/>
        </p:nvSpPr>
        <p:spPr bwMode="auto">
          <a:xfrm>
            <a:off x="1524001" y="-230832"/>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folHlink"/>
              </a:buClr>
              <a:buSzPct val="60000"/>
              <a:buFont typeface="Wingdings" panose="05000000000000000000" pitchFamily="2" charset="2"/>
              <a:buChar char="n"/>
              <a:defRPr sz="29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500">
                <a:solidFill>
                  <a:schemeClr val="tx1"/>
                </a:solidFill>
                <a:latin typeface="Tahoma" panose="020B0604030504040204" pitchFamily="34" charset="0"/>
              </a:defRPr>
            </a:lvl2pPr>
            <a:lvl3pPr marL="1143000" indent="-228600">
              <a:spcBef>
                <a:spcPct val="20000"/>
              </a:spcBef>
              <a:buClr>
                <a:schemeClr val="accent2"/>
              </a:buClr>
              <a:buSzPct val="50000"/>
              <a:buFont typeface="Wingdings" panose="05000000000000000000" pitchFamily="2" charset="2"/>
              <a:buChar char="n"/>
              <a:defRPr sz="2300">
                <a:solidFill>
                  <a:schemeClr val="tx1"/>
                </a:solidFill>
                <a:latin typeface="Tahoma" panose="020B0604030504040204" pitchFamily="34" charset="0"/>
              </a:defRPr>
            </a:lvl3pPr>
            <a:lvl4pPr marL="1600200" indent="-228600">
              <a:spcBef>
                <a:spcPct val="20000"/>
              </a:spcBef>
              <a:buClr>
                <a:schemeClr val="folHlink"/>
              </a:buClr>
              <a:buSzPct val="55000"/>
              <a:buFont typeface="Wingdings" panose="05000000000000000000" pitchFamily="2" charset="2"/>
              <a:buChar char="n"/>
              <a:defRPr sz="1900">
                <a:solidFill>
                  <a:schemeClr val="tx1"/>
                </a:solidFill>
                <a:latin typeface="Tahoma" panose="020B0604030504040204" pitchFamily="34" charset="0"/>
              </a:defRPr>
            </a:lvl4pPr>
            <a:lvl5pPr marL="2057400" indent="-228600">
              <a:spcBef>
                <a:spcPct val="20000"/>
              </a:spcBef>
              <a:buClr>
                <a:srgbClr val="FD2B4E"/>
              </a:buClr>
              <a:buSzPct val="50000"/>
              <a:buFont typeface="Wingdings" panose="05000000000000000000" pitchFamily="2" charset="2"/>
              <a:buChar char="n"/>
              <a:defRPr sz="1900">
                <a:solidFill>
                  <a:schemeClr val="tx1"/>
                </a:solidFill>
                <a:latin typeface="Tahoma" panose="020B0604030504040204" pitchFamily="34" charset="0"/>
              </a:defRPr>
            </a:lvl5pPr>
            <a:lvl6pPr marL="2514600" indent="-228600" eaLnBrk="0" fontAlgn="base" hangingPunct="0">
              <a:spcBef>
                <a:spcPct val="20000"/>
              </a:spcBef>
              <a:spcAft>
                <a:spcPct val="0"/>
              </a:spcAft>
              <a:buClr>
                <a:srgbClr val="FD2B4E"/>
              </a:buClr>
              <a:buSzPct val="50000"/>
              <a:buFont typeface="Wingdings" panose="05000000000000000000" pitchFamily="2" charset="2"/>
              <a:buChar char="n"/>
              <a:defRPr sz="1900">
                <a:solidFill>
                  <a:schemeClr val="tx1"/>
                </a:solidFill>
                <a:latin typeface="Tahoma" panose="020B0604030504040204" pitchFamily="34" charset="0"/>
              </a:defRPr>
            </a:lvl6pPr>
            <a:lvl7pPr marL="2971800" indent="-228600" eaLnBrk="0" fontAlgn="base" hangingPunct="0">
              <a:spcBef>
                <a:spcPct val="20000"/>
              </a:spcBef>
              <a:spcAft>
                <a:spcPct val="0"/>
              </a:spcAft>
              <a:buClr>
                <a:srgbClr val="FD2B4E"/>
              </a:buClr>
              <a:buSzPct val="50000"/>
              <a:buFont typeface="Wingdings" panose="05000000000000000000" pitchFamily="2" charset="2"/>
              <a:buChar char="n"/>
              <a:defRPr sz="1900">
                <a:solidFill>
                  <a:schemeClr val="tx1"/>
                </a:solidFill>
                <a:latin typeface="Tahoma" panose="020B0604030504040204" pitchFamily="34" charset="0"/>
              </a:defRPr>
            </a:lvl7pPr>
            <a:lvl8pPr marL="3429000" indent="-228600" eaLnBrk="0" fontAlgn="base" hangingPunct="0">
              <a:spcBef>
                <a:spcPct val="20000"/>
              </a:spcBef>
              <a:spcAft>
                <a:spcPct val="0"/>
              </a:spcAft>
              <a:buClr>
                <a:srgbClr val="FD2B4E"/>
              </a:buClr>
              <a:buSzPct val="50000"/>
              <a:buFont typeface="Wingdings" panose="05000000000000000000" pitchFamily="2" charset="2"/>
              <a:buChar char="n"/>
              <a:defRPr sz="1900">
                <a:solidFill>
                  <a:schemeClr val="tx1"/>
                </a:solidFill>
                <a:latin typeface="Tahoma" panose="020B0604030504040204" pitchFamily="34" charset="0"/>
              </a:defRPr>
            </a:lvl8pPr>
            <a:lvl9pPr marL="3886200" indent="-228600" eaLnBrk="0" fontAlgn="base" hangingPunct="0">
              <a:spcBef>
                <a:spcPct val="20000"/>
              </a:spcBef>
              <a:spcAft>
                <a:spcPct val="0"/>
              </a:spcAft>
              <a:buClr>
                <a:srgbClr val="FD2B4E"/>
              </a:buClr>
              <a:buSzPct val="50000"/>
              <a:buFont typeface="Wingdings" panose="05000000000000000000" pitchFamily="2" charset="2"/>
              <a:buChar char="n"/>
              <a:defRPr sz="1900">
                <a:solidFill>
                  <a:schemeClr val="tx1"/>
                </a:solidFill>
                <a:latin typeface="Tahoma" panose="020B0604030504040204" pitchFamily="34" charset="0"/>
              </a:defRPr>
            </a:lvl9pPr>
          </a:lstStyle>
          <a:p>
            <a:pPr eaLnBrk="1" hangingPunct="1">
              <a:spcBef>
                <a:spcPct val="0"/>
              </a:spcBef>
              <a:buClrTx/>
              <a:buSzTx/>
              <a:buFontTx/>
              <a:buNone/>
            </a:pPr>
            <a:endParaRPr lang="zh-TW" altLang="zh-TW" sz="2400">
              <a:ea typeface="新細明體" panose="02020500000000000000" pitchFamily="18" charset="-120"/>
            </a:endParaRPr>
          </a:p>
        </p:txBody>
      </p:sp>
      <p:sp>
        <p:nvSpPr>
          <p:cNvPr id="11275" name="Rectangle 48">
            <a:extLst>
              <a:ext uri="{FF2B5EF4-FFF2-40B4-BE49-F238E27FC236}">
                <a16:creationId xmlns:a16="http://schemas.microsoft.com/office/drawing/2014/main" id="{4CDE7720-750A-9AB1-7970-973215587F94}"/>
              </a:ext>
            </a:extLst>
          </p:cNvPr>
          <p:cNvSpPr>
            <a:spLocks noChangeArrowheads="1"/>
          </p:cNvSpPr>
          <p:nvPr/>
        </p:nvSpPr>
        <p:spPr bwMode="auto">
          <a:xfrm>
            <a:off x="1524001" y="-230832"/>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folHlink"/>
              </a:buClr>
              <a:buSzPct val="60000"/>
              <a:buFont typeface="Wingdings" panose="05000000000000000000" pitchFamily="2" charset="2"/>
              <a:buChar char="n"/>
              <a:defRPr sz="29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500">
                <a:solidFill>
                  <a:schemeClr val="tx1"/>
                </a:solidFill>
                <a:latin typeface="Tahoma" panose="020B0604030504040204" pitchFamily="34" charset="0"/>
              </a:defRPr>
            </a:lvl2pPr>
            <a:lvl3pPr marL="1143000" indent="-228600">
              <a:spcBef>
                <a:spcPct val="20000"/>
              </a:spcBef>
              <a:buClr>
                <a:schemeClr val="accent2"/>
              </a:buClr>
              <a:buSzPct val="50000"/>
              <a:buFont typeface="Wingdings" panose="05000000000000000000" pitchFamily="2" charset="2"/>
              <a:buChar char="n"/>
              <a:defRPr sz="2300">
                <a:solidFill>
                  <a:schemeClr val="tx1"/>
                </a:solidFill>
                <a:latin typeface="Tahoma" panose="020B0604030504040204" pitchFamily="34" charset="0"/>
              </a:defRPr>
            </a:lvl3pPr>
            <a:lvl4pPr marL="1600200" indent="-228600">
              <a:spcBef>
                <a:spcPct val="20000"/>
              </a:spcBef>
              <a:buClr>
                <a:schemeClr val="folHlink"/>
              </a:buClr>
              <a:buSzPct val="55000"/>
              <a:buFont typeface="Wingdings" panose="05000000000000000000" pitchFamily="2" charset="2"/>
              <a:buChar char="n"/>
              <a:defRPr sz="1900">
                <a:solidFill>
                  <a:schemeClr val="tx1"/>
                </a:solidFill>
                <a:latin typeface="Tahoma" panose="020B0604030504040204" pitchFamily="34" charset="0"/>
              </a:defRPr>
            </a:lvl4pPr>
            <a:lvl5pPr marL="2057400" indent="-228600">
              <a:spcBef>
                <a:spcPct val="20000"/>
              </a:spcBef>
              <a:buClr>
                <a:srgbClr val="FD2B4E"/>
              </a:buClr>
              <a:buSzPct val="50000"/>
              <a:buFont typeface="Wingdings" panose="05000000000000000000" pitchFamily="2" charset="2"/>
              <a:buChar char="n"/>
              <a:defRPr sz="1900">
                <a:solidFill>
                  <a:schemeClr val="tx1"/>
                </a:solidFill>
                <a:latin typeface="Tahoma" panose="020B0604030504040204" pitchFamily="34" charset="0"/>
              </a:defRPr>
            </a:lvl5pPr>
            <a:lvl6pPr marL="2514600" indent="-228600" eaLnBrk="0" fontAlgn="base" hangingPunct="0">
              <a:spcBef>
                <a:spcPct val="20000"/>
              </a:spcBef>
              <a:spcAft>
                <a:spcPct val="0"/>
              </a:spcAft>
              <a:buClr>
                <a:srgbClr val="FD2B4E"/>
              </a:buClr>
              <a:buSzPct val="50000"/>
              <a:buFont typeface="Wingdings" panose="05000000000000000000" pitchFamily="2" charset="2"/>
              <a:buChar char="n"/>
              <a:defRPr sz="1900">
                <a:solidFill>
                  <a:schemeClr val="tx1"/>
                </a:solidFill>
                <a:latin typeface="Tahoma" panose="020B0604030504040204" pitchFamily="34" charset="0"/>
              </a:defRPr>
            </a:lvl6pPr>
            <a:lvl7pPr marL="2971800" indent="-228600" eaLnBrk="0" fontAlgn="base" hangingPunct="0">
              <a:spcBef>
                <a:spcPct val="20000"/>
              </a:spcBef>
              <a:spcAft>
                <a:spcPct val="0"/>
              </a:spcAft>
              <a:buClr>
                <a:srgbClr val="FD2B4E"/>
              </a:buClr>
              <a:buSzPct val="50000"/>
              <a:buFont typeface="Wingdings" panose="05000000000000000000" pitchFamily="2" charset="2"/>
              <a:buChar char="n"/>
              <a:defRPr sz="1900">
                <a:solidFill>
                  <a:schemeClr val="tx1"/>
                </a:solidFill>
                <a:latin typeface="Tahoma" panose="020B0604030504040204" pitchFamily="34" charset="0"/>
              </a:defRPr>
            </a:lvl7pPr>
            <a:lvl8pPr marL="3429000" indent="-228600" eaLnBrk="0" fontAlgn="base" hangingPunct="0">
              <a:spcBef>
                <a:spcPct val="20000"/>
              </a:spcBef>
              <a:spcAft>
                <a:spcPct val="0"/>
              </a:spcAft>
              <a:buClr>
                <a:srgbClr val="FD2B4E"/>
              </a:buClr>
              <a:buSzPct val="50000"/>
              <a:buFont typeface="Wingdings" panose="05000000000000000000" pitchFamily="2" charset="2"/>
              <a:buChar char="n"/>
              <a:defRPr sz="1900">
                <a:solidFill>
                  <a:schemeClr val="tx1"/>
                </a:solidFill>
                <a:latin typeface="Tahoma" panose="020B0604030504040204" pitchFamily="34" charset="0"/>
              </a:defRPr>
            </a:lvl8pPr>
            <a:lvl9pPr marL="3886200" indent="-228600" eaLnBrk="0" fontAlgn="base" hangingPunct="0">
              <a:spcBef>
                <a:spcPct val="20000"/>
              </a:spcBef>
              <a:spcAft>
                <a:spcPct val="0"/>
              </a:spcAft>
              <a:buClr>
                <a:srgbClr val="FD2B4E"/>
              </a:buClr>
              <a:buSzPct val="50000"/>
              <a:buFont typeface="Wingdings" panose="05000000000000000000" pitchFamily="2" charset="2"/>
              <a:buChar char="n"/>
              <a:defRPr sz="1900">
                <a:solidFill>
                  <a:schemeClr val="tx1"/>
                </a:solidFill>
                <a:latin typeface="Tahoma" panose="020B0604030504040204" pitchFamily="34" charset="0"/>
              </a:defRPr>
            </a:lvl9pPr>
          </a:lstStyle>
          <a:p>
            <a:pPr eaLnBrk="1" hangingPunct="1">
              <a:spcBef>
                <a:spcPct val="0"/>
              </a:spcBef>
              <a:buClrTx/>
              <a:buSzTx/>
              <a:buFontTx/>
              <a:buNone/>
            </a:pPr>
            <a:endParaRPr lang="zh-TW" altLang="zh-TW" sz="2400">
              <a:ea typeface="新細明體" panose="02020500000000000000" pitchFamily="18" charset="-120"/>
            </a:endParaRPr>
          </a:p>
        </p:txBody>
      </p:sp>
      <p:sp>
        <p:nvSpPr>
          <p:cNvPr id="158769" name="Rectangle 49">
            <a:extLst>
              <a:ext uri="{FF2B5EF4-FFF2-40B4-BE49-F238E27FC236}">
                <a16:creationId xmlns:a16="http://schemas.microsoft.com/office/drawing/2014/main" id="{F4BEF5E9-05F9-D86D-AEA0-191CD49387AC}"/>
              </a:ext>
            </a:extLst>
          </p:cNvPr>
          <p:cNvSpPr>
            <a:spLocks noChangeArrowheads="1"/>
          </p:cNvSpPr>
          <p:nvPr/>
        </p:nvSpPr>
        <p:spPr bwMode="auto">
          <a:xfrm>
            <a:off x="5865813" y="3298825"/>
            <a:ext cx="3476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29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500">
                <a:solidFill>
                  <a:schemeClr val="tx1"/>
                </a:solidFill>
                <a:latin typeface="Tahoma" panose="020B0604030504040204" pitchFamily="34" charset="0"/>
              </a:defRPr>
            </a:lvl2pPr>
            <a:lvl3pPr marL="1143000" indent="-228600">
              <a:spcBef>
                <a:spcPct val="20000"/>
              </a:spcBef>
              <a:buClr>
                <a:schemeClr val="accent2"/>
              </a:buClr>
              <a:buSzPct val="50000"/>
              <a:buFont typeface="Wingdings" panose="05000000000000000000" pitchFamily="2" charset="2"/>
              <a:buChar char="n"/>
              <a:defRPr sz="2300">
                <a:solidFill>
                  <a:schemeClr val="tx1"/>
                </a:solidFill>
                <a:latin typeface="Tahoma" panose="020B0604030504040204" pitchFamily="34" charset="0"/>
              </a:defRPr>
            </a:lvl3pPr>
            <a:lvl4pPr marL="1600200" indent="-228600">
              <a:spcBef>
                <a:spcPct val="20000"/>
              </a:spcBef>
              <a:buClr>
                <a:schemeClr val="folHlink"/>
              </a:buClr>
              <a:buSzPct val="55000"/>
              <a:buFont typeface="Wingdings" panose="05000000000000000000" pitchFamily="2" charset="2"/>
              <a:buChar char="n"/>
              <a:defRPr sz="1900">
                <a:solidFill>
                  <a:schemeClr val="tx1"/>
                </a:solidFill>
                <a:latin typeface="Tahoma" panose="020B0604030504040204" pitchFamily="34" charset="0"/>
              </a:defRPr>
            </a:lvl4pPr>
            <a:lvl5pPr marL="2057400" indent="-228600">
              <a:spcBef>
                <a:spcPct val="20000"/>
              </a:spcBef>
              <a:buClr>
                <a:srgbClr val="FD2B4E"/>
              </a:buClr>
              <a:buSzPct val="50000"/>
              <a:buFont typeface="Wingdings" panose="05000000000000000000" pitchFamily="2" charset="2"/>
              <a:buChar char="n"/>
              <a:defRPr sz="1900">
                <a:solidFill>
                  <a:schemeClr val="tx1"/>
                </a:solidFill>
                <a:latin typeface="Tahoma" panose="020B0604030504040204" pitchFamily="34" charset="0"/>
              </a:defRPr>
            </a:lvl5pPr>
            <a:lvl6pPr marL="2514600" indent="-228600" eaLnBrk="0" fontAlgn="base" hangingPunct="0">
              <a:spcBef>
                <a:spcPct val="20000"/>
              </a:spcBef>
              <a:spcAft>
                <a:spcPct val="0"/>
              </a:spcAft>
              <a:buClr>
                <a:srgbClr val="FD2B4E"/>
              </a:buClr>
              <a:buSzPct val="50000"/>
              <a:buFont typeface="Wingdings" panose="05000000000000000000" pitchFamily="2" charset="2"/>
              <a:buChar char="n"/>
              <a:defRPr sz="1900">
                <a:solidFill>
                  <a:schemeClr val="tx1"/>
                </a:solidFill>
                <a:latin typeface="Tahoma" panose="020B0604030504040204" pitchFamily="34" charset="0"/>
              </a:defRPr>
            </a:lvl6pPr>
            <a:lvl7pPr marL="2971800" indent="-228600" eaLnBrk="0" fontAlgn="base" hangingPunct="0">
              <a:spcBef>
                <a:spcPct val="20000"/>
              </a:spcBef>
              <a:spcAft>
                <a:spcPct val="0"/>
              </a:spcAft>
              <a:buClr>
                <a:srgbClr val="FD2B4E"/>
              </a:buClr>
              <a:buSzPct val="50000"/>
              <a:buFont typeface="Wingdings" panose="05000000000000000000" pitchFamily="2" charset="2"/>
              <a:buChar char="n"/>
              <a:defRPr sz="1900">
                <a:solidFill>
                  <a:schemeClr val="tx1"/>
                </a:solidFill>
                <a:latin typeface="Tahoma" panose="020B0604030504040204" pitchFamily="34" charset="0"/>
              </a:defRPr>
            </a:lvl7pPr>
            <a:lvl8pPr marL="3429000" indent="-228600" eaLnBrk="0" fontAlgn="base" hangingPunct="0">
              <a:spcBef>
                <a:spcPct val="20000"/>
              </a:spcBef>
              <a:spcAft>
                <a:spcPct val="0"/>
              </a:spcAft>
              <a:buClr>
                <a:srgbClr val="FD2B4E"/>
              </a:buClr>
              <a:buSzPct val="50000"/>
              <a:buFont typeface="Wingdings" panose="05000000000000000000" pitchFamily="2" charset="2"/>
              <a:buChar char="n"/>
              <a:defRPr sz="1900">
                <a:solidFill>
                  <a:schemeClr val="tx1"/>
                </a:solidFill>
                <a:latin typeface="Tahoma" panose="020B0604030504040204" pitchFamily="34" charset="0"/>
              </a:defRPr>
            </a:lvl8pPr>
            <a:lvl9pPr marL="3886200" indent="-228600" eaLnBrk="0" fontAlgn="base" hangingPunct="0">
              <a:spcBef>
                <a:spcPct val="20000"/>
              </a:spcBef>
              <a:spcAft>
                <a:spcPct val="0"/>
              </a:spcAft>
              <a:buClr>
                <a:srgbClr val="FD2B4E"/>
              </a:buClr>
              <a:buSzPct val="50000"/>
              <a:buFont typeface="Wingdings" panose="05000000000000000000" pitchFamily="2" charset="2"/>
              <a:buChar char="n"/>
              <a:defRPr sz="1900">
                <a:solidFill>
                  <a:schemeClr val="tx1"/>
                </a:solidFill>
                <a:latin typeface="Tahoma" panose="020B0604030504040204" pitchFamily="34" charset="0"/>
              </a:defRPr>
            </a:lvl9pPr>
          </a:lstStyle>
          <a:p>
            <a:pPr eaLnBrk="1" hangingPunct="1">
              <a:spcBef>
                <a:spcPct val="0"/>
              </a:spcBef>
              <a:buClrTx/>
              <a:buSzTx/>
              <a:buFontTx/>
              <a:buNone/>
            </a:pPr>
            <a:r>
              <a:rPr lang="en-US" altLang="zh-TW" sz="1600" i="1">
                <a:ea typeface="新細明體" panose="02020500000000000000" pitchFamily="18" charset="-120"/>
              </a:rPr>
              <a:t>Y</a:t>
            </a:r>
            <a:r>
              <a:rPr lang="en-US" altLang="zh-TW" sz="1600" i="1" baseline="-25000">
                <a:ea typeface="新細明體" panose="02020500000000000000" pitchFamily="18" charset="-120"/>
              </a:rPr>
              <a:t>t</a:t>
            </a:r>
          </a:p>
        </p:txBody>
      </p:sp>
      <p:sp>
        <p:nvSpPr>
          <p:cNvPr id="158770" name="Rectangle 50">
            <a:extLst>
              <a:ext uri="{FF2B5EF4-FFF2-40B4-BE49-F238E27FC236}">
                <a16:creationId xmlns:a16="http://schemas.microsoft.com/office/drawing/2014/main" id="{16B1DB49-08E1-D937-660D-BEC6EB2124FC}"/>
              </a:ext>
            </a:extLst>
          </p:cNvPr>
          <p:cNvSpPr>
            <a:spLocks noChangeArrowheads="1"/>
          </p:cNvSpPr>
          <p:nvPr/>
        </p:nvSpPr>
        <p:spPr bwMode="auto">
          <a:xfrm>
            <a:off x="3657601" y="4975225"/>
            <a:ext cx="3476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29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500">
                <a:solidFill>
                  <a:schemeClr val="tx1"/>
                </a:solidFill>
                <a:latin typeface="Tahoma" panose="020B0604030504040204" pitchFamily="34" charset="0"/>
              </a:defRPr>
            </a:lvl2pPr>
            <a:lvl3pPr marL="1143000" indent="-228600">
              <a:spcBef>
                <a:spcPct val="20000"/>
              </a:spcBef>
              <a:buClr>
                <a:schemeClr val="accent2"/>
              </a:buClr>
              <a:buSzPct val="50000"/>
              <a:buFont typeface="Wingdings" panose="05000000000000000000" pitchFamily="2" charset="2"/>
              <a:buChar char="n"/>
              <a:defRPr sz="2300">
                <a:solidFill>
                  <a:schemeClr val="tx1"/>
                </a:solidFill>
                <a:latin typeface="Tahoma" panose="020B0604030504040204" pitchFamily="34" charset="0"/>
              </a:defRPr>
            </a:lvl3pPr>
            <a:lvl4pPr marL="1600200" indent="-228600">
              <a:spcBef>
                <a:spcPct val="20000"/>
              </a:spcBef>
              <a:buClr>
                <a:schemeClr val="folHlink"/>
              </a:buClr>
              <a:buSzPct val="55000"/>
              <a:buFont typeface="Wingdings" panose="05000000000000000000" pitchFamily="2" charset="2"/>
              <a:buChar char="n"/>
              <a:defRPr sz="1900">
                <a:solidFill>
                  <a:schemeClr val="tx1"/>
                </a:solidFill>
                <a:latin typeface="Tahoma" panose="020B0604030504040204" pitchFamily="34" charset="0"/>
              </a:defRPr>
            </a:lvl4pPr>
            <a:lvl5pPr marL="2057400" indent="-228600">
              <a:spcBef>
                <a:spcPct val="20000"/>
              </a:spcBef>
              <a:buClr>
                <a:srgbClr val="FD2B4E"/>
              </a:buClr>
              <a:buSzPct val="50000"/>
              <a:buFont typeface="Wingdings" panose="05000000000000000000" pitchFamily="2" charset="2"/>
              <a:buChar char="n"/>
              <a:defRPr sz="1900">
                <a:solidFill>
                  <a:schemeClr val="tx1"/>
                </a:solidFill>
                <a:latin typeface="Tahoma" panose="020B0604030504040204" pitchFamily="34" charset="0"/>
              </a:defRPr>
            </a:lvl5pPr>
            <a:lvl6pPr marL="2514600" indent="-228600" eaLnBrk="0" fontAlgn="base" hangingPunct="0">
              <a:spcBef>
                <a:spcPct val="20000"/>
              </a:spcBef>
              <a:spcAft>
                <a:spcPct val="0"/>
              </a:spcAft>
              <a:buClr>
                <a:srgbClr val="FD2B4E"/>
              </a:buClr>
              <a:buSzPct val="50000"/>
              <a:buFont typeface="Wingdings" panose="05000000000000000000" pitchFamily="2" charset="2"/>
              <a:buChar char="n"/>
              <a:defRPr sz="1900">
                <a:solidFill>
                  <a:schemeClr val="tx1"/>
                </a:solidFill>
                <a:latin typeface="Tahoma" panose="020B0604030504040204" pitchFamily="34" charset="0"/>
              </a:defRPr>
            </a:lvl6pPr>
            <a:lvl7pPr marL="2971800" indent="-228600" eaLnBrk="0" fontAlgn="base" hangingPunct="0">
              <a:spcBef>
                <a:spcPct val="20000"/>
              </a:spcBef>
              <a:spcAft>
                <a:spcPct val="0"/>
              </a:spcAft>
              <a:buClr>
                <a:srgbClr val="FD2B4E"/>
              </a:buClr>
              <a:buSzPct val="50000"/>
              <a:buFont typeface="Wingdings" panose="05000000000000000000" pitchFamily="2" charset="2"/>
              <a:buChar char="n"/>
              <a:defRPr sz="1900">
                <a:solidFill>
                  <a:schemeClr val="tx1"/>
                </a:solidFill>
                <a:latin typeface="Tahoma" panose="020B0604030504040204" pitchFamily="34" charset="0"/>
              </a:defRPr>
            </a:lvl7pPr>
            <a:lvl8pPr marL="3429000" indent="-228600" eaLnBrk="0" fontAlgn="base" hangingPunct="0">
              <a:spcBef>
                <a:spcPct val="20000"/>
              </a:spcBef>
              <a:spcAft>
                <a:spcPct val="0"/>
              </a:spcAft>
              <a:buClr>
                <a:srgbClr val="FD2B4E"/>
              </a:buClr>
              <a:buSzPct val="50000"/>
              <a:buFont typeface="Wingdings" panose="05000000000000000000" pitchFamily="2" charset="2"/>
              <a:buChar char="n"/>
              <a:defRPr sz="1900">
                <a:solidFill>
                  <a:schemeClr val="tx1"/>
                </a:solidFill>
                <a:latin typeface="Tahoma" panose="020B0604030504040204" pitchFamily="34" charset="0"/>
              </a:defRPr>
            </a:lvl8pPr>
            <a:lvl9pPr marL="3886200" indent="-228600" eaLnBrk="0" fontAlgn="base" hangingPunct="0">
              <a:spcBef>
                <a:spcPct val="20000"/>
              </a:spcBef>
              <a:spcAft>
                <a:spcPct val="0"/>
              </a:spcAft>
              <a:buClr>
                <a:srgbClr val="FD2B4E"/>
              </a:buClr>
              <a:buSzPct val="50000"/>
              <a:buFont typeface="Wingdings" panose="05000000000000000000" pitchFamily="2" charset="2"/>
              <a:buChar char="n"/>
              <a:defRPr sz="1900">
                <a:solidFill>
                  <a:schemeClr val="tx1"/>
                </a:solidFill>
                <a:latin typeface="Tahoma" panose="020B0604030504040204" pitchFamily="34" charset="0"/>
              </a:defRPr>
            </a:lvl9pPr>
          </a:lstStyle>
          <a:p>
            <a:pPr eaLnBrk="1" hangingPunct="1">
              <a:spcBef>
                <a:spcPct val="0"/>
              </a:spcBef>
              <a:buClrTx/>
              <a:buSzTx/>
              <a:buFontTx/>
              <a:buNone/>
            </a:pPr>
            <a:r>
              <a:rPr lang="en-US" altLang="zh-TW" sz="1600" i="1">
                <a:ea typeface="新細明體" panose="02020500000000000000" pitchFamily="18" charset="-120"/>
              </a:rPr>
              <a:t>Y</a:t>
            </a:r>
            <a:r>
              <a:rPr lang="en-US" altLang="zh-TW" sz="1600" i="1" baseline="-25000">
                <a:ea typeface="新細明體" panose="02020500000000000000" pitchFamily="18" charset="-120"/>
              </a:rPr>
              <a:t>t</a:t>
            </a:r>
          </a:p>
        </p:txBody>
      </p:sp>
      <p:sp>
        <p:nvSpPr>
          <p:cNvPr id="158771" name="Rectangle 51">
            <a:extLst>
              <a:ext uri="{FF2B5EF4-FFF2-40B4-BE49-F238E27FC236}">
                <a16:creationId xmlns:a16="http://schemas.microsoft.com/office/drawing/2014/main" id="{9B7C9CDA-5157-538E-AB5D-74E382A977B5}"/>
              </a:ext>
            </a:extLst>
          </p:cNvPr>
          <p:cNvSpPr>
            <a:spLocks noChangeArrowheads="1"/>
          </p:cNvSpPr>
          <p:nvPr/>
        </p:nvSpPr>
        <p:spPr bwMode="auto">
          <a:xfrm>
            <a:off x="5867401" y="5029200"/>
            <a:ext cx="3476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29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500">
                <a:solidFill>
                  <a:schemeClr val="tx1"/>
                </a:solidFill>
                <a:latin typeface="Tahoma" panose="020B0604030504040204" pitchFamily="34" charset="0"/>
              </a:defRPr>
            </a:lvl2pPr>
            <a:lvl3pPr marL="1143000" indent="-228600">
              <a:spcBef>
                <a:spcPct val="20000"/>
              </a:spcBef>
              <a:buClr>
                <a:schemeClr val="accent2"/>
              </a:buClr>
              <a:buSzPct val="50000"/>
              <a:buFont typeface="Wingdings" panose="05000000000000000000" pitchFamily="2" charset="2"/>
              <a:buChar char="n"/>
              <a:defRPr sz="2300">
                <a:solidFill>
                  <a:schemeClr val="tx1"/>
                </a:solidFill>
                <a:latin typeface="Tahoma" panose="020B0604030504040204" pitchFamily="34" charset="0"/>
              </a:defRPr>
            </a:lvl3pPr>
            <a:lvl4pPr marL="1600200" indent="-228600">
              <a:spcBef>
                <a:spcPct val="20000"/>
              </a:spcBef>
              <a:buClr>
                <a:schemeClr val="folHlink"/>
              </a:buClr>
              <a:buSzPct val="55000"/>
              <a:buFont typeface="Wingdings" panose="05000000000000000000" pitchFamily="2" charset="2"/>
              <a:buChar char="n"/>
              <a:defRPr sz="1900">
                <a:solidFill>
                  <a:schemeClr val="tx1"/>
                </a:solidFill>
                <a:latin typeface="Tahoma" panose="020B0604030504040204" pitchFamily="34" charset="0"/>
              </a:defRPr>
            </a:lvl4pPr>
            <a:lvl5pPr marL="2057400" indent="-228600">
              <a:spcBef>
                <a:spcPct val="20000"/>
              </a:spcBef>
              <a:buClr>
                <a:srgbClr val="FD2B4E"/>
              </a:buClr>
              <a:buSzPct val="50000"/>
              <a:buFont typeface="Wingdings" panose="05000000000000000000" pitchFamily="2" charset="2"/>
              <a:buChar char="n"/>
              <a:defRPr sz="1900">
                <a:solidFill>
                  <a:schemeClr val="tx1"/>
                </a:solidFill>
                <a:latin typeface="Tahoma" panose="020B0604030504040204" pitchFamily="34" charset="0"/>
              </a:defRPr>
            </a:lvl5pPr>
            <a:lvl6pPr marL="2514600" indent="-228600" eaLnBrk="0" fontAlgn="base" hangingPunct="0">
              <a:spcBef>
                <a:spcPct val="20000"/>
              </a:spcBef>
              <a:spcAft>
                <a:spcPct val="0"/>
              </a:spcAft>
              <a:buClr>
                <a:srgbClr val="FD2B4E"/>
              </a:buClr>
              <a:buSzPct val="50000"/>
              <a:buFont typeface="Wingdings" panose="05000000000000000000" pitchFamily="2" charset="2"/>
              <a:buChar char="n"/>
              <a:defRPr sz="1900">
                <a:solidFill>
                  <a:schemeClr val="tx1"/>
                </a:solidFill>
                <a:latin typeface="Tahoma" panose="020B0604030504040204" pitchFamily="34" charset="0"/>
              </a:defRPr>
            </a:lvl6pPr>
            <a:lvl7pPr marL="2971800" indent="-228600" eaLnBrk="0" fontAlgn="base" hangingPunct="0">
              <a:spcBef>
                <a:spcPct val="20000"/>
              </a:spcBef>
              <a:spcAft>
                <a:spcPct val="0"/>
              </a:spcAft>
              <a:buClr>
                <a:srgbClr val="FD2B4E"/>
              </a:buClr>
              <a:buSzPct val="50000"/>
              <a:buFont typeface="Wingdings" panose="05000000000000000000" pitchFamily="2" charset="2"/>
              <a:buChar char="n"/>
              <a:defRPr sz="1900">
                <a:solidFill>
                  <a:schemeClr val="tx1"/>
                </a:solidFill>
                <a:latin typeface="Tahoma" panose="020B0604030504040204" pitchFamily="34" charset="0"/>
              </a:defRPr>
            </a:lvl7pPr>
            <a:lvl8pPr marL="3429000" indent="-228600" eaLnBrk="0" fontAlgn="base" hangingPunct="0">
              <a:spcBef>
                <a:spcPct val="20000"/>
              </a:spcBef>
              <a:spcAft>
                <a:spcPct val="0"/>
              </a:spcAft>
              <a:buClr>
                <a:srgbClr val="FD2B4E"/>
              </a:buClr>
              <a:buSzPct val="50000"/>
              <a:buFont typeface="Wingdings" panose="05000000000000000000" pitchFamily="2" charset="2"/>
              <a:buChar char="n"/>
              <a:defRPr sz="1900">
                <a:solidFill>
                  <a:schemeClr val="tx1"/>
                </a:solidFill>
                <a:latin typeface="Tahoma" panose="020B0604030504040204" pitchFamily="34" charset="0"/>
              </a:defRPr>
            </a:lvl8pPr>
            <a:lvl9pPr marL="3886200" indent="-228600" eaLnBrk="0" fontAlgn="base" hangingPunct="0">
              <a:spcBef>
                <a:spcPct val="20000"/>
              </a:spcBef>
              <a:spcAft>
                <a:spcPct val="0"/>
              </a:spcAft>
              <a:buClr>
                <a:srgbClr val="FD2B4E"/>
              </a:buClr>
              <a:buSzPct val="50000"/>
              <a:buFont typeface="Wingdings" panose="05000000000000000000" pitchFamily="2" charset="2"/>
              <a:buChar char="n"/>
              <a:defRPr sz="1900">
                <a:solidFill>
                  <a:schemeClr val="tx1"/>
                </a:solidFill>
                <a:latin typeface="Tahoma" panose="020B0604030504040204" pitchFamily="34" charset="0"/>
              </a:defRPr>
            </a:lvl9pPr>
          </a:lstStyle>
          <a:p>
            <a:pPr eaLnBrk="1" hangingPunct="1">
              <a:spcBef>
                <a:spcPct val="0"/>
              </a:spcBef>
              <a:buClrTx/>
              <a:buSzTx/>
              <a:buFontTx/>
              <a:buNone/>
            </a:pPr>
            <a:r>
              <a:rPr lang="en-US" altLang="zh-TW" sz="1600" i="1">
                <a:ea typeface="新細明體" panose="02020500000000000000" pitchFamily="18" charset="-120"/>
              </a:rPr>
              <a:t>Y</a:t>
            </a:r>
            <a:r>
              <a:rPr lang="en-US" altLang="zh-TW" sz="1600" i="1" baseline="-25000">
                <a:ea typeface="新細明體" panose="02020500000000000000" pitchFamily="18" charset="-120"/>
              </a:rPr>
              <a:t>t</a:t>
            </a:r>
          </a:p>
        </p:txBody>
      </p:sp>
      <p:sp>
        <p:nvSpPr>
          <p:cNvPr id="158772" name="Text Box 52">
            <a:extLst>
              <a:ext uri="{FF2B5EF4-FFF2-40B4-BE49-F238E27FC236}">
                <a16:creationId xmlns:a16="http://schemas.microsoft.com/office/drawing/2014/main" id="{281D6D4E-5C66-E7E2-26B3-0E7205D84154}"/>
              </a:ext>
            </a:extLst>
          </p:cNvPr>
          <p:cNvSpPr txBox="1">
            <a:spLocks noChangeArrowheads="1"/>
          </p:cNvSpPr>
          <p:nvPr/>
        </p:nvSpPr>
        <p:spPr bwMode="auto">
          <a:xfrm>
            <a:off x="5105400" y="3276600"/>
            <a:ext cx="7620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29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500">
                <a:solidFill>
                  <a:schemeClr val="tx1"/>
                </a:solidFill>
                <a:latin typeface="Tahoma" panose="020B0604030504040204" pitchFamily="34" charset="0"/>
              </a:defRPr>
            </a:lvl2pPr>
            <a:lvl3pPr marL="1143000" indent="-228600">
              <a:spcBef>
                <a:spcPct val="20000"/>
              </a:spcBef>
              <a:buClr>
                <a:schemeClr val="accent2"/>
              </a:buClr>
              <a:buSzPct val="50000"/>
              <a:buFont typeface="Wingdings" panose="05000000000000000000" pitchFamily="2" charset="2"/>
              <a:buChar char="n"/>
              <a:defRPr sz="2300">
                <a:solidFill>
                  <a:schemeClr val="tx1"/>
                </a:solidFill>
                <a:latin typeface="Tahoma" panose="020B0604030504040204" pitchFamily="34" charset="0"/>
              </a:defRPr>
            </a:lvl3pPr>
            <a:lvl4pPr marL="1600200" indent="-228600">
              <a:spcBef>
                <a:spcPct val="20000"/>
              </a:spcBef>
              <a:buClr>
                <a:schemeClr val="folHlink"/>
              </a:buClr>
              <a:buSzPct val="55000"/>
              <a:buFont typeface="Wingdings" panose="05000000000000000000" pitchFamily="2" charset="2"/>
              <a:buChar char="n"/>
              <a:defRPr sz="1900">
                <a:solidFill>
                  <a:schemeClr val="tx1"/>
                </a:solidFill>
                <a:latin typeface="Tahoma" panose="020B0604030504040204" pitchFamily="34" charset="0"/>
              </a:defRPr>
            </a:lvl4pPr>
            <a:lvl5pPr marL="2057400" indent="-228600">
              <a:spcBef>
                <a:spcPct val="20000"/>
              </a:spcBef>
              <a:buClr>
                <a:srgbClr val="FD2B4E"/>
              </a:buClr>
              <a:buSzPct val="50000"/>
              <a:buFont typeface="Wingdings" panose="05000000000000000000" pitchFamily="2" charset="2"/>
              <a:buChar char="n"/>
              <a:defRPr sz="1900">
                <a:solidFill>
                  <a:schemeClr val="tx1"/>
                </a:solidFill>
                <a:latin typeface="Tahoma" panose="020B0604030504040204" pitchFamily="34" charset="0"/>
              </a:defRPr>
            </a:lvl5pPr>
            <a:lvl6pPr marL="2514600" indent="-228600" eaLnBrk="0" fontAlgn="base" hangingPunct="0">
              <a:spcBef>
                <a:spcPct val="20000"/>
              </a:spcBef>
              <a:spcAft>
                <a:spcPct val="0"/>
              </a:spcAft>
              <a:buClr>
                <a:srgbClr val="FD2B4E"/>
              </a:buClr>
              <a:buSzPct val="50000"/>
              <a:buFont typeface="Wingdings" panose="05000000000000000000" pitchFamily="2" charset="2"/>
              <a:buChar char="n"/>
              <a:defRPr sz="1900">
                <a:solidFill>
                  <a:schemeClr val="tx1"/>
                </a:solidFill>
                <a:latin typeface="Tahoma" panose="020B0604030504040204" pitchFamily="34" charset="0"/>
              </a:defRPr>
            </a:lvl6pPr>
            <a:lvl7pPr marL="2971800" indent="-228600" eaLnBrk="0" fontAlgn="base" hangingPunct="0">
              <a:spcBef>
                <a:spcPct val="20000"/>
              </a:spcBef>
              <a:spcAft>
                <a:spcPct val="0"/>
              </a:spcAft>
              <a:buClr>
                <a:srgbClr val="FD2B4E"/>
              </a:buClr>
              <a:buSzPct val="50000"/>
              <a:buFont typeface="Wingdings" panose="05000000000000000000" pitchFamily="2" charset="2"/>
              <a:buChar char="n"/>
              <a:defRPr sz="1900">
                <a:solidFill>
                  <a:schemeClr val="tx1"/>
                </a:solidFill>
                <a:latin typeface="Tahoma" panose="020B0604030504040204" pitchFamily="34" charset="0"/>
              </a:defRPr>
            </a:lvl7pPr>
            <a:lvl8pPr marL="3429000" indent="-228600" eaLnBrk="0" fontAlgn="base" hangingPunct="0">
              <a:spcBef>
                <a:spcPct val="20000"/>
              </a:spcBef>
              <a:spcAft>
                <a:spcPct val="0"/>
              </a:spcAft>
              <a:buClr>
                <a:srgbClr val="FD2B4E"/>
              </a:buClr>
              <a:buSzPct val="50000"/>
              <a:buFont typeface="Wingdings" panose="05000000000000000000" pitchFamily="2" charset="2"/>
              <a:buChar char="n"/>
              <a:defRPr sz="1900">
                <a:solidFill>
                  <a:schemeClr val="tx1"/>
                </a:solidFill>
                <a:latin typeface="Tahoma" panose="020B0604030504040204" pitchFamily="34" charset="0"/>
              </a:defRPr>
            </a:lvl8pPr>
            <a:lvl9pPr marL="3886200" indent="-228600" eaLnBrk="0" fontAlgn="base" hangingPunct="0">
              <a:spcBef>
                <a:spcPct val="20000"/>
              </a:spcBef>
              <a:spcAft>
                <a:spcPct val="0"/>
              </a:spcAft>
              <a:buClr>
                <a:srgbClr val="FD2B4E"/>
              </a:buClr>
              <a:buSzPct val="50000"/>
              <a:buFont typeface="Wingdings" panose="05000000000000000000" pitchFamily="2" charset="2"/>
              <a:buChar char="n"/>
              <a:defRPr sz="1900">
                <a:solidFill>
                  <a:schemeClr val="tx1"/>
                </a:solidFill>
                <a:latin typeface="Tahoma" panose="020B0604030504040204" pitchFamily="34" charset="0"/>
              </a:defRPr>
            </a:lvl9pPr>
          </a:lstStyle>
          <a:p>
            <a:pPr eaLnBrk="1" hangingPunct="1">
              <a:spcBef>
                <a:spcPct val="50000"/>
              </a:spcBef>
              <a:buClrTx/>
              <a:buSzTx/>
              <a:buFontTx/>
              <a:buNone/>
            </a:pPr>
            <a:r>
              <a:rPr lang="en-US" altLang="zh-TW" sz="1200">
                <a:ea typeface="新細明體" panose="02020500000000000000" pitchFamily="18" charset="-120"/>
              </a:rPr>
              <a:t>Trend</a:t>
            </a:r>
          </a:p>
        </p:txBody>
      </p:sp>
      <p:sp>
        <p:nvSpPr>
          <p:cNvPr id="158773" name="Rectangle 53">
            <a:extLst>
              <a:ext uri="{FF2B5EF4-FFF2-40B4-BE49-F238E27FC236}">
                <a16:creationId xmlns:a16="http://schemas.microsoft.com/office/drawing/2014/main" id="{E3573986-033F-2D38-653C-ECCB31E86299}"/>
              </a:ext>
            </a:extLst>
          </p:cNvPr>
          <p:cNvSpPr>
            <a:spLocks noChangeArrowheads="1"/>
          </p:cNvSpPr>
          <p:nvPr/>
        </p:nvSpPr>
        <p:spPr bwMode="auto">
          <a:xfrm>
            <a:off x="7467600" y="3328989"/>
            <a:ext cx="579438"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29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500">
                <a:solidFill>
                  <a:schemeClr val="tx1"/>
                </a:solidFill>
                <a:latin typeface="Tahoma" panose="020B0604030504040204" pitchFamily="34" charset="0"/>
              </a:defRPr>
            </a:lvl2pPr>
            <a:lvl3pPr marL="1143000" indent="-228600">
              <a:spcBef>
                <a:spcPct val="20000"/>
              </a:spcBef>
              <a:buClr>
                <a:schemeClr val="accent2"/>
              </a:buClr>
              <a:buSzPct val="50000"/>
              <a:buFont typeface="Wingdings" panose="05000000000000000000" pitchFamily="2" charset="2"/>
              <a:buChar char="n"/>
              <a:defRPr sz="2300">
                <a:solidFill>
                  <a:schemeClr val="tx1"/>
                </a:solidFill>
                <a:latin typeface="Tahoma" panose="020B0604030504040204" pitchFamily="34" charset="0"/>
              </a:defRPr>
            </a:lvl3pPr>
            <a:lvl4pPr marL="1600200" indent="-228600">
              <a:spcBef>
                <a:spcPct val="20000"/>
              </a:spcBef>
              <a:buClr>
                <a:schemeClr val="folHlink"/>
              </a:buClr>
              <a:buSzPct val="55000"/>
              <a:buFont typeface="Wingdings" panose="05000000000000000000" pitchFamily="2" charset="2"/>
              <a:buChar char="n"/>
              <a:defRPr sz="1900">
                <a:solidFill>
                  <a:schemeClr val="tx1"/>
                </a:solidFill>
                <a:latin typeface="Tahoma" panose="020B0604030504040204" pitchFamily="34" charset="0"/>
              </a:defRPr>
            </a:lvl4pPr>
            <a:lvl5pPr marL="2057400" indent="-228600">
              <a:spcBef>
                <a:spcPct val="20000"/>
              </a:spcBef>
              <a:buClr>
                <a:srgbClr val="FD2B4E"/>
              </a:buClr>
              <a:buSzPct val="50000"/>
              <a:buFont typeface="Wingdings" panose="05000000000000000000" pitchFamily="2" charset="2"/>
              <a:buChar char="n"/>
              <a:defRPr sz="1900">
                <a:solidFill>
                  <a:schemeClr val="tx1"/>
                </a:solidFill>
                <a:latin typeface="Tahoma" panose="020B0604030504040204" pitchFamily="34" charset="0"/>
              </a:defRPr>
            </a:lvl5pPr>
            <a:lvl6pPr marL="2514600" indent="-228600" eaLnBrk="0" fontAlgn="base" hangingPunct="0">
              <a:spcBef>
                <a:spcPct val="20000"/>
              </a:spcBef>
              <a:spcAft>
                <a:spcPct val="0"/>
              </a:spcAft>
              <a:buClr>
                <a:srgbClr val="FD2B4E"/>
              </a:buClr>
              <a:buSzPct val="50000"/>
              <a:buFont typeface="Wingdings" panose="05000000000000000000" pitchFamily="2" charset="2"/>
              <a:buChar char="n"/>
              <a:defRPr sz="1900">
                <a:solidFill>
                  <a:schemeClr val="tx1"/>
                </a:solidFill>
                <a:latin typeface="Tahoma" panose="020B0604030504040204" pitchFamily="34" charset="0"/>
              </a:defRPr>
            </a:lvl6pPr>
            <a:lvl7pPr marL="2971800" indent="-228600" eaLnBrk="0" fontAlgn="base" hangingPunct="0">
              <a:spcBef>
                <a:spcPct val="20000"/>
              </a:spcBef>
              <a:spcAft>
                <a:spcPct val="0"/>
              </a:spcAft>
              <a:buClr>
                <a:srgbClr val="FD2B4E"/>
              </a:buClr>
              <a:buSzPct val="50000"/>
              <a:buFont typeface="Wingdings" panose="05000000000000000000" pitchFamily="2" charset="2"/>
              <a:buChar char="n"/>
              <a:defRPr sz="1900">
                <a:solidFill>
                  <a:schemeClr val="tx1"/>
                </a:solidFill>
                <a:latin typeface="Tahoma" panose="020B0604030504040204" pitchFamily="34" charset="0"/>
              </a:defRPr>
            </a:lvl7pPr>
            <a:lvl8pPr marL="3429000" indent="-228600" eaLnBrk="0" fontAlgn="base" hangingPunct="0">
              <a:spcBef>
                <a:spcPct val="20000"/>
              </a:spcBef>
              <a:spcAft>
                <a:spcPct val="0"/>
              </a:spcAft>
              <a:buClr>
                <a:srgbClr val="FD2B4E"/>
              </a:buClr>
              <a:buSzPct val="50000"/>
              <a:buFont typeface="Wingdings" panose="05000000000000000000" pitchFamily="2" charset="2"/>
              <a:buChar char="n"/>
              <a:defRPr sz="1900">
                <a:solidFill>
                  <a:schemeClr val="tx1"/>
                </a:solidFill>
                <a:latin typeface="Tahoma" panose="020B0604030504040204" pitchFamily="34" charset="0"/>
              </a:defRPr>
            </a:lvl8pPr>
            <a:lvl9pPr marL="3886200" indent="-228600" eaLnBrk="0" fontAlgn="base" hangingPunct="0">
              <a:spcBef>
                <a:spcPct val="20000"/>
              </a:spcBef>
              <a:spcAft>
                <a:spcPct val="0"/>
              </a:spcAft>
              <a:buClr>
                <a:srgbClr val="FD2B4E"/>
              </a:buClr>
              <a:buSzPct val="50000"/>
              <a:buFont typeface="Wingdings" panose="05000000000000000000" pitchFamily="2" charset="2"/>
              <a:buChar char="n"/>
              <a:defRPr sz="1900">
                <a:solidFill>
                  <a:schemeClr val="tx1"/>
                </a:solidFill>
                <a:latin typeface="Tahoma" panose="020B0604030504040204" pitchFamily="34" charset="0"/>
              </a:defRPr>
            </a:lvl9pPr>
          </a:lstStyle>
          <a:p>
            <a:pPr eaLnBrk="1" hangingPunct="1">
              <a:spcBef>
                <a:spcPct val="50000"/>
              </a:spcBef>
              <a:buClrTx/>
              <a:buSzTx/>
              <a:buFontTx/>
              <a:buNone/>
            </a:pPr>
            <a:r>
              <a:rPr lang="en-US" altLang="zh-TW" sz="1200">
                <a:ea typeface="新細明體" panose="02020500000000000000" pitchFamily="18" charset="-120"/>
              </a:rPr>
              <a:t>Trend</a:t>
            </a:r>
          </a:p>
        </p:txBody>
      </p:sp>
      <p:sp>
        <p:nvSpPr>
          <p:cNvPr id="158774" name="Rectangle 54">
            <a:extLst>
              <a:ext uri="{FF2B5EF4-FFF2-40B4-BE49-F238E27FC236}">
                <a16:creationId xmlns:a16="http://schemas.microsoft.com/office/drawing/2014/main" id="{63248C96-54C9-1C79-8E18-FE3C490F632A}"/>
              </a:ext>
            </a:extLst>
          </p:cNvPr>
          <p:cNvSpPr>
            <a:spLocks noChangeArrowheads="1"/>
          </p:cNvSpPr>
          <p:nvPr/>
        </p:nvSpPr>
        <p:spPr bwMode="auto">
          <a:xfrm>
            <a:off x="4953000" y="5054600"/>
            <a:ext cx="579438"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29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500">
                <a:solidFill>
                  <a:schemeClr val="tx1"/>
                </a:solidFill>
                <a:latin typeface="Tahoma" panose="020B0604030504040204" pitchFamily="34" charset="0"/>
              </a:defRPr>
            </a:lvl2pPr>
            <a:lvl3pPr marL="1143000" indent="-228600">
              <a:spcBef>
                <a:spcPct val="20000"/>
              </a:spcBef>
              <a:buClr>
                <a:schemeClr val="accent2"/>
              </a:buClr>
              <a:buSzPct val="50000"/>
              <a:buFont typeface="Wingdings" panose="05000000000000000000" pitchFamily="2" charset="2"/>
              <a:buChar char="n"/>
              <a:defRPr sz="2300">
                <a:solidFill>
                  <a:schemeClr val="tx1"/>
                </a:solidFill>
                <a:latin typeface="Tahoma" panose="020B0604030504040204" pitchFamily="34" charset="0"/>
              </a:defRPr>
            </a:lvl3pPr>
            <a:lvl4pPr marL="1600200" indent="-228600">
              <a:spcBef>
                <a:spcPct val="20000"/>
              </a:spcBef>
              <a:buClr>
                <a:schemeClr val="folHlink"/>
              </a:buClr>
              <a:buSzPct val="55000"/>
              <a:buFont typeface="Wingdings" panose="05000000000000000000" pitchFamily="2" charset="2"/>
              <a:buChar char="n"/>
              <a:defRPr sz="1900">
                <a:solidFill>
                  <a:schemeClr val="tx1"/>
                </a:solidFill>
                <a:latin typeface="Tahoma" panose="020B0604030504040204" pitchFamily="34" charset="0"/>
              </a:defRPr>
            </a:lvl4pPr>
            <a:lvl5pPr marL="2057400" indent="-228600">
              <a:spcBef>
                <a:spcPct val="20000"/>
              </a:spcBef>
              <a:buClr>
                <a:srgbClr val="FD2B4E"/>
              </a:buClr>
              <a:buSzPct val="50000"/>
              <a:buFont typeface="Wingdings" panose="05000000000000000000" pitchFamily="2" charset="2"/>
              <a:buChar char="n"/>
              <a:defRPr sz="1900">
                <a:solidFill>
                  <a:schemeClr val="tx1"/>
                </a:solidFill>
                <a:latin typeface="Tahoma" panose="020B0604030504040204" pitchFamily="34" charset="0"/>
              </a:defRPr>
            </a:lvl5pPr>
            <a:lvl6pPr marL="2514600" indent="-228600" eaLnBrk="0" fontAlgn="base" hangingPunct="0">
              <a:spcBef>
                <a:spcPct val="20000"/>
              </a:spcBef>
              <a:spcAft>
                <a:spcPct val="0"/>
              </a:spcAft>
              <a:buClr>
                <a:srgbClr val="FD2B4E"/>
              </a:buClr>
              <a:buSzPct val="50000"/>
              <a:buFont typeface="Wingdings" panose="05000000000000000000" pitchFamily="2" charset="2"/>
              <a:buChar char="n"/>
              <a:defRPr sz="1900">
                <a:solidFill>
                  <a:schemeClr val="tx1"/>
                </a:solidFill>
                <a:latin typeface="Tahoma" panose="020B0604030504040204" pitchFamily="34" charset="0"/>
              </a:defRPr>
            </a:lvl6pPr>
            <a:lvl7pPr marL="2971800" indent="-228600" eaLnBrk="0" fontAlgn="base" hangingPunct="0">
              <a:spcBef>
                <a:spcPct val="20000"/>
              </a:spcBef>
              <a:spcAft>
                <a:spcPct val="0"/>
              </a:spcAft>
              <a:buClr>
                <a:srgbClr val="FD2B4E"/>
              </a:buClr>
              <a:buSzPct val="50000"/>
              <a:buFont typeface="Wingdings" panose="05000000000000000000" pitchFamily="2" charset="2"/>
              <a:buChar char="n"/>
              <a:defRPr sz="1900">
                <a:solidFill>
                  <a:schemeClr val="tx1"/>
                </a:solidFill>
                <a:latin typeface="Tahoma" panose="020B0604030504040204" pitchFamily="34" charset="0"/>
              </a:defRPr>
            </a:lvl7pPr>
            <a:lvl8pPr marL="3429000" indent="-228600" eaLnBrk="0" fontAlgn="base" hangingPunct="0">
              <a:spcBef>
                <a:spcPct val="20000"/>
              </a:spcBef>
              <a:spcAft>
                <a:spcPct val="0"/>
              </a:spcAft>
              <a:buClr>
                <a:srgbClr val="FD2B4E"/>
              </a:buClr>
              <a:buSzPct val="50000"/>
              <a:buFont typeface="Wingdings" panose="05000000000000000000" pitchFamily="2" charset="2"/>
              <a:buChar char="n"/>
              <a:defRPr sz="1900">
                <a:solidFill>
                  <a:schemeClr val="tx1"/>
                </a:solidFill>
                <a:latin typeface="Tahoma" panose="020B0604030504040204" pitchFamily="34" charset="0"/>
              </a:defRPr>
            </a:lvl8pPr>
            <a:lvl9pPr marL="3886200" indent="-228600" eaLnBrk="0" fontAlgn="base" hangingPunct="0">
              <a:spcBef>
                <a:spcPct val="20000"/>
              </a:spcBef>
              <a:spcAft>
                <a:spcPct val="0"/>
              </a:spcAft>
              <a:buClr>
                <a:srgbClr val="FD2B4E"/>
              </a:buClr>
              <a:buSzPct val="50000"/>
              <a:buFont typeface="Wingdings" panose="05000000000000000000" pitchFamily="2" charset="2"/>
              <a:buChar char="n"/>
              <a:defRPr sz="1900">
                <a:solidFill>
                  <a:schemeClr val="tx1"/>
                </a:solidFill>
                <a:latin typeface="Tahoma" panose="020B0604030504040204" pitchFamily="34" charset="0"/>
              </a:defRPr>
            </a:lvl9pPr>
          </a:lstStyle>
          <a:p>
            <a:pPr eaLnBrk="1" hangingPunct="1">
              <a:spcBef>
                <a:spcPct val="50000"/>
              </a:spcBef>
              <a:buClrTx/>
              <a:buSzTx/>
              <a:buFontTx/>
              <a:buNone/>
            </a:pPr>
            <a:r>
              <a:rPr lang="en-US" altLang="zh-TW" sz="1200">
                <a:ea typeface="新細明體" panose="02020500000000000000" pitchFamily="18" charset="-120"/>
              </a:rPr>
              <a:t>Trend</a:t>
            </a:r>
          </a:p>
        </p:txBody>
      </p:sp>
      <p:sp>
        <p:nvSpPr>
          <p:cNvPr id="158775" name="Rectangle 55">
            <a:extLst>
              <a:ext uri="{FF2B5EF4-FFF2-40B4-BE49-F238E27FC236}">
                <a16:creationId xmlns:a16="http://schemas.microsoft.com/office/drawing/2014/main" id="{9E02E1D4-0BF5-E6B1-E7BC-0769057DECA3}"/>
              </a:ext>
            </a:extLst>
          </p:cNvPr>
          <p:cNvSpPr>
            <a:spLocks noChangeArrowheads="1"/>
          </p:cNvSpPr>
          <p:nvPr/>
        </p:nvSpPr>
        <p:spPr bwMode="auto">
          <a:xfrm>
            <a:off x="7467600" y="5332414"/>
            <a:ext cx="579438"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29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500">
                <a:solidFill>
                  <a:schemeClr val="tx1"/>
                </a:solidFill>
                <a:latin typeface="Tahoma" panose="020B0604030504040204" pitchFamily="34" charset="0"/>
              </a:defRPr>
            </a:lvl2pPr>
            <a:lvl3pPr marL="1143000" indent="-228600">
              <a:spcBef>
                <a:spcPct val="20000"/>
              </a:spcBef>
              <a:buClr>
                <a:schemeClr val="accent2"/>
              </a:buClr>
              <a:buSzPct val="50000"/>
              <a:buFont typeface="Wingdings" panose="05000000000000000000" pitchFamily="2" charset="2"/>
              <a:buChar char="n"/>
              <a:defRPr sz="2300">
                <a:solidFill>
                  <a:schemeClr val="tx1"/>
                </a:solidFill>
                <a:latin typeface="Tahoma" panose="020B0604030504040204" pitchFamily="34" charset="0"/>
              </a:defRPr>
            </a:lvl3pPr>
            <a:lvl4pPr marL="1600200" indent="-228600">
              <a:spcBef>
                <a:spcPct val="20000"/>
              </a:spcBef>
              <a:buClr>
                <a:schemeClr val="folHlink"/>
              </a:buClr>
              <a:buSzPct val="55000"/>
              <a:buFont typeface="Wingdings" panose="05000000000000000000" pitchFamily="2" charset="2"/>
              <a:buChar char="n"/>
              <a:defRPr sz="1900">
                <a:solidFill>
                  <a:schemeClr val="tx1"/>
                </a:solidFill>
                <a:latin typeface="Tahoma" panose="020B0604030504040204" pitchFamily="34" charset="0"/>
              </a:defRPr>
            </a:lvl4pPr>
            <a:lvl5pPr marL="2057400" indent="-228600">
              <a:spcBef>
                <a:spcPct val="20000"/>
              </a:spcBef>
              <a:buClr>
                <a:srgbClr val="FD2B4E"/>
              </a:buClr>
              <a:buSzPct val="50000"/>
              <a:buFont typeface="Wingdings" panose="05000000000000000000" pitchFamily="2" charset="2"/>
              <a:buChar char="n"/>
              <a:defRPr sz="1900">
                <a:solidFill>
                  <a:schemeClr val="tx1"/>
                </a:solidFill>
                <a:latin typeface="Tahoma" panose="020B0604030504040204" pitchFamily="34" charset="0"/>
              </a:defRPr>
            </a:lvl5pPr>
            <a:lvl6pPr marL="2514600" indent="-228600" eaLnBrk="0" fontAlgn="base" hangingPunct="0">
              <a:spcBef>
                <a:spcPct val="20000"/>
              </a:spcBef>
              <a:spcAft>
                <a:spcPct val="0"/>
              </a:spcAft>
              <a:buClr>
                <a:srgbClr val="FD2B4E"/>
              </a:buClr>
              <a:buSzPct val="50000"/>
              <a:buFont typeface="Wingdings" panose="05000000000000000000" pitchFamily="2" charset="2"/>
              <a:buChar char="n"/>
              <a:defRPr sz="1900">
                <a:solidFill>
                  <a:schemeClr val="tx1"/>
                </a:solidFill>
                <a:latin typeface="Tahoma" panose="020B0604030504040204" pitchFamily="34" charset="0"/>
              </a:defRPr>
            </a:lvl6pPr>
            <a:lvl7pPr marL="2971800" indent="-228600" eaLnBrk="0" fontAlgn="base" hangingPunct="0">
              <a:spcBef>
                <a:spcPct val="20000"/>
              </a:spcBef>
              <a:spcAft>
                <a:spcPct val="0"/>
              </a:spcAft>
              <a:buClr>
                <a:srgbClr val="FD2B4E"/>
              </a:buClr>
              <a:buSzPct val="50000"/>
              <a:buFont typeface="Wingdings" panose="05000000000000000000" pitchFamily="2" charset="2"/>
              <a:buChar char="n"/>
              <a:defRPr sz="1900">
                <a:solidFill>
                  <a:schemeClr val="tx1"/>
                </a:solidFill>
                <a:latin typeface="Tahoma" panose="020B0604030504040204" pitchFamily="34" charset="0"/>
              </a:defRPr>
            </a:lvl7pPr>
            <a:lvl8pPr marL="3429000" indent="-228600" eaLnBrk="0" fontAlgn="base" hangingPunct="0">
              <a:spcBef>
                <a:spcPct val="20000"/>
              </a:spcBef>
              <a:spcAft>
                <a:spcPct val="0"/>
              </a:spcAft>
              <a:buClr>
                <a:srgbClr val="FD2B4E"/>
              </a:buClr>
              <a:buSzPct val="50000"/>
              <a:buFont typeface="Wingdings" panose="05000000000000000000" pitchFamily="2" charset="2"/>
              <a:buChar char="n"/>
              <a:defRPr sz="1900">
                <a:solidFill>
                  <a:schemeClr val="tx1"/>
                </a:solidFill>
                <a:latin typeface="Tahoma" panose="020B0604030504040204" pitchFamily="34" charset="0"/>
              </a:defRPr>
            </a:lvl8pPr>
            <a:lvl9pPr marL="3886200" indent="-228600" eaLnBrk="0" fontAlgn="base" hangingPunct="0">
              <a:spcBef>
                <a:spcPct val="20000"/>
              </a:spcBef>
              <a:spcAft>
                <a:spcPct val="0"/>
              </a:spcAft>
              <a:buClr>
                <a:srgbClr val="FD2B4E"/>
              </a:buClr>
              <a:buSzPct val="50000"/>
              <a:buFont typeface="Wingdings" panose="05000000000000000000" pitchFamily="2" charset="2"/>
              <a:buChar char="n"/>
              <a:defRPr sz="1900">
                <a:solidFill>
                  <a:schemeClr val="tx1"/>
                </a:solidFill>
                <a:latin typeface="Tahoma" panose="020B0604030504040204" pitchFamily="34" charset="0"/>
              </a:defRPr>
            </a:lvl9pPr>
          </a:lstStyle>
          <a:p>
            <a:pPr eaLnBrk="1" hangingPunct="1">
              <a:spcBef>
                <a:spcPct val="50000"/>
              </a:spcBef>
              <a:buClrTx/>
              <a:buSzTx/>
              <a:buFontTx/>
              <a:buNone/>
            </a:pPr>
            <a:r>
              <a:rPr lang="en-US" altLang="zh-TW" sz="1200">
                <a:ea typeface="新細明體" panose="02020500000000000000" pitchFamily="18" charset="-120"/>
              </a:rPr>
              <a:t>Trend</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158723">
                                            <p:txEl>
                                              <p:pRg st="0" end="0"/>
                                            </p:txEl>
                                          </p:spTgt>
                                        </p:tgtEl>
                                        <p:attrNameLst>
                                          <p:attrName>style.visibility</p:attrName>
                                        </p:attrNameLst>
                                      </p:cBhvr>
                                      <p:to>
                                        <p:strVal val="visible"/>
                                      </p:to>
                                    </p:set>
                                    <p:animEffect transition="in" filter="box(in)">
                                      <p:cBhvr>
                                        <p:cTn id="7" dur="500"/>
                                        <p:tgtEl>
                                          <p:spTgt spid="15872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nodeType="clickEffect">
                                  <p:stCondLst>
                                    <p:cond delay="0"/>
                                  </p:stCondLst>
                                  <p:childTnLst>
                                    <p:set>
                                      <p:cBhvr>
                                        <p:cTn id="11" dur="1" fill="hold">
                                          <p:stCondLst>
                                            <p:cond delay="0"/>
                                          </p:stCondLst>
                                        </p:cTn>
                                        <p:tgtEl>
                                          <p:spTgt spid="158723">
                                            <p:txEl>
                                              <p:pRg st="1" end="1"/>
                                            </p:txEl>
                                          </p:spTgt>
                                        </p:tgtEl>
                                        <p:attrNameLst>
                                          <p:attrName>style.visibility</p:attrName>
                                        </p:attrNameLst>
                                      </p:cBhvr>
                                      <p:to>
                                        <p:strVal val="visible"/>
                                      </p:to>
                                    </p:set>
                                    <p:animEffect transition="in" filter="box(in)">
                                      <p:cBhvr>
                                        <p:cTn id="12" dur="500"/>
                                        <p:tgtEl>
                                          <p:spTgt spid="158723">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4" fill="hold" nodeType="clickEffect">
                                  <p:stCondLst>
                                    <p:cond delay="0"/>
                                  </p:stCondLst>
                                  <p:childTnLst>
                                    <p:set>
                                      <p:cBhvr>
                                        <p:cTn id="16" dur="1" fill="hold">
                                          <p:stCondLst>
                                            <p:cond delay="0"/>
                                          </p:stCondLst>
                                        </p:cTn>
                                        <p:tgtEl>
                                          <p:spTgt spid="158764"/>
                                        </p:tgtEl>
                                        <p:attrNameLst>
                                          <p:attrName>style.visibility</p:attrName>
                                        </p:attrNameLst>
                                      </p:cBhvr>
                                      <p:to>
                                        <p:strVal val="visible"/>
                                      </p:to>
                                    </p:set>
                                    <p:anim calcmode="lin" valueType="num">
                                      <p:cBhvr additive="base">
                                        <p:cTn id="17" dur="500" fill="hold"/>
                                        <p:tgtEl>
                                          <p:spTgt spid="158764"/>
                                        </p:tgtEl>
                                        <p:attrNameLst>
                                          <p:attrName>ppt_x</p:attrName>
                                        </p:attrNameLst>
                                      </p:cBhvr>
                                      <p:tavLst>
                                        <p:tav tm="0">
                                          <p:val>
                                            <p:strVal val="#ppt_x"/>
                                          </p:val>
                                        </p:tav>
                                        <p:tav tm="100000">
                                          <p:val>
                                            <p:strVal val="#ppt_x"/>
                                          </p:val>
                                        </p:tav>
                                      </p:tavLst>
                                    </p:anim>
                                    <p:anim calcmode="lin" valueType="num">
                                      <p:cBhvr additive="base">
                                        <p:cTn id="18" dur="500" fill="hold"/>
                                        <p:tgtEl>
                                          <p:spTgt spid="158764"/>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158772"/>
                                        </p:tgtEl>
                                        <p:attrNameLst>
                                          <p:attrName>style.visibility</p:attrName>
                                        </p:attrNameLst>
                                      </p:cBhvr>
                                      <p:to>
                                        <p:strVal val="visible"/>
                                      </p:to>
                                    </p:set>
                                    <p:anim calcmode="lin" valueType="num">
                                      <p:cBhvr additive="base">
                                        <p:cTn id="21" dur="500" fill="hold"/>
                                        <p:tgtEl>
                                          <p:spTgt spid="158772"/>
                                        </p:tgtEl>
                                        <p:attrNameLst>
                                          <p:attrName>ppt_x</p:attrName>
                                        </p:attrNameLst>
                                      </p:cBhvr>
                                      <p:tavLst>
                                        <p:tav tm="0">
                                          <p:val>
                                            <p:strVal val="#ppt_x"/>
                                          </p:val>
                                        </p:tav>
                                        <p:tav tm="100000">
                                          <p:val>
                                            <p:strVal val="#ppt_x"/>
                                          </p:val>
                                        </p:tav>
                                      </p:tavLst>
                                    </p:anim>
                                    <p:anim calcmode="lin" valueType="num">
                                      <p:cBhvr additive="base">
                                        <p:cTn id="22" dur="500" fill="hold"/>
                                        <p:tgtEl>
                                          <p:spTgt spid="158772"/>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2"/>
                                        </p:tgtEl>
                                        <p:attrNameLst>
                                          <p:attrName>style.visibility</p:attrName>
                                        </p:attrNameLst>
                                      </p:cBhvr>
                                      <p:to>
                                        <p:strVal val="visible"/>
                                      </p:to>
                                    </p:set>
                                    <p:anim calcmode="lin" valueType="num">
                                      <p:cBhvr additive="base">
                                        <p:cTn id="25" dur="500" fill="hold"/>
                                        <p:tgtEl>
                                          <p:spTgt spid="2"/>
                                        </p:tgtEl>
                                        <p:attrNameLst>
                                          <p:attrName>ppt_x</p:attrName>
                                        </p:attrNameLst>
                                      </p:cBhvr>
                                      <p:tavLst>
                                        <p:tav tm="0">
                                          <p:val>
                                            <p:strVal val="#ppt_x"/>
                                          </p:val>
                                        </p:tav>
                                        <p:tav tm="100000">
                                          <p:val>
                                            <p:strVal val="#ppt_x"/>
                                          </p:val>
                                        </p:tav>
                                      </p:tavLst>
                                    </p:anim>
                                    <p:anim calcmode="lin" valueType="num">
                                      <p:cBhvr additive="base">
                                        <p:cTn id="26" dur="500" fill="hold"/>
                                        <p:tgtEl>
                                          <p:spTgt spid="2"/>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158773"/>
                                        </p:tgtEl>
                                        <p:attrNameLst>
                                          <p:attrName>style.visibility</p:attrName>
                                        </p:attrNameLst>
                                      </p:cBhvr>
                                      <p:to>
                                        <p:strVal val="visible"/>
                                      </p:to>
                                    </p:set>
                                    <p:anim calcmode="lin" valueType="num">
                                      <p:cBhvr additive="base">
                                        <p:cTn id="29" dur="500" fill="hold"/>
                                        <p:tgtEl>
                                          <p:spTgt spid="158773"/>
                                        </p:tgtEl>
                                        <p:attrNameLst>
                                          <p:attrName>ppt_x</p:attrName>
                                        </p:attrNameLst>
                                      </p:cBhvr>
                                      <p:tavLst>
                                        <p:tav tm="0">
                                          <p:val>
                                            <p:strVal val="#ppt_x"/>
                                          </p:val>
                                        </p:tav>
                                        <p:tav tm="100000">
                                          <p:val>
                                            <p:strVal val="#ppt_x"/>
                                          </p:val>
                                        </p:tav>
                                      </p:tavLst>
                                    </p:anim>
                                    <p:anim calcmode="lin" valueType="num">
                                      <p:cBhvr additive="base">
                                        <p:cTn id="30" dur="500" fill="hold"/>
                                        <p:tgtEl>
                                          <p:spTgt spid="158773"/>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158761"/>
                                        </p:tgtEl>
                                        <p:attrNameLst>
                                          <p:attrName>style.visibility</p:attrName>
                                        </p:attrNameLst>
                                      </p:cBhvr>
                                      <p:to>
                                        <p:strVal val="visible"/>
                                      </p:to>
                                    </p:set>
                                    <p:anim calcmode="lin" valueType="num">
                                      <p:cBhvr additive="base">
                                        <p:cTn id="33" dur="500" fill="hold"/>
                                        <p:tgtEl>
                                          <p:spTgt spid="158761"/>
                                        </p:tgtEl>
                                        <p:attrNameLst>
                                          <p:attrName>ppt_x</p:attrName>
                                        </p:attrNameLst>
                                      </p:cBhvr>
                                      <p:tavLst>
                                        <p:tav tm="0">
                                          <p:val>
                                            <p:strVal val="#ppt_x"/>
                                          </p:val>
                                        </p:tav>
                                        <p:tav tm="100000">
                                          <p:val>
                                            <p:strVal val="#ppt_x"/>
                                          </p:val>
                                        </p:tav>
                                      </p:tavLst>
                                    </p:anim>
                                    <p:anim calcmode="lin" valueType="num">
                                      <p:cBhvr additive="base">
                                        <p:cTn id="34" dur="500" fill="hold"/>
                                        <p:tgtEl>
                                          <p:spTgt spid="158761"/>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158741"/>
                                        </p:tgtEl>
                                        <p:attrNameLst>
                                          <p:attrName>style.visibility</p:attrName>
                                        </p:attrNameLst>
                                      </p:cBhvr>
                                      <p:to>
                                        <p:strVal val="visible"/>
                                      </p:to>
                                    </p:set>
                                    <p:anim calcmode="lin" valueType="num">
                                      <p:cBhvr additive="base">
                                        <p:cTn id="37" dur="500" fill="hold"/>
                                        <p:tgtEl>
                                          <p:spTgt spid="158741"/>
                                        </p:tgtEl>
                                        <p:attrNameLst>
                                          <p:attrName>ppt_x</p:attrName>
                                        </p:attrNameLst>
                                      </p:cBhvr>
                                      <p:tavLst>
                                        <p:tav tm="0">
                                          <p:val>
                                            <p:strVal val="#ppt_x"/>
                                          </p:val>
                                        </p:tav>
                                        <p:tav tm="100000">
                                          <p:val>
                                            <p:strVal val="#ppt_x"/>
                                          </p:val>
                                        </p:tav>
                                      </p:tavLst>
                                    </p:anim>
                                    <p:anim calcmode="lin" valueType="num">
                                      <p:cBhvr additive="base">
                                        <p:cTn id="38" dur="500" fill="hold"/>
                                        <p:tgtEl>
                                          <p:spTgt spid="158741"/>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158770"/>
                                        </p:tgtEl>
                                        <p:attrNameLst>
                                          <p:attrName>style.visibility</p:attrName>
                                        </p:attrNameLst>
                                      </p:cBhvr>
                                      <p:to>
                                        <p:strVal val="visible"/>
                                      </p:to>
                                    </p:set>
                                    <p:anim calcmode="lin" valueType="num">
                                      <p:cBhvr additive="base">
                                        <p:cTn id="41" dur="500" fill="hold"/>
                                        <p:tgtEl>
                                          <p:spTgt spid="158770"/>
                                        </p:tgtEl>
                                        <p:attrNameLst>
                                          <p:attrName>ppt_x</p:attrName>
                                        </p:attrNameLst>
                                      </p:cBhvr>
                                      <p:tavLst>
                                        <p:tav tm="0">
                                          <p:val>
                                            <p:strVal val="#ppt_x"/>
                                          </p:val>
                                        </p:tav>
                                        <p:tav tm="100000">
                                          <p:val>
                                            <p:strVal val="#ppt_x"/>
                                          </p:val>
                                        </p:tav>
                                      </p:tavLst>
                                    </p:anim>
                                    <p:anim calcmode="lin" valueType="num">
                                      <p:cBhvr additive="base">
                                        <p:cTn id="42" dur="500" fill="hold"/>
                                        <p:tgtEl>
                                          <p:spTgt spid="158770"/>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stCondLst>
                                    <p:cond delay="0"/>
                                  </p:stCondLst>
                                  <p:childTnLst>
                                    <p:set>
                                      <p:cBhvr>
                                        <p:cTn id="44" dur="1" fill="hold">
                                          <p:stCondLst>
                                            <p:cond delay="0"/>
                                          </p:stCondLst>
                                        </p:cTn>
                                        <p:tgtEl>
                                          <p:spTgt spid="158774"/>
                                        </p:tgtEl>
                                        <p:attrNameLst>
                                          <p:attrName>style.visibility</p:attrName>
                                        </p:attrNameLst>
                                      </p:cBhvr>
                                      <p:to>
                                        <p:strVal val="visible"/>
                                      </p:to>
                                    </p:set>
                                    <p:anim calcmode="lin" valueType="num">
                                      <p:cBhvr additive="base">
                                        <p:cTn id="45" dur="500" fill="hold"/>
                                        <p:tgtEl>
                                          <p:spTgt spid="158774"/>
                                        </p:tgtEl>
                                        <p:attrNameLst>
                                          <p:attrName>ppt_x</p:attrName>
                                        </p:attrNameLst>
                                      </p:cBhvr>
                                      <p:tavLst>
                                        <p:tav tm="0">
                                          <p:val>
                                            <p:strVal val="#ppt_x"/>
                                          </p:val>
                                        </p:tav>
                                        <p:tav tm="100000">
                                          <p:val>
                                            <p:strVal val="#ppt_x"/>
                                          </p:val>
                                        </p:tav>
                                      </p:tavLst>
                                    </p:anim>
                                    <p:anim calcmode="lin" valueType="num">
                                      <p:cBhvr additive="base">
                                        <p:cTn id="46" dur="500" fill="hold"/>
                                        <p:tgtEl>
                                          <p:spTgt spid="158774"/>
                                        </p:tgtEl>
                                        <p:attrNameLst>
                                          <p:attrName>ppt_y</p:attrName>
                                        </p:attrNameLst>
                                      </p:cBhvr>
                                      <p:tavLst>
                                        <p:tav tm="0">
                                          <p:val>
                                            <p:strVal val="1+#ppt_h/2"/>
                                          </p:val>
                                        </p:tav>
                                        <p:tav tm="100000">
                                          <p:val>
                                            <p:strVal val="#ppt_y"/>
                                          </p:val>
                                        </p:tav>
                                      </p:tavLst>
                                    </p:anim>
                                  </p:childTnLst>
                                </p:cTn>
                              </p:par>
                              <p:par>
                                <p:cTn id="47" presetID="2" presetClass="entr" presetSubtype="4" fill="hold" nodeType="withEffect">
                                  <p:stCondLst>
                                    <p:cond delay="0"/>
                                  </p:stCondLst>
                                  <p:childTnLst>
                                    <p:set>
                                      <p:cBhvr>
                                        <p:cTn id="48" dur="1" fill="hold">
                                          <p:stCondLst>
                                            <p:cond delay="0"/>
                                          </p:stCondLst>
                                        </p:cTn>
                                        <p:tgtEl>
                                          <p:spTgt spid="158763"/>
                                        </p:tgtEl>
                                        <p:attrNameLst>
                                          <p:attrName>style.visibility</p:attrName>
                                        </p:attrNameLst>
                                      </p:cBhvr>
                                      <p:to>
                                        <p:strVal val="visible"/>
                                      </p:to>
                                    </p:set>
                                    <p:anim calcmode="lin" valueType="num">
                                      <p:cBhvr additive="base">
                                        <p:cTn id="49" dur="500" fill="hold"/>
                                        <p:tgtEl>
                                          <p:spTgt spid="158763"/>
                                        </p:tgtEl>
                                        <p:attrNameLst>
                                          <p:attrName>ppt_x</p:attrName>
                                        </p:attrNameLst>
                                      </p:cBhvr>
                                      <p:tavLst>
                                        <p:tav tm="0">
                                          <p:val>
                                            <p:strVal val="#ppt_x"/>
                                          </p:val>
                                        </p:tav>
                                        <p:tav tm="100000">
                                          <p:val>
                                            <p:strVal val="#ppt_x"/>
                                          </p:val>
                                        </p:tav>
                                      </p:tavLst>
                                    </p:anim>
                                    <p:anim calcmode="lin" valueType="num">
                                      <p:cBhvr additive="base">
                                        <p:cTn id="50" dur="500" fill="hold"/>
                                        <p:tgtEl>
                                          <p:spTgt spid="158763"/>
                                        </p:tgtEl>
                                        <p:attrNameLst>
                                          <p:attrName>ppt_y</p:attrName>
                                        </p:attrNameLst>
                                      </p:cBhvr>
                                      <p:tavLst>
                                        <p:tav tm="0">
                                          <p:val>
                                            <p:strVal val="1+#ppt_h/2"/>
                                          </p:val>
                                        </p:tav>
                                        <p:tav tm="100000">
                                          <p:val>
                                            <p:strVal val="#ppt_y"/>
                                          </p:val>
                                        </p:tav>
                                      </p:tavLst>
                                    </p:anim>
                                  </p:childTnLst>
                                </p:cTn>
                              </p:par>
                              <p:par>
                                <p:cTn id="51" presetID="2" presetClass="entr" presetSubtype="4" fill="hold" nodeType="withEffect">
                                  <p:stCondLst>
                                    <p:cond delay="0"/>
                                  </p:stCondLst>
                                  <p:childTnLst>
                                    <p:set>
                                      <p:cBhvr>
                                        <p:cTn id="52" dur="1" fill="hold">
                                          <p:stCondLst>
                                            <p:cond delay="0"/>
                                          </p:stCondLst>
                                        </p:cTn>
                                        <p:tgtEl>
                                          <p:spTgt spid="158775"/>
                                        </p:tgtEl>
                                        <p:attrNameLst>
                                          <p:attrName>style.visibility</p:attrName>
                                        </p:attrNameLst>
                                      </p:cBhvr>
                                      <p:to>
                                        <p:strVal val="visible"/>
                                      </p:to>
                                    </p:set>
                                    <p:anim calcmode="lin" valueType="num">
                                      <p:cBhvr additive="base">
                                        <p:cTn id="53" dur="500" fill="hold"/>
                                        <p:tgtEl>
                                          <p:spTgt spid="158775"/>
                                        </p:tgtEl>
                                        <p:attrNameLst>
                                          <p:attrName>ppt_x</p:attrName>
                                        </p:attrNameLst>
                                      </p:cBhvr>
                                      <p:tavLst>
                                        <p:tav tm="0">
                                          <p:val>
                                            <p:strVal val="#ppt_x"/>
                                          </p:val>
                                        </p:tav>
                                        <p:tav tm="100000">
                                          <p:val>
                                            <p:strVal val="#ppt_x"/>
                                          </p:val>
                                        </p:tav>
                                      </p:tavLst>
                                    </p:anim>
                                    <p:anim calcmode="lin" valueType="num">
                                      <p:cBhvr additive="base">
                                        <p:cTn id="54" dur="500" fill="hold"/>
                                        <p:tgtEl>
                                          <p:spTgt spid="158775"/>
                                        </p:tgtEl>
                                        <p:attrNameLst>
                                          <p:attrName>ppt_y</p:attrName>
                                        </p:attrNameLst>
                                      </p:cBhvr>
                                      <p:tavLst>
                                        <p:tav tm="0">
                                          <p:val>
                                            <p:strVal val="1+#ppt_h/2"/>
                                          </p:val>
                                        </p:tav>
                                        <p:tav tm="100000">
                                          <p:val>
                                            <p:strVal val="#ppt_y"/>
                                          </p:val>
                                        </p:tav>
                                      </p:tavLst>
                                    </p:anim>
                                  </p:childTnLst>
                                </p:cTn>
                              </p:par>
                              <p:par>
                                <p:cTn id="55" presetID="2" presetClass="entr" presetSubtype="4" fill="hold" nodeType="withEffect">
                                  <p:stCondLst>
                                    <p:cond delay="0"/>
                                  </p:stCondLst>
                                  <p:childTnLst>
                                    <p:set>
                                      <p:cBhvr>
                                        <p:cTn id="56" dur="1" fill="hold">
                                          <p:stCondLst>
                                            <p:cond delay="0"/>
                                          </p:stCondLst>
                                        </p:cTn>
                                        <p:tgtEl>
                                          <p:spTgt spid="158762"/>
                                        </p:tgtEl>
                                        <p:attrNameLst>
                                          <p:attrName>style.visibility</p:attrName>
                                        </p:attrNameLst>
                                      </p:cBhvr>
                                      <p:to>
                                        <p:strVal val="visible"/>
                                      </p:to>
                                    </p:set>
                                    <p:anim calcmode="lin" valueType="num">
                                      <p:cBhvr additive="base">
                                        <p:cTn id="57" dur="500" fill="hold"/>
                                        <p:tgtEl>
                                          <p:spTgt spid="158762"/>
                                        </p:tgtEl>
                                        <p:attrNameLst>
                                          <p:attrName>ppt_x</p:attrName>
                                        </p:attrNameLst>
                                      </p:cBhvr>
                                      <p:tavLst>
                                        <p:tav tm="0">
                                          <p:val>
                                            <p:strVal val="#ppt_x"/>
                                          </p:val>
                                        </p:tav>
                                        <p:tav tm="100000">
                                          <p:val>
                                            <p:strVal val="#ppt_x"/>
                                          </p:val>
                                        </p:tav>
                                      </p:tavLst>
                                    </p:anim>
                                    <p:anim calcmode="lin" valueType="num">
                                      <p:cBhvr additive="base">
                                        <p:cTn id="58" dur="500" fill="hold"/>
                                        <p:tgtEl>
                                          <p:spTgt spid="158762"/>
                                        </p:tgtEl>
                                        <p:attrNameLst>
                                          <p:attrName>ppt_y</p:attrName>
                                        </p:attrNameLst>
                                      </p:cBhvr>
                                      <p:tavLst>
                                        <p:tav tm="0">
                                          <p:val>
                                            <p:strVal val="1+#ppt_h/2"/>
                                          </p:val>
                                        </p:tav>
                                        <p:tav tm="100000">
                                          <p:val>
                                            <p:strVal val="#ppt_y"/>
                                          </p:val>
                                        </p:tav>
                                      </p:tavLst>
                                    </p:anim>
                                  </p:childTnLst>
                                </p:cTn>
                              </p:par>
                              <p:par>
                                <p:cTn id="59" presetID="2" presetClass="entr" presetSubtype="4" fill="hold" nodeType="withEffect">
                                  <p:stCondLst>
                                    <p:cond delay="0"/>
                                  </p:stCondLst>
                                  <p:childTnLst>
                                    <p:set>
                                      <p:cBhvr>
                                        <p:cTn id="60" dur="1" fill="hold">
                                          <p:stCondLst>
                                            <p:cond delay="0"/>
                                          </p:stCondLst>
                                        </p:cTn>
                                        <p:tgtEl>
                                          <p:spTgt spid="158769"/>
                                        </p:tgtEl>
                                        <p:attrNameLst>
                                          <p:attrName>style.visibility</p:attrName>
                                        </p:attrNameLst>
                                      </p:cBhvr>
                                      <p:to>
                                        <p:strVal val="visible"/>
                                      </p:to>
                                    </p:set>
                                    <p:anim calcmode="lin" valueType="num">
                                      <p:cBhvr additive="base">
                                        <p:cTn id="61" dur="500" fill="hold"/>
                                        <p:tgtEl>
                                          <p:spTgt spid="158769"/>
                                        </p:tgtEl>
                                        <p:attrNameLst>
                                          <p:attrName>ppt_x</p:attrName>
                                        </p:attrNameLst>
                                      </p:cBhvr>
                                      <p:tavLst>
                                        <p:tav tm="0">
                                          <p:val>
                                            <p:strVal val="#ppt_x"/>
                                          </p:val>
                                        </p:tav>
                                        <p:tav tm="100000">
                                          <p:val>
                                            <p:strVal val="#ppt_x"/>
                                          </p:val>
                                        </p:tav>
                                      </p:tavLst>
                                    </p:anim>
                                    <p:anim calcmode="lin" valueType="num">
                                      <p:cBhvr additive="base">
                                        <p:cTn id="62" dur="500" fill="hold"/>
                                        <p:tgtEl>
                                          <p:spTgt spid="158769"/>
                                        </p:tgtEl>
                                        <p:attrNameLst>
                                          <p:attrName>ppt_y</p:attrName>
                                        </p:attrNameLst>
                                      </p:cBhvr>
                                      <p:tavLst>
                                        <p:tav tm="0">
                                          <p:val>
                                            <p:strVal val="1+#ppt_h/2"/>
                                          </p:val>
                                        </p:tav>
                                        <p:tav tm="100000">
                                          <p:val>
                                            <p:strVal val="#ppt_y"/>
                                          </p:val>
                                        </p:tav>
                                      </p:tavLst>
                                    </p:anim>
                                  </p:childTnLst>
                                </p:cTn>
                              </p:par>
                              <p:par>
                                <p:cTn id="63" presetID="2" presetClass="entr" presetSubtype="4" fill="hold" nodeType="withEffect">
                                  <p:stCondLst>
                                    <p:cond delay="0"/>
                                  </p:stCondLst>
                                  <p:childTnLst>
                                    <p:set>
                                      <p:cBhvr>
                                        <p:cTn id="64" dur="1" fill="hold">
                                          <p:stCondLst>
                                            <p:cond delay="0"/>
                                          </p:stCondLst>
                                        </p:cTn>
                                        <p:tgtEl>
                                          <p:spTgt spid="158771"/>
                                        </p:tgtEl>
                                        <p:attrNameLst>
                                          <p:attrName>style.visibility</p:attrName>
                                        </p:attrNameLst>
                                      </p:cBhvr>
                                      <p:to>
                                        <p:strVal val="visible"/>
                                      </p:to>
                                    </p:set>
                                    <p:anim calcmode="lin" valueType="num">
                                      <p:cBhvr additive="base">
                                        <p:cTn id="65" dur="500" fill="hold"/>
                                        <p:tgtEl>
                                          <p:spTgt spid="158771"/>
                                        </p:tgtEl>
                                        <p:attrNameLst>
                                          <p:attrName>ppt_x</p:attrName>
                                        </p:attrNameLst>
                                      </p:cBhvr>
                                      <p:tavLst>
                                        <p:tav tm="0">
                                          <p:val>
                                            <p:strVal val="#ppt_x"/>
                                          </p:val>
                                        </p:tav>
                                        <p:tav tm="100000">
                                          <p:val>
                                            <p:strVal val="#ppt_x"/>
                                          </p:val>
                                        </p:tav>
                                      </p:tavLst>
                                    </p:anim>
                                    <p:anim calcmode="lin" valueType="num">
                                      <p:cBhvr additive="base">
                                        <p:cTn id="66" dur="500" fill="hold"/>
                                        <p:tgtEl>
                                          <p:spTgt spid="15877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741" grpId="0"/>
      <p:bldP spid="158761" grpId="0"/>
      <p:bldP spid="158762" grpId="0"/>
      <p:bldP spid="158763" grpId="0"/>
      <p:bldP spid="158764" grpId="0"/>
      <p:bldP spid="158769" grpId="0"/>
      <p:bldP spid="158770" grpId="0"/>
      <p:bldP spid="158771" grpId="0"/>
      <p:bldP spid="158772" grpId="0"/>
      <p:bldP spid="158773" grpId="0"/>
      <p:bldP spid="158774" grpId="0"/>
      <p:bldP spid="158775"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a:extLst>
              <a:ext uri="{FF2B5EF4-FFF2-40B4-BE49-F238E27FC236}">
                <a16:creationId xmlns:a16="http://schemas.microsoft.com/office/drawing/2014/main" id="{91BD3E59-C15F-FA56-E65B-7E4C36EE999B}"/>
              </a:ext>
            </a:extLst>
          </p:cNvPr>
          <p:cNvSpPr>
            <a:spLocks noGrp="1" noChangeArrowheads="1"/>
          </p:cNvSpPr>
          <p:nvPr>
            <p:ph type="title"/>
          </p:nvPr>
        </p:nvSpPr>
        <p:spPr/>
        <p:txBody>
          <a:bodyPr/>
          <a:lstStyle/>
          <a:p>
            <a:pPr eaLnBrk="1" hangingPunct="1"/>
            <a:r>
              <a:rPr lang="en-US" altLang="zh-TW">
                <a:ea typeface="新細明體" panose="02020500000000000000" pitchFamily="18" charset="-120"/>
              </a:rPr>
              <a:t>Data Patterns</a:t>
            </a:r>
          </a:p>
        </p:txBody>
      </p:sp>
      <p:sp>
        <p:nvSpPr>
          <p:cNvPr id="160771" name="Rectangle 3">
            <a:extLst>
              <a:ext uri="{FF2B5EF4-FFF2-40B4-BE49-F238E27FC236}">
                <a16:creationId xmlns:a16="http://schemas.microsoft.com/office/drawing/2014/main" id="{97B77A9A-96FD-45C4-3A87-90EBE7E750BD}"/>
              </a:ext>
            </a:extLst>
          </p:cNvPr>
          <p:cNvSpPr>
            <a:spLocks noGrp="1" noChangeArrowheads="1"/>
          </p:cNvSpPr>
          <p:nvPr>
            <p:ph type="body" idx="1"/>
          </p:nvPr>
        </p:nvSpPr>
        <p:spPr>
          <a:xfrm>
            <a:off x="2362200" y="1600200"/>
            <a:ext cx="8077200" cy="5029200"/>
          </a:xfrm>
        </p:spPr>
        <p:txBody>
          <a:bodyPr/>
          <a:lstStyle/>
          <a:p>
            <a:pPr eaLnBrk="1" hangingPunct="1"/>
            <a:r>
              <a:rPr lang="en-US" altLang="zh-TW" dirty="0">
                <a:ea typeface="新細明體" panose="02020500000000000000" pitchFamily="18" charset="-120"/>
              </a:rPr>
              <a:t>Seasonal Pattern</a:t>
            </a:r>
          </a:p>
          <a:p>
            <a:pPr lvl="1" eaLnBrk="1" hangingPunct="1"/>
            <a:r>
              <a:rPr lang="en-US" altLang="zh-TW" dirty="0">
                <a:ea typeface="新細明體" panose="02020500000000000000" pitchFamily="18" charset="-120"/>
              </a:rPr>
              <a:t>A </a:t>
            </a:r>
            <a:r>
              <a:rPr lang="en-US" altLang="zh-TW" dirty="0">
                <a:solidFill>
                  <a:srgbClr val="FF0000"/>
                </a:solidFill>
                <a:ea typeface="新細明體" panose="02020500000000000000" pitchFamily="18" charset="-120"/>
              </a:rPr>
              <a:t>predictable and repetitive movement </a:t>
            </a:r>
            <a:r>
              <a:rPr lang="en-US" altLang="zh-TW" dirty="0">
                <a:ea typeface="新細明體" panose="02020500000000000000" pitchFamily="18" charset="-120"/>
              </a:rPr>
              <a:t>observed around a trend line within a period of 1 year or less.</a:t>
            </a:r>
          </a:p>
          <a:p>
            <a:pPr eaLnBrk="1" hangingPunct="1">
              <a:buFont typeface="Wingdings" panose="05000000000000000000" pitchFamily="2" charset="2"/>
              <a:buNone/>
            </a:pPr>
            <a:endParaRPr lang="en-US" altLang="zh-TW" dirty="0">
              <a:ea typeface="新細明體" panose="02020500000000000000" pitchFamily="18" charset="-120"/>
            </a:endParaRPr>
          </a:p>
        </p:txBody>
      </p:sp>
      <p:grpSp>
        <p:nvGrpSpPr>
          <p:cNvPr id="2" name="Group 4">
            <a:extLst>
              <a:ext uri="{FF2B5EF4-FFF2-40B4-BE49-F238E27FC236}">
                <a16:creationId xmlns:a16="http://schemas.microsoft.com/office/drawing/2014/main" id="{BE2C29FD-BA2A-57AD-1AB6-609EF2DECC91}"/>
              </a:ext>
            </a:extLst>
          </p:cNvPr>
          <p:cNvGrpSpPr>
            <a:grpSpLocks/>
          </p:cNvGrpSpPr>
          <p:nvPr/>
        </p:nvGrpSpPr>
        <p:grpSpPr bwMode="auto">
          <a:xfrm>
            <a:off x="3581400" y="3581400"/>
            <a:ext cx="5562600" cy="2438400"/>
            <a:chOff x="3024" y="8011"/>
            <a:chExt cx="5517" cy="2614"/>
          </a:xfrm>
        </p:grpSpPr>
        <p:sp>
          <p:nvSpPr>
            <p:cNvPr id="12295" name="Freeform 5">
              <a:extLst>
                <a:ext uri="{FF2B5EF4-FFF2-40B4-BE49-F238E27FC236}">
                  <a16:creationId xmlns:a16="http://schemas.microsoft.com/office/drawing/2014/main" id="{2D30B955-8765-1B94-87E2-D6CEF7098EF8}"/>
                </a:ext>
              </a:extLst>
            </p:cNvPr>
            <p:cNvSpPr>
              <a:spLocks/>
            </p:cNvSpPr>
            <p:nvPr/>
          </p:nvSpPr>
          <p:spPr bwMode="auto">
            <a:xfrm>
              <a:off x="3024" y="8011"/>
              <a:ext cx="6" cy="2594"/>
            </a:xfrm>
            <a:custGeom>
              <a:avLst/>
              <a:gdLst>
                <a:gd name="T0" fmla="*/ 0 w 6"/>
                <a:gd name="T1" fmla="*/ 0 h 2594"/>
                <a:gd name="T2" fmla="*/ 6 w 6"/>
                <a:gd name="T3" fmla="*/ 2594 h 2594"/>
                <a:gd name="T4" fmla="*/ 0 60000 65536"/>
                <a:gd name="T5" fmla="*/ 0 60000 65536"/>
                <a:gd name="T6" fmla="*/ 0 w 6"/>
                <a:gd name="T7" fmla="*/ 0 h 2594"/>
                <a:gd name="T8" fmla="*/ 6 w 6"/>
                <a:gd name="T9" fmla="*/ 2594 h 2594"/>
              </a:gdLst>
              <a:ahLst/>
              <a:cxnLst>
                <a:cxn ang="T4">
                  <a:pos x="T0" y="T1"/>
                </a:cxn>
                <a:cxn ang="T5">
                  <a:pos x="T2" y="T3"/>
                </a:cxn>
              </a:cxnLst>
              <a:rect l="T6" t="T7" r="T8" b="T9"/>
              <a:pathLst>
                <a:path w="6" h="2594">
                  <a:moveTo>
                    <a:pt x="0" y="0"/>
                  </a:moveTo>
                  <a:lnTo>
                    <a:pt x="6" y="2594"/>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12296" name="Freeform 6">
              <a:extLst>
                <a:ext uri="{FF2B5EF4-FFF2-40B4-BE49-F238E27FC236}">
                  <a16:creationId xmlns:a16="http://schemas.microsoft.com/office/drawing/2014/main" id="{648CF648-CD55-D5A2-2068-8CC11504AECE}"/>
                </a:ext>
              </a:extLst>
            </p:cNvPr>
            <p:cNvSpPr>
              <a:spLocks/>
            </p:cNvSpPr>
            <p:nvPr/>
          </p:nvSpPr>
          <p:spPr bwMode="auto">
            <a:xfrm>
              <a:off x="3060" y="10620"/>
              <a:ext cx="5481" cy="5"/>
            </a:xfrm>
            <a:custGeom>
              <a:avLst/>
              <a:gdLst>
                <a:gd name="T0" fmla="*/ 0 w 5481"/>
                <a:gd name="T1" fmla="*/ 0 h 5"/>
                <a:gd name="T2" fmla="*/ 5481 w 5481"/>
                <a:gd name="T3" fmla="*/ 5 h 5"/>
                <a:gd name="T4" fmla="*/ 0 60000 65536"/>
                <a:gd name="T5" fmla="*/ 0 60000 65536"/>
                <a:gd name="T6" fmla="*/ 0 w 5481"/>
                <a:gd name="T7" fmla="*/ 0 h 5"/>
                <a:gd name="T8" fmla="*/ 5481 w 5481"/>
                <a:gd name="T9" fmla="*/ 5 h 5"/>
              </a:gdLst>
              <a:ahLst/>
              <a:cxnLst>
                <a:cxn ang="T4">
                  <a:pos x="T0" y="T1"/>
                </a:cxn>
                <a:cxn ang="T5">
                  <a:pos x="T2" y="T3"/>
                </a:cxn>
              </a:cxnLst>
              <a:rect l="T6" t="T7" r="T8" b="T9"/>
              <a:pathLst>
                <a:path w="5481" h="5">
                  <a:moveTo>
                    <a:pt x="0" y="0"/>
                  </a:moveTo>
                  <a:lnTo>
                    <a:pt x="5481" y="5"/>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12297" name="Freeform 7">
              <a:extLst>
                <a:ext uri="{FF2B5EF4-FFF2-40B4-BE49-F238E27FC236}">
                  <a16:creationId xmlns:a16="http://schemas.microsoft.com/office/drawing/2014/main" id="{9DB9384A-FDF3-F83E-6559-A17E309F3396}"/>
                </a:ext>
              </a:extLst>
            </p:cNvPr>
            <p:cNvSpPr>
              <a:spLocks/>
            </p:cNvSpPr>
            <p:nvPr/>
          </p:nvSpPr>
          <p:spPr bwMode="auto">
            <a:xfrm>
              <a:off x="3030" y="9184"/>
              <a:ext cx="471" cy="791"/>
            </a:xfrm>
            <a:custGeom>
              <a:avLst/>
              <a:gdLst>
                <a:gd name="T0" fmla="*/ 0 w 471"/>
                <a:gd name="T1" fmla="*/ 791 h 791"/>
                <a:gd name="T2" fmla="*/ 471 w 471"/>
                <a:gd name="T3" fmla="*/ 0 h 791"/>
                <a:gd name="T4" fmla="*/ 0 60000 65536"/>
                <a:gd name="T5" fmla="*/ 0 60000 65536"/>
                <a:gd name="T6" fmla="*/ 0 w 471"/>
                <a:gd name="T7" fmla="*/ 0 h 791"/>
                <a:gd name="T8" fmla="*/ 471 w 471"/>
                <a:gd name="T9" fmla="*/ 791 h 791"/>
              </a:gdLst>
              <a:ahLst/>
              <a:cxnLst>
                <a:cxn ang="T4">
                  <a:pos x="T0" y="T1"/>
                </a:cxn>
                <a:cxn ang="T5">
                  <a:pos x="T2" y="T3"/>
                </a:cxn>
              </a:cxnLst>
              <a:rect l="T6" t="T7" r="T8" b="T9"/>
              <a:pathLst>
                <a:path w="471" h="791">
                  <a:moveTo>
                    <a:pt x="0" y="791"/>
                  </a:moveTo>
                  <a:lnTo>
                    <a:pt x="471" y="0"/>
                  </a:lnTo>
                </a:path>
              </a:pathLst>
            </a:custGeom>
            <a:noFill/>
            <a:ln w="9525">
              <a:solidFill>
                <a:srgbClr val="000000"/>
              </a:solidFill>
              <a:round/>
              <a:headEnd/>
              <a:tailEnd type="oval" w="sm" len="sm"/>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12298" name="Line 8">
              <a:extLst>
                <a:ext uri="{FF2B5EF4-FFF2-40B4-BE49-F238E27FC236}">
                  <a16:creationId xmlns:a16="http://schemas.microsoft.com/office/drawing/2014/main" id="{0BB80438-6E14-8F26-5728-5DAD0B2505FD}"/>
                </a:ext>
              </a:extLst>
            </p:cNvPr>
            <p:cNvSpPr>
              <a:spLocks noChangeShapeType="1"/>
            </p:cNvSpPr>
            <p:nvPr/>
          </p:nvSpPr>
          <p:spPr bwMode="auto">
            <a:xfrm>
              <a:off x="3501" y="9184"/>
              <a:ext cx="180" cy="540"/>
            </a:xfrm>
            <a:prstGeom prst="line">
              <a:avLst/>
            </a:prstGeom>
            <a:noFill/>
            <a:ln w="9525">
              <a:solidFill>
                <a:srgbClr val="000000"/>
              </a:solidFill>
              <a:round/>
              <a:headEnd/>
              <a:tailEnd type="oval" w="sm" len="sm"/>
            </a:ln>
            <a:extLst>
              <a:ext uri="{909E8E84-426E-40DD-AFC4-6F175D3DCCD1}">
                <a14:hiddenFill xmlns:a14="http://schemas.microsoft.com/office/drawing/2010/main">
                  <a:noFill/>
                </a14:hiddenFill>
              </a:ext>
            </a:extLst>
          </p:spPr>
          <p:txBody>
            <a:bodyPr/>
            <a:lstStyle/>
            <a:p>
              <a:endParaRPr lang="en-IN"/>
            </a:p>
          </p:txBody>
        </p:sp>
        <p:sp>
          <p:nvSpPr>
            <p:cNvPr id="12299" name="Line 9">
              <a:extLst>
                <a:ext uri="{FF2B5EF4-FFF2-40B4-BE49-F238E27FC236}">
                  <a16:creationId xmlns:a16="http://schemas.microsoft.com/office/drawing/2014/main" id="{5FAF34B9-1D61-1900-EB30-BE8D871E2274}"/>
                </a:ext>
              </a:extLst>
            </p:cNvPr>
            <p:cNvSpPr>
              <a:spLocks noChangeShapeType="1"/>
            </p:cNvSpPr>
            <p:nvPr/>
          </p:nvSpPr>
          <p:spPr bwMode="auto">
            <a:xfrm>
              <a:off x="3681" y="9724"/>
              <a:ext cx="540" cy="540"/>
            </a:xfrm>
            <a:prstGeom prst="line">
              <a:avLst/>
            </a:prstGeom>
            <a:noFill/>
            <a:ln w="9525">
              <a:solidFill>
                <a:srgbClr val="000000"/>
              </a:solidFill>
              <a:round/>
              <a:headEnd/>
              <a:tailEnd type="oval" w="sm" len="sm"/>
            </a:ln>
            <a:extLst>
              <a:ext uri="{909E8E84-426E-40DD-AFC4-6F175D3DCCD1}">
                <a14:hiddenFill xmlns:a14="http://schemas.microsoft.com/office/drawing/2010/main">
                  <a:noFill/>
                </a14:hiddenFill>
              </a:ext>
            </a:extLst>
          </p:spPr>
          <p:txBody>
            <a:bodyPr/>
            <a:lstStyle/>
            <a:p>
              <a:endParaRPr lang="en-IN"/>
            </a:p>
          </p:txBody>
        </p:sp>
        <p:sp>
          <p:nvSpPr>
            <p:cNvPr id="12300" name="Line 10">
              <a:extLst>
                <a:ext uri="{FF2B5EF4-FFF2-40B4-BE49-F238E27FC236}">
                  <a16:creationId xmlns:a16="http://schemas.microsoft.com/office/drawing/2014/main" id="{825E3093-73B6-6965-1400-28528A92FD8B}"/>
                </a:ext>
              </a:extLst>
            </p:cNvPr>
            <p:cNvSpPr>
              <a:spLocks noChangeShapeType="1"/>
            </p:cNvSpPr>
            <p:nvPr/>
          </p:nvSpPr>
          <p:spPr bwMode="auto">
            <a:xfrm flipV="1">
              <a:off x="4221" y="10084"/>
              <a:ext cx="360" cy="180"/>
            </a:xfrm>
            <a:prstGeom prst="line">
              <a:avLst/>
            </a:prstGeom>
            <a:noFill/>
            <a:ln w="9525">
              <a:solidFill>
                <a:srgbClr val="000000"/>
              </a:solidFill>
              <a:round/>
              <a:headEnd/>
              <a:tailEnd type="oval" w="sm" len="sm"/>
            </a:ln>
            <a:extLst>
              <a:ext uri="{909E8E84-426E-40DD-AFC4-6F175D3DCCD1}">
                <a14:hiddenFill xmlns:a14="http://schemas.microsoft.com/office/drawing/2010/main">
                  <a:noFill/>
                </a14:hiddenFill>
              </a:ext>
            </a:extLst>
          </p:spPr>
          <p:txBody>
            <a:bodyPr/>
            <a:lstStyle/>
            <a:p>
              <a:endParaRPr lang="en-IN"/>
            </a:p>
          </p:txBody>
        </p:sp>
        <p:sp>
          <p:nvSpPr>
            <p:cNvPr id="12301" name="Line 11">
              <a:extLst>
                <a:ext uri="{FF2B5EF4-FFF2-40B4-BE49-F238E27FC236}">
                  <a16:creationId xmlns:a16="http://schemas.microsoft.com/office/drawing/2014/main" id="{8CE8E950-39AA-B23F-BABD-5338B6BF30E6}"/>
                </a:ext>
              </a:extLst>
            </p:cNvPr>
            <p:cNvSpPr>
              <a:spLocks noChangeShapeType="1"/>
            </p:cNvSpPr>
            <p:nvPr/>
          </p:nvSpPr>
          <p:spPr bwMode="auto">
            <a:xfrm flipV="1">
              <a:off x="4581" y="9004"/>
              <a:ext cx="360" cy="1080"/>
            </a:xfrm>
            <a:prstGeom prst="line">
              <a:avLst/>
            </a:prstGeom>
            <a:noFill/>
            <a:ln w="9525">
              <a:solidFill>
                <a:srgbClr val="000000"/>
              </a:solidFill>
              <a:round/>
              <a:headEnd/>
              <a:tailEnd type="oval" w="sm" len="sm"/>
            </a:ln>
            <a:extLst>
              <a:ext uri="{909E8E84-426E-40DD-AFC4-6F175D3DCCD1}">
                <a14:hiddenFill xmlns:a14="http://schemas.microsoft.com/office/drawing/2010/main">
                  <a:noFill/>
                </a14:hiddenFill>
              </a:ext>
            </a:extLst>
          </p:spPr>
          <p:txBody>
            <a:bodyPr/>
            <a:lstStyle/>
            <a:p>
              <a:endParaRPr lang="en-IN"/>
            </a:p>
          </p:txBody>
        </p:sp>
        <p:sp>
          <p:nvSpPr>
            <p:cNvPr id="12302" name="Line 12">
              <a:extLst>
                <a:ext uri="{FF2B5EF4-FFF2-40B4-BE49-F238E27FC236}">
                  <a16:creationId xmlns:a16="http://schemas.microsoft.com/office/drawing/2014/main" id="{508AAE1D-F140-BE52-623F-0480A514E57B}"/>
                </a:ext>
              </a:extLst>
            </p:cNvPr>
            <p:cNvSpPr>
              <a:spLocks noChangeShapeType="1"/>
            </p:cNvSpPr>
            <p:nvPr/>
          </p:nvSpPr>
          <p:spPr bwMode="auto">
            <a:xfrm>
              <a:off x="4941" y="9004"/>
              <a:ext cx="180" cy="720"/>
            </a:xfrm>
            <a:prstGeom prst="line">
              <a:avLst/>
            </a:prstGeom>
            <a:noFill/>
            <a:ln w="9525">
              <a:solidFill>
                <a:srgbClr val="000000"/>
              </a:solidFill>
              <a:round/>
              <a:headEnd/>
              <a:tailEnd type="oval" w="sm" len="sm"/>
            </a:ln>
            <a:extLst>
              <a:ext uri="{909E8E84-426E-40DD-AFC4-6F175D3DCCD1}">
                <a14:hiddenFill xmlns:a14="http://schemas.microsoft.com/office/drawing/2010/main">
                  <a:noFill/>
                </a14:hiddenFill>
              </a:ext>
            </a:extLst>
          </p:spPr>
          <p:txBody>
            <a:bodyPr/>
            <a:lstStyle/>
            <a:p>
              <a:endParaRPr lang="en-IN"/>
            </a:p>
          </p:txBody>
        </p:sp>
        <p:sp>
          <p:nvSpPr>
            <p:cNvPr id="12303" name="Line 13">
              <a:extLst>
                <a:ext uri="{FF2B5EF4-FFF2-40B4-BE49-F238E27FC236}">
                  <a16:creationId xmlns:a16="http://schemas.microsoft.com/office/drawing/2014/main" id="{B290E311-7556-7FE6-3FFD-11B1E2FC56D4}"/>
                </a:ext>
              </a:extLst>
            </p:cNvPr>
            <p:cNvSpPr>
              <a:spLocks noChangeShapeType="1"/>
            </p:cNvSpPr>
            <p:nvPr/>
          </p:nvSpPr>
          <p:spPr bwMode="auto">
            <a:xfrm>
              <a:off x="5121" y="9724"/>
              <a:ext cx="540" cy="180"/>
            </a:xfrm>
            <a:prstGeom prst="line">
              <a:avLst/>
            </a:prstGeom>
            <a:noFill/>
            <a:ln w="9525">
              <a:solidFill>
                <a:srgbClr val="000000"/>
              </a:solidFill>
              <a:round/>
              <a:headEnd/>
              <a:tailEnd type="oval" w="sm" len="sm"/>
            </a:ln>
            <a:extLst>
              <a:ext uri="{909E8E84-426E-40DD-AFC4-6F175D3DCCD1}">
                <a14:hiddenFill xmlns:a14="http://schemas.microsoft.com/office/drawing/2010/main">
                  <a:noFill/>
                </a14:hiddenFill>
              </a:ext>
            </a:extLst>
          </p:spPr>
          <p:txBody>
            <a:bodyPr/>
            <a:lstStyle/>
            <a:p>
              <a:endParaRPr lang="en-IN"/>
            </a:p>
          </p:txBody>
        </p:sp>
        <p:sp>
          <p:nvSpPr>
            <p:cNvPr id="12304" name="Line 14">
              <a:extLst>
                <a:ext uri="{FF2B5EF4-FFF2-40B4-BE49-F238E27FC236}">
                  <a16:creationId xmlns:a16="http://schemas.microsoft.com/office/drawing/2014/main" id="{6A7233BC-9B10-ED60-D27A-D35F63B95CD7}"/>
                </a:ext>
              </a:extLst>
            </p:cNvPr>
            <p:cNvSpPr>
              <a:spLocks noChangeShapeType="1"/>
            </p:cNvSpPr>
            <p:nvPr/>
          </p:nvSpPr>
          <p:spPr bwMode="auto">
            <a:xfrm flipV="1">
              <a:off x="5661" y="9544"/>
              <a:ext cx="180" cy="360"/>
            </a:xfrm>
            <a:prstGeom prst="line">
              <a:avLst/>
            </a:prstGeom>
            <a:noFill/>
            <a:ln w="9525">
              <a:solidFill>
                <a:srgbClr val="000000"/>
              </a:solidFill>
              <a:round/>
              <a:headEnd/>
              <a:tailEnd type="oval" w="sm" len="sm"/>
            </a:ln>
            <a:extLst>
              <a:ext uri="{909E8E84-426E-40DD-AFC4-6F175D3DCCD1}">
                <a14:hiddenFill xmlns:a14="http://schemas.microsoft.com/office/drawing/2010/main">
                  <a:noFill/>
                </a14:hiddenFill>
              </a:ext>
            </a:extLst>
          </p:spPr>
          <p:txBody>
            <a:bodyPr/>
            <a:lstStyle/>
            <a:p>
              <a:endParaRPr lang="en-IN"/>
            </a:p>
          </p:txBody>
        </p:sp>
        <p:sp>
          <p:nvSpPr>
            <p:cNvPr id="12305" name="Line 15">
              <a:extLst>
                <a:ext uri="{FF2B5EF4-FFF2-40B4-BE49-F238E27FC236}">
                  <a16:creationId xmlns:a16="http://schemas.microsoft.com/office/drawing/2014/main" id="{33759FA4-ECEE-82CE-E3E5-58DACA6B7C64}"/>
                </a:ext>
              </a:extLst>
            </p:cNvPr>
            <p:cNvSpPr>
              <a:spLocks noChangeShapeType="1"/>
            </p:cNvSpPr>
            <p:nvPr/>
          </p:nvSpPr>
          <p:spPr bwMode="auto">
            <a:xfrm flipV="1">
              <a:off x="5841" y="8644"/>
              <a:ext cx="540" cy="900"/>
            </a:xfrm>
            <a:prstGeom prst="line">
              <a:avLst/>
            </a:prstGeom>
            <a:noFill/>
            <a:ln w="9525">
              <a:solidFill>
                <a:srgbClr val="000000"/>
              </a:solidFill>
              <a:round/>
              <a:headEnd/>
              <a:tailEnd type="oval" w="sm" len="sm"/>
            </a:ln>
            <a:extLst>
              <a:ext uri="{909E8E84-426E-40DD-AFC4-6F175D3DCCD1}">
                <a14:hiddenFill xmlns:a14="http://schemas.microsoft.com/office/drawing/2010/main">
                  <a:noFill/>
                </a14:hiddenFill>
              </a:ext>
            </a:extLst>
          </p:spPr>
          <p:txBody>
            <a:bodyPr/>
            <a:lstStyle/>
            <a:p>
              <a:endParaRPr lang="en-IN"/>
            </a:p>
          </p:txBody>
        </p:sp>
        <p:sp>
          <p:nvSpPr>
            <p:cNvPr id="12306" name="Line 16">
              <a:extLst>
                <a:ext uri="{FF2B5EF4-FFF2-40B4-BE49-F238E27FC236}">
                  <a16:creationId xmlns:a16="http://schemas.microsoft.com/office/drawing/2014/main" id="{0BA9D165-E772-DFC4-1377-3762B2B99351}"/>
                </a:ext>
              </a:extLst>
            </p:cNvPr>
            <p:cNvSpPr>
              <a:spLocks noChangeShapeType="1"/>
            </p:cNvSpPr>
            <p:nvPr/>
          </p:nvSpPr>
          <p:spPr bwMode="auto">
            <a:xfrm>
              <a:off x="6381" y="8644"/>
              <a:ext cx="180" cy="900"/>
            </a:xfrm>
            <a:prstGeom prst="line">
              <a:avLst/>
            </a:prstGeom>
            <a:noFill/>
            <a:ln w="9525">
              <a:solidFill>
                <a:srgbClr val="000000"/>
              </a:solidFill>
              <a:round/>
              <a:headEnd/>
              <a:tailEnd type="oval" w="sm" len="sm"/>
            </a:ln>
            <a:extLst>
              <a:ext uri="{909E8E84-426E-40DD-AFC4-6F175D3DCCD1}">
                <a14:hiddenFill xmlns:a14="http://schemas.microsoft.com/office/drawing/2010/main">
                  <a:noFill/>
                </a14:hiddenFill>
              </a:ext>
            </a:extLst>
          </p:spPr>
          <p:txBody>
            <a:bodyPr/>
            <a:lstStyle/>
            <a:p>
              <a:endParaRPr lang="en-IN"/>
            </a:p>
          </p:txBody>
        </p:sp>
        <p:sp>
          <p:nvSpPr>
            <p:cNvPr id="12307" name="Line 17">
              <a:extLst>
                <a:ext uri="{FF2B5EF4-FFF2-40B4-BE49-F238E27FC236}">
                  <a16:creationId xmlns:a16="http://schemas.microsoft.com/office/drawing/2014/main" id="{A125837C-C526-BB29-46CD-D85984BE71C1}"/>
                </a:ext>
              </a:extLst>
            </p:cNvPr>
            <p:cNvSpPr>
              <a:spLocks noChangeShapeType="1"/>
            </p:cNvSpPr>
            <p:nvPr/>
          </p:nvSpPr>
          <p:spPr bwMode="auto">
            <a:xfrm>
              <a:off x="6561" y="9544"/>
              <a:ext cx="540" cy="180"/>
            </a:xfrm>
            <a:prstGeom prst="line">
              <a:avLst/>
            </a:prstGeom>
            <a:noFill/>
            <a:ln w="9525">
              <a:solidFill>
                <a:srgbClr val="000000"/>
              </a:solidFill>
              <a:round/>
              <a:headEnd/>
              <a:tailEnd type="oval" w="sm" len="sm"/>
            </a:ln>
            <a:extLst>
              <a:ext uri="{909E8E84-426E-40DD-AFC4-6F175D3DCCD1}">
                <a14:hiddenFill xmlns:a14="http://schemas.microsoft.com/office/drawing/2010/main">
                  <a:noFill/>
                </a14:hiddenFill>
              </a:ext>
            </a:extLst>
          </p:spPr>
          <p:txBody>
            <a:bodyPr/>
            <a:lstStyle/>
            <a:p>
              <a:endParaRPr lang="en-IN"/>
            </a:p>
          </p:txBody>
        </p:sp>
        <p:sp>
          <p:nvSpPr>
            <p:cNvPr id="12308" name="Line 18">
              <a:extLst>
                <a:ext uri="{FF2B5EF4-FFF2-40B4-BE49-F238E27FC236}">
                  <a16:creationId xmlns:a16="http://schemas.microsoft.com/office/drawing/2014/main" id="{A75D1A9C-BC76-BA90-472D-2F608D79C79A}"/>
                </a:ext>
              </a:extLst>
            </p:cNvPr>
            <p:cNvSpPr>
              <a:spLocks noChangeShapeType="1"/>
            </p:cNvSpPr>
            <p:nvPr/>
          </p:nvSpPr>
          <p:spPr bwMode="auto">
            <a:xfrm flipV="1">
              <a:off x="7101" y="9364"/>
              <a:ext cx="180" cy="360"/>
            </a:xfrm>
            <a:prstGeom prst="line">
              <a:avLst/>
            </a:prstGeom>
            <a:noFill/>
            <a:ln w="9525">
              <a:solidFill>
                <a:srgbClr val="000000"/>
              </a:solidFill>
              <a:round/>
              <a:headEnd/>
              <a:tailEnd type="oval" w="sm" len="sm"/>
            </a:ln>
            <a:extLst>
              <a:ext uri="{909E8E84-426E-40DD-AFC4-6F175D3DCCD1}">
                <a14:hiddenFill xmlns:a14="http://schemas.microsoft.com/office/drawing/2010/main">
                  <a:noFill/>
                </a14:hiddenFill>
              </a:ext>
            </a:extLst>
          </p:spPr>
          <p:txBody>
            <a:bodyPr/>
            <a:lstStyle/>
            <a:p>
              <a:endParaRPr lang="en-IN"/>
            </a:p>
          </p:txBody>
        </p:sp>
        <p:sp>
          <p:nvSpPr>
            <p:cNvPr id="12309" name="Line 19">
              <a:extLst>
                <a:ext uri="{FF2B5EF4-FFF2-40B4-BE49-F238E27FC236}">
                  <a16:creationId xmlns:a16="http://schemas.microsoft.com/office/drawing/2014/main" id="{7C3DABA8-202D-E696-270D-B45B58E5337C}"/>
                </a:ext>
              </a:extLst>
            </p:cNvPr>
            <p:cNvSpPr>
              <a:spLocks noChangeShapeType="1"/>
            </p:cNvSpPr>
            <p:nvPr/>
          </p:nvSpPr>
          <p:spPr bwMode="auto">
            <a:xfrm flipV="1">
              <a:off x="7281" y="8284"/>
              <a:ext cx="180" cy="1080"/>
            </a:xfrm>
            <a:prstGeom prst="line">
              <a:avLst/>
            </a:prstGeom>
            <a:noFill/>
            <a:ln w="9525">
              <a:solidFill>
                <a:srgbClr val="000000"/>
              </a:solidFill>
              <a:round/>
              <a:headEnd/>
              <a:tailEnd type="oval" w="sm" len="sm"/>
            </a:ln>
            <a:extLst>
              <a:ext uri="{909E8E84-426E-40DD-AFC4-6F175D3DCCD1}">
                <a14:hiddenFill xmlns:a14="http://schemas.microsoft.com/office/drawing/2010/main">
                  <a:noFill/>
                </a14:hiddenFill>
              </a:ext>
            </a:extLst>
          </p:spPr>
          <p:txBody>
            <a:bodyPr/>
            <a:lstStyle/>
            <a:p>
              <a:endParaRPr lang="en-IN"/>
            </a:p>
          </p:txBody>
        </p:sp>
        <p:sp>
          <p:nvSpPr>
            <p:cNvPr id="12310" name="Line 20">
              <a:extLst>
                <a:ext uri="{FF2B5EF4-FFF2-40B4-BE49-F238E27FC236}">
                  <a16:creationId xmlns:a16="http://schemas.microsoft.com/office/drawing/2014/main" id="{016AEC72-309A-DD3F-27F2-8BAF14F2C123}"/>
                </a:ext>
              </a:extLst>
            </p:cNvPr>
            <p:cNvSpPr>
              <a:spLocks noChangeShapeType="1"/>
            </p:cNvSpPr>
            <p:nvPr/>
          </p:nvSpPr>
          <p:spPr bwMode="auto">
            <a:xfrm>
              <a:off x="7461" y="8284"/>
              <a:ext cx="360" cy="900"/>
            </a:xfrm>
            <a:prstGeom prst="line">
              <a:avLst/>
            </a:prstGeom>
            <a:noFill/>
            <a:ln w="9525">
              <a:solidFill>
                <a:srgbClr val="000000"/>
              </a:solidFill>
              <a:round/>
              <a:headEnd/>
              <a:tailEnd type="oval" w="sm" len="sm"/>
            </a:ln>
            <a:extLst>
              <a:ext uri="{909E8E84-426E-40DD-AFC4-6F175D3DCCD1}">
                <a14:hiddenFill xmlns:a14="http://schemas.microsoft.com/office/drawing/2010/main">
                  <a:noFill/>
                </a14:hiddenFill>
              </a:ext>
            </a:extLst>
          </p:spPr>
          <p:txBody>
            <a:bodyPr/>
            <a:lstStyle/>
            <a:p>
              <a:endParaRPr lang="en-IN"/>
            </a:p>
          </p:txBody>
        </p:sp>
        <p:sp>
          <p:nvSpPr>
            <p:cNvPr id="12311" name="Line 21">
              <a:extLst>
                <a:ext uri="{FF2B5EF4-FFF2-40B4-BE49-F238E27FC236}">
                  <a16:creationId xmlns:a16="http://schemas.microsoft.com/office/drawing/2014/main" id="{8A0C2507-B21B-0310-D146-50B95F359335}"/>
                </a:ext>
              </a:extLst>
            </p:cNvPr>
            <p:cNvSpPr>
              <a:spLocks noChangeShapeType="1"/>
            </p:cNvSpPr>
            <p:nvPr/>
          </p:nvSpPr>
          <p:spPr bwMode="auto">
            <a:xfrm>
              <a:off x="7821" y="9184"/>
              <a:ext cx="540" cy="720"/>
            </a:xfrm>
            <a:prstGeom prst="line">
              <a:avLst/>
            </a:prstGeom>
            <a:noFill/>
            <a:ln w="9525">
              <a:solidFill>
                <a:srgbClr val="000000"/>
              </a:solidFill>
              <a:round/>
              <a:headEnd/>
              <a:tailEnd type="oval" w="sm" len="sm"/>
            </a:ln>
            <a:extLst>
              <a:ext uri="{909E8E84-426E-40DD-AFC4-6F175D3DCCD1}">
                <a14:hiddenFill xmlns:a14="http://schemas.microsoft.com/office/drawing/2010/main">
                  <a:noFill/>
                </a14:hiddenFill>
              </a:ext>
            </a:extLst>
          </p:spPr>
          <p:txBody>
            <a:bodyPr/>
            <a:lstStyle/>
            <a:p>
              <a:endParaRPr lang="en-IN"/>
            </a:p>
          </p:txBody>
        </p:sp>
      </p:grpSp>
      <p:sp>
        <p:nvSpPr>
          <p:cNvPr id="160792" name="Text Box 24">
            <a:extLst>
              <a:ext uri="{FF2B5EF4-FFF2-40B4-BE49-F238E27FC236}">
                <a16:creationId xmlns:a16="http://schemas.microsoft.com/office/drawing/2014/main" id="{67160771-37E2-926B-F3B7-EFD72DE47CF1}"/>
              </a:ext>
            </a:extLst>
          </p:cNvPr>
          <p:cNvSpPr txBox="1">
            <a:spLocks noChangeArrowheads="1"/>
          </p:cNvSpPr>
          <p:nvPr/>
        </p:nvSpPr>
        <p:spPr bwMode="auto">
          <a:xfrm>
            <a:off x="9296400" y="5791200"/>
            <a:ext cx="8382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29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500">
                <a:solidFill>
                  <a:schemeClr val="tx1"/>
                </a:solidFill>
                <a:latin typeface="Tahoma" panose="020B0604030504040204" pitchFamily="34" charset="0"/>
              </a:defRPr>
            </a:lvl2pPr>
            <a:lvl3pPr marL="1143000" indent="-228600">
              <a:spcBef>
                <a:spcPct val="20000"/>
              </a:spcBef>
              <a:buClr>
                <a:schemeClr val="accent2"/>
              </a:buClr>
              <a:buSzPct val="50000"/>
              <a:buFont typeface="Wingdings" panose="05000000000000000000" pitchFamily="2" charset="2"/>
              <a:buChar char="n"/>
              <a:defRPr sz="2300">
                <a:solidFill>
                  <a:schemeClr val="tx1"/>
                </a:solidFill>
                <a:latin typeface="Tahoma" panose="020B0604030504040204" pitchFamily="34" charset="0"/>
              </a:defRPr>
            </a:lvl3pPr>
            <a:lvl4pPr marL="1600200" indent="-228600">
              <a:spcBef>
                <a:spcPct val="20000"/>
              </a:spcBef>
              <a:buClr>
                <a:schemeClr val="folHlink"/>
              </a:buClr>
              <a:buSzPct val="55000"/>
              <a:buFont typeface="Wingdings" panose="05000000000000000000" pitchFamily="2" charset="2"/>
              <a:buChar char="n"/>
              <a:defRPr sz="1900">
                <a:solidFill>
                  <a:schemeClr val="tx1"/>
                </a:solidFill>
                <a:latin typeface="Tahoma" panose="020B0604030504040204" pitchFamily="34" charset="0"/>
              </a:defRPr>
            </a:lvl4pPr>
            <a:lvl5pPr marL="2057400" indent="-228600">
              <a:spcBef>
                <a:spcPct val="20000"/>
              </a:spcBef>
              <a:buClr>
                <a:srgbClr val="FD2B4E"/>
              </a:buClr>
              <a:buSzPct val="50000"/>
              <a:buFont typeface="Wingdings" panose="05000000000000000000" pitchFamily="2" charset="2"/>
              <a:buChar char="n"/>
              <a:defRPr sz="1900">
                <a:solidFill>
                  <a:schemeClr val="tx1"/>
                </a:solidFill>
                <a:latin typeface="Tahoma" panose="020B0604030504040204" pitchFamily="34" charset="0"/>
              </a:defRPr>
            </a:lvl5pPr>
            <a:lvl6pPr marL="2514600" indent="-228600" eaLnBrk="0" fontAlgn="base" hangingPunct="0">
              <a:spcBef>
                <a:spcPct val="20000"/>
              </a:spcBef>
              <a:spcAft>
                <a:spcPct val="0"/>
              </a:spcAft>
              <a:buClr>
                <a:srgbClr val="FD2B4E"/>
              </a:buClr>
              <a:buSzPct val="50000"/>
              <a:buFont typeface="Wingdings" panose="05000000000000000000" pitchFamily="2" charset="2"/>
              <a:buChar char="n"/>
              <a:defRPr sz="1900">
                <a:solidFill>
                  <a:schemeClr val="tx1"/>
                </a:solidFill>
                <a:latin typeface="Tahoma" panose="020B0604030504040204" pitchFamily="34" charset="0"/>
              </a:defRPr>
            </a:lvl6pPr>
            <a:lvl7pPr marL="2971800" indent="-228600" eaLnBrk="0" fontAlgn="base" hangingPunct="0">
              <a:spcBef>
                <a:spcPct val="20000"/>
              </a:spcBef>
              <a:spcAft>
                <a:spcPct val="0"/>
              </a:spcAft>
              <a:buClr>
                <a:srgbClr val="FD2B4E"/>
              </a:buClr>
              <a:buSzPct val="50000"/>
              <a:buFont typeface="Wingdings" panose="05000000000000000000" pitchFamily="2" charset="2"/>
              <a:buChar char="n"/>
              <a:defRPr sz="1900">
                <a:solidFill>
                  <a:schemeClr val="tx1"/>
                </a:solidFill>
                <a:latin typeface="Tahoma" panose="020B0604030504040204" pitchFamily="34" charset="0"/>
              </a:defRPr>
            </a:lvl7pPr>
            <a:lvl8pPr marL="3429000" indent="-228600" eaLnBrk="0" fontAlgn="base" hangingPunct="0">
              <a:spcBef>
                <a:spcPct val="20000"/>
              </a:spcBef>
              <a:spcAft>
                <a:spcPct val="0"/>
              </a:spcAft>
              <a:buClr>
                <a:srgbClr val="FD2B4E"/>
              </a:buClr>
              <a:buSzPct val="50000"/>
              <a:buFont typeface="Wingdings" panose="05000000000000000000" pitchFamily="2" charset="2"/>
              <a:buChar char="n"/>
              <a:defRPr sz="1900">
                <a:solidFill>
                  <a:schemeClr val="tx1"/>
                </a:solidFill>
                <a:latin typeface="Tahoma" panose="020B0604030504040204" pitchFamily="34" charset="0"/>
              </a:defRPr>
            </a:lvl8pPr>
            <a:lvl9pPr marL="3886200" indent="-228600" eaLnBrk="0" fontAlgn="base" hangingPunct="0">
              <a:spcBef>
                <a:spcPct val="20000"/>
              </a:spcBef>
              <a:spcAft>
                <a:spcPct val="0"/>
              </a:spcAft>
              <a:buClr>
                <a:srgbClr val="FD2B4E"/>
              </a:buClr>
              <a:buSzPct val="50000"/>
              <a:buFont typeface="Wingdings" panose="05000000000000000000" pitchFamily="2" charset="2"/>
              <a:buChar char="n"/>
              <a:defRPr sz="1900">
                <a:solidFill>
                  <a:schemeClr val="tx1"/>
                </a:solidFill>
                <a:latin typeface="Tahoma" panose="020B0604030504040204" pitchFamily="34" charset="0"/>
              </a:defRPr>
            </a:lvl9pPr>
          </a:lstStyle>
          <a:p>
            <a:pPr eaLnBrk="1" hangingPunct="1">
              <a:spcBef>
                <a:spcPct val="50000"/>
              </a:spcBef>
              <a:buClrTx/>
              <a:buSzTx/>
              <a:buFontTx/>
              <a:buNone/>
            </a:pPr>
            <a:r>
              <a:rPr lang="en-US" altLang="zh-TW" sz="1600">
                <a:ea typeface="新細明體" panose="02020500000000000000" pitchFamily="18" charset="-120"/>
              </a:rPr>
              <a:t>Time</a:t>
            </a:r>
          </a:p>
        </p:txBody>
      </p:sp>
      <p:sp>
        <p:nvSpPr>
          <p:cNvPr id="160793" name="Text Box 25">
            <a:extLst>
              <a:ext uri="{FF2B5EF4-FFF2-40B4-BE49-F238E27FC236}">
                <a16:creationId xmlns:a16="http://schemas.microsoft.com/office/drawing/2014/main" id="{1198AFD3-C71E-B335-96BE-5EF8E4BCCA4B}"/>
              </a:ext>
            </a:extLst>
          </p:cNvPr>
          <p:cNvSpPr txBox="1">
            <a:spLocks noChangeArrowheads="1"/>
          </p:cNvSpPr>
          <p:nvPr/>
        </p:nvSpPr>
        <p:spPr bwMode="auto">
          <a:xfrm rot="16200000">
            <a:off x="2035175" y="4137025"/>
            <a:ext cx="25146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29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500">
                <a:solidFill>
                  <a:schemeClr val="tx1"/>
                </a:solidFill>
                <a:latin typeface="Tahoma" panose="020B0604030504040204" pitchFamily="34" charset="0"/>
              </a:defRPr>
            </a:lvl2pPr>
            <a:lvl3pPr marL="1143000" indent="-228600">
              <a:spcBef>
                <a:spcPct val="20000"/>
              </a:spcBef>
              <a:buClr>
                <a:schemeClr val="accent2"/>
              </a:buClr>
              <a:buSzPct val="50000"/>
              <a:buFont typeface="Wingdings" panose="05000000000000000000" pitchFamily="2" charset="2"/>
              <a:buChar char="n"/>
              <a:defRPr sz="2300">
                <a:solidFill>
                  <a:schemeClr val="tx1"/>
                </a:solidFill>
                <a:latin typeface="Tahoma" panose="020B0604030504040204" pitchFamily="34" charset="0"/>
              </a:defRPr>
            </a:lvl3pPr>
            <a:lvl4pPr marL="1600200" indent="-228600">
              <a:spcBef>
                <a:spcPct val="20000"/>
              </a:spcBef>
              <a:buClr>
                <a:schemeClr val="folHlink"/>
              </a:buClr>
              <a:buSzPct val="55000"/>
              <a:buFont typeface="Wingdings" panose="05000000000000000000" pitchFamily="2" charset="2"/>
              <a:buChar char="n"/>
              <a:defRPr sz="1900">
                <a:solidFill>
                  <a:schemeClr val="tx1"/>
                </a:solidFill>
                <a:latin typeface="Tahoma" panose="020B0604030504040204" pitchFamily="34" charset="0"/>
              </a:defRPr>
            </a:lvl4pPr>
            <a:lvl5pPr marL="2057400" indent="-228600">
              <a:spcBef>
                <a:spcPct val="20000"/>
              </a:spcBef>
              <a:buClr>
                <a:srgbClr val="FD2B4E"/>
              </a:buClr>
              <a:buSzPct val="50000"/>
              <a:buFont typeface="Wingdings" panose="05000000000000000000" pitchFamily="2" charset="2"/>
              <a:buChar char="n"/>
              <a:defRPr sz="1900">
                <a:solidFill>
                  <a:schemeClr val="tx1"/>
                </a:solidFill>
                <a:latin typeface="Tahoma" panose="020B0604030504040204" pitchFamily="34" charset="0"/>
              </a:defRPr>
            </a:lvl5pPr>
            <a:lvl6pPr marL="2514600" indent="-228600" eaLnBrk="0" fontAlgn="base" hangingPunct="0">
              <a:spcBef>
                <a:spcPct val="20000"/>
              </a:spcBef>
              <a:spcAft>
                <a:spcPct val="0"/>
              </a:spcAft>
              <a:buClr>
                <a:srgbClr val="FD2B4E"/>
              </a:buClr>
              <a:buSzPct val="50000"/>
              <a:buFont typeface="Wingdings" panose="05000000000000000000" pitchFamily="2" charset="2"/>
              <a:buChar char="n"/>
              <a:defRPr sz="1900">
                <a:solidFill>
                  <a:schemeClr val="tx1"/>
                </a:solidFill>
                <a:latin typeface="Tahoma" panose="020B0604030504040204" pitchFamily="34" charset="0"/>
              </a:defRPr>
            </a:lvl6pPr>
            <a:lvl7pPr marL="2971800" indent="-228600" eaLnBrk="0" fontAlgn="base" hangingPunct="0">
              <a:spcBef>
                <a:spcPct val="20000"/>
              </a:spcBef>
              <a:spcAft>
                <a:spcPct val="0"/>
              </a:spcAft>
              <a:buClr>
                <a:srgbClr val="FD2B4E"/>
              </a:buClr>
              <a:buSzPct val="50000"/>
              <a:buFont typeface="Wingdings" panose="05000000000000000000" pitchFamily="2" charset="2"/>
              <a:buChar char="n"/>
              <a:defRPr sz="1900">
                <a:solidFill>
                  <a:schemeClr val="tx1"/>
                </a:solidFill>
                <a:latin typeface="Tahoma" panose="020B0604030504040204" pitchFamily="34" charset="0"/>
              </a:defRPr>
            </a:lvl7pPr>
            <a:lvl8pPr marL="3429000" indent="-228600" eaLnBrk="0" fontAlgn="base" hangingPunct="0">
              <a:spcBef>
                <a:spcPct val="20000"/>
              </a:spcBef>
              <a:spcAft>
                <a:spcPct val="0"/>
              </a:spcAft>
              <a:buClr>
                <a:srgbClr val="FD2B4E"/>
              </a:buClr>
              <a:buSzPct val="50000"/>
              <a:buFont typeface="Wingdings" panose="05000000000000000000" pitchFamily="2" charset="2"/>
              <a:buChar char="n"/>
              <a:defRPr sz="1900">
                <a:solidFill>
                  <a:schemeClr val="tx1"/>
                </a:solidFill>
                <a:latin typeface="Tahoma" panose="020B0604030504040204" pitchFamily="34" charset="0"/>
              </a:defRPr>
            </a:lvl8pPr>
            <a:lvl9pPr marL="3886200" indent="-228600" eaLnBrk="0" fontAlgn="base" hangingPunct="0">
              <a:spcBef>
                <a:spcPct val="20000"/>
              </a:spcBef>
              <a:spcAft>
                <a:spcPct val="0"/>
              </a:spcAft>
              <a:buClr>
                <a:srgbClr val="FD2B4E"/>
              </a:buClr>
              <a:buSzPct val="50000"/>
              <a:buFont typeface="Wingdings" panose="05000000000000000000" pitchFamily="2" charset="2"/>
              <a:buChar char="n"/>
              <a:defRPr sz="1900">
                <a:solidFill>
                  <a:schemeClr val="tx1"/>
                </a:solidFill>
                <a:latin typeface="Tahoma" panose="020B0604030504040204" pitchFamily="34" charset="0"/>
              </a:defRPr>
            </a:lvl9pPr>
          </a:lstStyle>
          <a:p>
            <a:pPr eaLnBrk="1" hangingPunct="1">
              <a:spcBef>
                <a:spcPct val="50000"/>
              </a:spcBef>
              <a:buClrTx/>
              <a:buSzTx/>
              <a:buFontTx/>
              <a:buNone/>
            </a:pPr>
            <a:r>
              <a:rPr lang="en-US" altLang="zh-TW" sz="1600">
                <a:ea typeface="新細明體" panose="02020500000000000000" pitchFamily="18" charset="-120"/>
              </a:rPr>
              <a:t>Forecast Variable</a:t>
            </a:r>
          </a:p>
        </p:txBody>
      </p:sp>
    </p:spTree>
  </p:cSld>
  <p:clrMapOvr>
    <a:masterClrMapping/>
  </p:clrMapOvr>
  <p:transition>
    <p:cover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60771">
                                            <p:txEl>
                                              <p:pRg st="0" end="0"/>
                                            </p:txEl>
                                          </p:spTgt>
                                        </p:tgtEl>
                                        <p:attrNameLst>
                                          <p:attrName>style.visibility</p:attrName>
                                        </p:attrNameLst>
                                      </p:cBhvr>
                                      <p:to>
                                        <p:strVal val="visible"/>
                                      </p:to>
                                    </p:set>
                                    <p:anim calcmode="lin" valueType="num">
                                      <p:cBhvr additive="base">
                                        <p:cTn id="7" dur="500" fill="hold"/>
                                        <p:tgtEl>
                                          <p:spTgt spid="16077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6077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160771">
                                            <p:txEl>
                                              <p:pRg st="1" end="1"/>
                                            </p:txEl>
                                          </p:spTgt>
                                        </p:tgtEl>
                                        <p:attrNameLst>
                                          <p:attrName>style.visibility</p:attrName>
                                        </p:attrNameLst>
                                      </p:cBhvr>
                                      <p:to>
                                        <p:strVal val="visible"/>
                                      </p:to>
                                    </p:set>
                                    <p:anim calcmode="lin" valueType="num">
                                      <p:cBhvr additive="base">
                                        <p:cTn id="13" dur="500" fill="hold"/>
                                        <p:tgtEl>
                                          <p:spTgt spid="160771">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60771">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160793"/>
                                        </p:tgtEl>
                                        <p:attrNameLst>
                                          <p:attrName>style.visibility</p:attrName>
                                        </p:attrNameLst>
                                      </p:cBhvr>
                                      <p:to>
                                        <p:strVal val="visible"/>
                                      </p:to>
                                    </p:set>
                                    <p:anim calcmode="lin" valueType="num">
                                      <p:cBhvr additive="base">
                                        <p:cTn id="19" dur="500" fill="hold"/>
                                        <p:tgtEl>
                                          <p:spTgt spid="160793"/>
                                        </p:tgtEl>
                                        <p:attrNameLst>
                                          <p:attrName>ppt_x</p:attrName>
                                        </p:attrNameLst>
                                      </p:cBhvr>
                                      <p:tavLst>
                                        <p:tav tm="0">
                                          <p:val>
                                            <p:strVal val="#ppt_x"/>
                                          </p:val>
                                        </p:tav>
                                        <p:tav tm="100000">
                                          <p:val>
                                            <p:strVal val="#ppt_x"/>
                                          </p:val>
                                        </p:tav>
                                      </p:tavLst>
                                    </p:anim>
                                    <p:anim calcmode="lin" valueType="num">
                                      <p:cBhvr additive="base">
                                        <p:cTn id="20" dur="500" fill="hold"/>
                                        <p:tgtEl>
                                          <p:spTgt spid="160793"/>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2"/>
                                        </p:tgtEl>
                                        <p:attrNameLst>
                                          <p:attrName>style.visibility</p:attrName>
                                        </p:attrNameLst>
                                      </p:cBhvr>
                                      <p:to>
                                        <p:strVal val="visible"/>
                                      </p:to>
                                    </p:set>
                                    <p:anim calcmode="lin" valueType="num">
                                      <p:cBhvr additive="base">
                                        <p:cTn id="23" dur="500" fill="hold"/>
                                        <p:tgtEl>
                                          <p:spTgt spid="2"/>
                                        </p:tgtEl>
                                        <p:attrNameLst>
                                          <p:attrName>ppt_x</p:attrName>
                                        </p:attrNameLst>
                                      </p:cBhvr>
                                      <p:tavLst>
                                        <p:tav tm="0">
                                          <p:val>
                                            <p:strVal val="#ppt_x"/>
                                          </p:val>
                                        </p:tav>
                                        <p:tav tm="100000">
                                          <p:val>
                                            <p:strVal val="#ppt_x"/>
                                          </p:val>
                                        </p:tav>
                                      </p:tavLst>
                                    </p:anim>
                                    <p:anim calcmode="lin" valueType="num">
                                      <p:cBhvr additive="base">
                                        <p:cTn id="24" dur="500" fill="hold"/>
                                        <p:tgtEl>
                                          <p:spTgt spid="2"/>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60792"/>
                                        </p:tgtEl>
                                        <p:attrNameLst>
                                          <p:attrName>style.visibility</p:attrName>
                                        </p:attrNameLst>
                                      </p:cBhvr>
                                      <p:to>
                                        <p:strVal val="visible"/>
                                      </p:to>
                                    </p:set>
                                    <p:anim calcmode="lin" valueType="num">
                                      <p:cBhvr additive="base">
                                        <p:cTn id="27" dur="500" fill="hold"/>
                                        <p:tgtEl>
                                          <p:spTgt spid="160792"/>
                                        </p:tgtEl>
                                        <p:attrNameLst>
                                          <p:attrName>ppt_x</p:attrName>
                                        </p:attrNameLst>
                                      </p:cBhvr>
                                      <p:tavLst>
                                        <p:tav tm="0">
                                          <p:val>
                                            <p:strVal val="#ppt_x"/>
                                          </p:val>
                                        </p:tav>
                                        <p:tav tm="100000">
                                          <p:val>
                                            <p:strVal val="#ppt_x"/>
                                          </p:val>
                                        </p:tav>
                                      </p:tavLst>
                                    </p:anim>
                                    <p:anim calcmode="lin" valueType="num">
                                      <p:cBhvr additive="base">
                                        <p:cTn id="28" dur="500" fill="hold"/>
                                        <p:tgtEl>
                                          <p:spTgt spid="16079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0792" grpId="0"/>
      <p:bldP spid="160793"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a:extLst>
              <a:ext uri="{FF2B5EF4-FFF2-40B4-BE49-F238E27FC236}">
                <a16:creationId xmlns:a16="http://schemas.microsoft.com/office/drawing/2014/main" id="{A8E6AB1A-C4B6-CE25-1257-9ABA99CC559E}"/>
              </a:ext>
            </a:extLst>
          </p:cNvPr>
          <p:cNvSpPr>
            <a:spLocks noGrp="1" noChangeArrowheads="1"/>
          </p:cNvSpPr>
          <p:nvPr>
            <p:ph type="title"/>
          </p:nvPr>
        </p:nvSpPr>
        <p:spPr/>
        <p:txBody>
          <a:bodyPr/>
          <a:lstStyle/>
          <a:p>
            <a:pPr eaLnBrk="1" hangingPunct="1"/>
            <a:r>
              <a:rPr lang="en-US" altLang="zh-TW">
                <a:ea typeface="新細明體" panose="02020500000000000000" pitchFamily="18" charset="-120"/>
              </a:rPr>
              <a:t>Data Patterns</a:t>
            </a:r>
          </a:p>
        </p:txBody>
      </p:sp>
      <p:sp>
        <p:nvSpPr>
          <p:cNvPr id="161795" name="Rectangle 3">
            <a:extLst>
              <a:ext uri="{FF2B5EF4-FFF2-40B4-BE49-F238E27FC236}">
                <a16:creationId xmlns:a16="http://schemas.microsoft.com/office/drawing/2014/main" id="{2C4FA290-D6E9-FEA8-77B5-A188A0086728}"/>
              </a:ext>
            </a:extLst>
          </p:cNvPr>
          <p:cNvSpPr>
            <a:spLocks noGrp="1" noChangeArrowheads="1"/>
          </p:cNvSpPr>
          <p:nvPr>
            <p:ph type="body" idx="1"/>
          </p:nvPr>
        </p:nvSpPr>
        <p:spPr>
          <a:xfrm>
            <a:off x="2362200" y="1868488"/>
            <a:ext cx="8077200" cy="4760912"/>
          </a:xfrm>
        </p:spPr>
        <p:txBody>
          <a:bodyPr/>
          <a:lstStyle/>
          <a:p>
            <a:pPr eaLnBrk="1" hangingPunct="1"/>
            <a:r>
              <a:rPr lang="en-US" altLang="zh-TW">
                <a:ea typeface="新細明體" panose="02020500000000000000" pitchFamily="18" charset="-120"/>
              </a:rPr>
              <a:t>Cyclical</a:t>
            </a:r>
          </a:p>
          <a:p>
            <a:pPr eaLnBrk="1" hangingPunct="1"/>
            <a:endParaRPr lang="en-US" altLang="zh-TW">
              <a:ea typeface="新細明體" panose="02020500000000000000" pitchFamily="18" charset="-120"/>
            </a:endParaRPr>
          </a:p>
          <a:p>
            <a:pPr lvl="1" eaLnBrk="1" hangingPunct="1"/>
            <a:r>
              <a:rPr lang="en-US" altLang="zh-TW">
                <a:ea typeface="新細明體" panose="02020500000000000000" pitchFamily="18" charset="-120"/>
              </a:rPr>
              <a:t>Occurs with business and economic expansions and contractions.</a:t>
            </a:r>
          </a:p>
          <a:p>
            <a:pPr lvl="1" eaLnBrk="1" hangingPunct="1"/>
            <a:endParaRPr lang="en-US" altLang="zh-TW">
              <a:ea typeface="新細明體" panose="02020500000000000000" pitchFamily="18" charset="-120"/>
            </a:endParaRPr>
          </a:p>
          <a:p>
            <a:pPr lvl="1" eaLnBrk="1" hangingPunct="1"/>
            <a:r>
              <a:rPr lang="en-US" altLang="zh-TW">
                <a:ea typeface="新細明體" panose="02020500000000000000" pitchFamily="18" charset="-120"/>
              </a:rPr>
              <a:t>Lasts longer than 1 year.</a:t>
            </a:r>
          </a:p>
          <a:p>
            <a:pPr lvl="1" eaLnBrk="1" hangingPunct="1"/>
            <a:endParaRPr lang="en-US" altLang="zh-TW">
              <a:ea typeface="新細明體" panose="02020500000000000000" pitchFamily="18" charset="-120"/>
            </a:endParaRPr>
          </a:p>
          <a:p>
            <a:pPr lvl="1" eaLnBrk="1" hangingPunct="1"/>
            <a:r>
              <a:rPr lang="en-US" altLang="zh-TW">
                <a:ea typeface="新細明體" panose="02020500000000000000" pitchFamily="18" charset="-120"/>
              </a:rPr>
              <a:t>Correlated with business cycles.</a:t>
            </a:r>
          </a:p>
          <a:p>
            <a:pPr lvl="1" eaLnBrk="1" hangingPunct="1">
              <a:buFont typeface="Wingdings" panose="05000000000000000000" pitchFamily="2" charset="2"/>
              <a:buNone/>
            </a:pPr>
            <a:endParaRPr lang="en-US" altLang="zh-TW">
              <a:ea typeface="新細明體" panose="02020500000000000000" pitchFamily="18" charset="-120"/>
            </a:endParaRPr>
          </a:p>
          <a:p>
            <a:pPr eaLnBrk="1" hangingPunct="1"/>
            <a:endParaRPr lang="en-US" altLang="zh-TW">
              <a:ea typeface="新細明體" panose="02020500000000000000" pitchFamily="18" charset="-12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61795">
                                            <p:txEl>
                                              <p:pRg st="0" end="0"/>
                                            </p:txEl>
                                          </p:spTgt>
                                        </p:tgtEl>
                                        <p:attrNameLst>
                                          <p:attrName>style.visibility</p:attrName>
                                        </p:attrNameLst>
                                      </p:cBhvr>
                                      <p:to>
                                        <p:strVal val="visible"/>
                                      </p:to>
                                    </p:set>
                                    <p:anim calcmode="lin" valueType="num">
                                      <p:cBhvr additive="base">
                                        <p:cTn id="7" dur="500" fill="hold"/>
                                        <p:tgtEl>
                                          <p:spTgt spid="16179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6179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161795">
                                            <p:txEl>
                                              <p:pRg st="2" end="2"/>
                                            </p:txEl>
                                          </p:spTgt>
                                        </p:tgtEl>
                                        <p:attrNameLst>
                                          <p:attrName>style.visibility</p:attrName>
                                        </p:attrNameLst>
                                      </p:cBhvr>
                                      <p:to>
                                        <p:strVal val="visible"/>
                                      </p:to>
                                    </p:set>
                                    <p:anim calcmode="lin" valueType="num">
                                      <p:cBhvr additive="base">
                                        <p:cTn id="13" dur="500" fill="hold"/>
                                        <p:tgtEl>
                                          <p:spTgt spid="161795">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6179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161795">
                                            <p:txEl>
                                              <p:pRg st="4" end="4"/>
                                            </p:txEl>
                                          </p:spTgt>
                                        </p:tgtEl>
                                        <p:attrNameLst>
                                          <p:attrName>style.visibility</p:attrName>
                                        </p:attrNameLst>
                                      </p:cBhvr>
                                      <p:to>
                                        <p:strVal val="visible"/>
                                      </p:to>
                                    </p:set>
                                    <p:anim calcmode="lin" valueType="num">
                                      <p:cBhvr additive="base">
                                        <p:cTn id="19" dur="500" fill="hold"/>
                                        <p:tgtEl>
                                          <p:spTgt spid="161795">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61795">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161795">
                                            <p:txEl>
                                              <p:pRg st="6" end="6"/>
                                            </p:txEl>
                                          </p:spTgt>
                                        </p:tgtEl>
                                        <p:attrNameLst>
                                          <p:attrName>style.visibility</p:attrName>
                                        </p:attrNameLst>
                                      </p:cBhvr>
                                      <p:to>
                                        <p:strVal val="visible"/>
                                      </p:to>
                                    </p:set>
                                    <p:anim calcmode="lin" valueType="num">
                                      <p:cBhvr additive="base">
                                        <p:cTn id="25" dur="500" fill="hold"/>
                                        <p:tgtEl>
                                          <p:spTgt spid="161795">
                                            <p:txEl>
                                              <p:pRg st="6" end="6"/>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61795">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8D29A4-F1B5-6C8B-C1A2-57D7FE11B0F1}"/>
              </a:ext>
            </a:extLst>
          </p:cNvPr>
          <p:cNvSpPr>
            <a:spLocks noGrp="1"/>
          </p:cNvSpPr>
          <p:nvPr>
            <p:ph type="title"/>
          </p:nvPr>
        </p:nvSpPr>
        <p:spPr>
          <a:xfrm>
            <a:off x="838200" y="365125"/>
            <a:ext cx="10246567" cy="362663"/>
          </a:xfrm>
        </p:spPr>
        <p:txBody>
          <a:bodyPr>
            <a:normAutofit fontScale="90000"/>
          </a:bodyPr>
          <a:lstStyle/>
          <a:p>
            <a:pPr algn="ctr"/>
            <a:r>
              <a:rPr lang="en-IN" b="1" dirty="0"/>
              <a:t>How Is Data Discovered?</a:t>
            </a:r>
          </a:p>
        </p:txBody>
      </p:sp>
      <p:sp>
        <p:nvSpPr>
          <p:cNvPr id="4" name="TextBox 3">
            <a:extLst>
              <a:ext uri="{FF2B5EF4-FFF2-40B4-BE49-F238E27FC236}">
                <a16:creationId xmlns:a16="http://schemas.microsoft.com/office/drawing/2014/main" id="{8D9EF12F-EBC5-D491-BC16-BC55E8C2DAB2}"/>
              </a:ext>
            </a:extLst>
          </p:cNvPr>
          <p:cNvSpPr txBox="1"/>
          <p:nvPr/>
        </p:nvSpPr>
        <p:spPr>
          <a:xfrm>
            <a:off x="267286" y="1445396"/>
            <a:ext cx="11725421" cy="2585323"/>
          </a:xfrm>
          <a:prstGeom prst="rect">
            <a:avLst/>
          </a:prstGeom>
          <a:noFill/>
        </p:spPr>
        <p:txBody>
          <a:bodyPr wrap="square">
            <a:spAutoFit/>
          </a:bodyPr>
          <a:lstStyle/>
          <a:p>
            <a:pPr algn="just"/>
            <a:r>
              <a:rPr lang="en-US" dirty="0"/>
              <a:t>Data discovery is a </a:t>
            </a:r>
            <a:r>
              <a:rPr lang="en-US" dirty="0">
                <a:solidFill>
                  <a:srgbClr val="C00000"/>
                </a:solidFill>
              </a:rPr>
              <a:t>five-step process</a:t>
            </a:r>
            <a:r>
              <a:rPr lang="en-US" dirty="0"/>
              <a:t>. It is also an </a:t>
            </a:r>
            <a:r>
              <a:rPr lang="en-US" dirty="0">
                <a:solidFill>
                  <a:srgbClr val="00B050"/>
                </a:solidFill>
              </a:rPr>
              <a:t>iterative process</a:t>
            </a:r>
            <a:r>
              <a:rPr lang="en-US" dirty="0"/>
              <a:t>, which means companies can continue to collect, analyze and refine their data discovery approach over time by drawing on their results and feedback from business stakeholders. </a:t>
            </a:r>
          </a:p>
          <a:p>
            <a:pPr algn="just"/>
            <a:endParaRPr lang="en-US" dirty="0"/>
          </a:p>
          <a:p>
            <a:pPr algn="just"/>
            <a:endParaRPr lang="en-US" dirty="0"/>
          </a:p>
          <a:p>
            <a:pPr algn="just"/>
            <a:r>
              <a:rPr lang="en-US" b="1" dirty="0"/>
              <a:t>Step 1: Identify needs.</a:t>
            </a:r>
            <a:r>
              <a:rPr lang="en-US" dirty="0"/>
              <a:t> Effective data discovery </a:t>
            </a:r>
            <a:r>
              <a:rPr lang="en-US" dirty="0">
                <a:solidFill>
                  <a:srgbClr val="C00000"/>
                </a:solidFill>
              </a:rPr>
              <a:t>begins with a clear purpose</a:t>
            </a:r>
            <a:r>
              <a:rPr lang="en-US" dirty="0"/>
              <a:t>, such as the resolution of a pain point. This means </a:t>
            </a:r>
            <a:r>
              <a:rPr lang="en-US" dirty="0">
                <a:solidFill>
                  <a:srgbClr val="00B0F0"/>
                </a:solidFill>
              </a:rPr>
              <a:t>considering what kinds of data would be helpful to know</a:t>
            </a:r>
            <a:r>
              <a:rPr lang="en-US" dirty="0"/>
              <a:t>, while remaining open to the unexpected insight along the way. For instance, a distributor of </a:t>
            </a:r>
            <a:r>
              <a:rPr lang="en-US" dirty="0">
                <a:solidFill>
                  <a:srgbClr val="FFC000"/>
                </a:solidFill>
              </a:rPr>
              <a:t>fast-moving consumer goods </a:t>
            </a:r>
            <a:r>
              <a:rPr lang="en-US" dirty="0"/>
              <a:t>(FMCG) </a:t>
            </a:r>
            <a:r>
              <a:rPr lang="en-US" dirty="0">
                <a:solidFill>
                  <a:srgbClr val="FF0000"/>
                </a:solidFill>
              </a:rPr>
              <a:t>might decide to re-examine its logistics data in an </a:t>
            </a:r>
            <a:r>
              <a:rPr lang="en-US" dirty="0">
                <a:solidFill>
                  <a:srgbClr val="7030A0"/>
                </a:solidFill>
              </a:rPr>
              <a:t>effort to reduce food waste during shipment by 10%. </a:t>
            </a:r>
            <a:r>
              <a:rPr lang="en-US" dirty="0"/>
              <a:t>Or a retail bank might analyze its web data with the aim of reducing bounce rates for new prospects. </a:t>
            </a:r>
            <a:endParaRPr lang="en-IN" dirty="0"/>
          </a:p>
        </p:txBody>
      </p:sp>
    </p:spTree>
    <p:extLst>
      <p:ext uri="{BB962C8B-B14F-4D97-AF65-F5344CB8AC3E}">
        <p14:creationId xmlns:p14="http://schemas.microsoft.com/office/powerpoint/2010/main" val="243311572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CD54024-D126-4B50-95D0-23AD96864C1C}"/>
              </a:ext>
            </a:extLst>
          </p:cNvPr>
          <p:cNvSpPr txBox="1"/>
          <p:nvPr/>
        </p:nvSpPr>
        <p:spPr>
          <a:xfrm>
            <a:off x="243986" y="605990"/>
            <a:ext cx="6097464" cy="369332"/>
          </a:xfrm>
          <a:prstGeom prst="rect">
            <a:avLst/>
          </a:prstGeom>
          <a:noFill/>
        </p:spPr>
        <p:txBody>
          <a:bodyPr wrap="square">
            <a:spAutoFit/>
          </a:bodyPr>
          <a:lstStyle/>
          <a:p>
            <a:r>
              <a:rPr lang="en-IN" b="1" dirty="0"/>
              <a:t>Time series patterns</a:t>
            </a:r>
          </a:p>
        </p:txBody>
      </p:sp>
      <p:sp>
        <p:nvSpPr>
          <p:cNvPr id="5" name="TextBox 4">
            <a:extLst>
              <a:ext uri="{FF2B5EF4-FFF2-40B4-BE49-F238E27FC236}">
                <a16:creationId xmlns:a16="http://schemas.microsoft.com/office/drawing/2014/main" id="{E95DC181-D9A0-4A1E-90E1-A71E546A0B51}"/>
              </a:ext>
            </a:extLst>
          </p:cNvPr>
          <p:cNvSpPr txBox="1"/>
          <p:nvPr/>
        </p:nvSpPr>
        <p:spPr>
          <a:xfrm>
            <a:off x="1193555" y="1261627"/>
            <a:ext cx="9972675" cy="880369"/>
          </a:xfrm>
          <a:prstGeom prst="rect">
            <a:avLst/>
          </a:prstGeom>
          <a:noFill/>
        </p:spPr>
        <p:txBody>
          <a:bodyPr wrap="square">
            <a:spAutoFit/>
          </a:bodyPr>
          <a:lstStyle/>
          <a:p>
            <a:pPr algn="just">
              <a:lnSpc>
                <a:spcPct val="150000"/>
              </a:lnSpc>
            </a:pPr>
            <a:r>
              <a:rPr lang="en-US" dirty="0"/>
              <a:t>In describing these time series, we have used words such as “trend” and “seasonal” which need to be defined more carefully.</a:t>
            </a:r>
            <a:endParaRPr lang="en-IN" dirty="0"/>
          </a:p>
        </p:txBody>
      </p:sp>
      <p:sp>
        <p:nvSpPr>
          <p:cNvPr id="6" name="Rectangle 1">
            <a:extLst>
              <a:ext uri="{FF2B5EF4-FFF2-40B4-BE49-F238E27FC236}">
                <a16:creationId xmlns:a16="http://schemas.microsoft.com/office/drawing/2014/main" id="{6F9181D5-01CC-4AB9-8E8A-A8358ADCB6AA}"/>
              </a:ext>
            </a:extLst>
          </p:cNvPr>
          <p:cNvSpPr>
            <a:spLocks noChangeArrowheads="1"/>
          </p:cNvSpPr>
          <p:nvPr/>
        </p:nvSpPr>
        <p:spPr bwMode="auto">
          <a:xfrm>
            <a:off x="964675" y="2198328"/>
            <a:ext cx="10430434" cy="17113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rPr>
              <a:t>Trend</a:t>
            </a:r>
          </a:p>
          <a:p>
            <a:pPr marL="457200" marR="0" lvl="1" indent="0" algn="just" defTabSz="914400" rtl="0" eaLnBrk="0" fontAlgn="base" latinLnBrk="0" hangingPunct="0">
              <a:lnSpc>
                <a:spcPct val="15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rPr>
              <a:t>A </a:t>
            </a:r>
            <a:r>
              <a:rPr kumimoji="0" lang="en-US" altLang="en-US" b="0" i="1" u="none" strike="noStrike" cap="none" normalizeH="0" baseline="0" dirty="0">
                <a:ln>
                  <a:noFill/>
                </a:ln>
                <a:solidFill>
                  <a:schemeClr val="tx1"/>
                </a:solidFill>
                <a:effectLst/>
              </a:rPr>
              <a:t>trend</a:t>
            </a:r>
            <a:r>
              <a:rPr kumimoji="0" lang="en-US" altLang="en-US" b="0" i="0" u="none" strike="noStrike" cap="none" normalizeH="0" baseline="0" dirty="0">
                <a:ln>
                  <a:noFill/>
                </a:ln>
                <a:solidFill>
                  <a:schemeClr val="tx1"/>
                </a:solidFill>
                <a:effectLst/>
              </a:rPr>
              <a:t> exists when there is a long-term increase or decrease in the data. It does not have to be linear. Sometimes we will refer to a trend as “changing direction”, when it might go from an increasing trend to a decreasing trend.</a:t>
            </a:r>
          </a:p>
        </p:txBody>
      </p:sp>
      <p:sp>
        <p:nvSpPr>
          <p:cNvPr id="7" name="Rectangle 2">
            <a:extLst>
              <a:ext uri="{FF2B5EF4-FFF2-40B4-BE49-F238E27FC236}">
                <a16:creationId xmlns:a16="http://schemas.microsoft.com/office/drawing/2014/main" id="{BE49ED9C-9011-4DEA-B0DF-636E48DAED08}"/>
              </a:ext>
            </a:extLst>
          </p:cNvPr>
          <p:cNvSpPr>
            <a:spLocks noChangeArrowheads="1"/>
          </p:cNvSpPr>
          <p:nvPr/>
        </p:nvSpPr>
        <p:spPr bwMode="auto">
          <a:xfrm>
            <a:off x="880783" y="4172915"/>
            <a:ext cx="10578353" cy="21268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5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rPr>
              <a:t>Seasonal</a:t>
            </a:r>
          </a:p>
          <a:p>
            <a:pPr marL="457200" marR="0" lvl="1" indent="0" algn="just" defTabSz="914400" rtl="0" eaLnBrk="0" fontAlgn="base" latinLnBrk="0" hangingPunct="0">
              <a:lnSpc>
                <a:spcPct val="15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rPr>
              <a:t>A </a:t>
            </a:r>
            <a:r>
              <a:rPr kumimoji="0" lang="en-US" altLang="en-US" sz="1800" b="0" i="1" u="none" strike="noStrike" cap="none" normalizeH="0" baseline="0" dirty="0">
                <a:ln>
                  <a:noFill/>
                </a:ln>
                <a:solidFill>
                  <a:schemeClr val="tx1"/>
                </a:solidFill>
                <a:effectLst/>
              </a:rPr>
              <a:t>seasonal</a:t>
            </a:r>
            <a:r>
              <a:rPr kumimoji="0" lang="en-US" altLang="en-US" sz="1800" b="0" i="0" u="none" strike="noStrike" cap="none" normalizeH="0" baseline="0" dirty="0">
                <a:ln>
                  <a:noFill/>
                </a:ln>
                <a:solidFill>
                  <a:schemeClr val="tx1"/>
                </a:solidFill>
                <a:effectLst/>
              </a:rPr>
              <a:t> pattern occurs when a time series is affected by seasonal factors such as the time of the year or the day of the week. Seasonality is always of a fixed and known frequency. The monthly sales of antidiabetic drugs above shows seasonality which is induced partly by the change in the cost of the drugs at the end of the calendar year. </a:t>
            </a:r>
          </a:p>
        </p:txBody>
      </p:sp>
    </p:spTree>
    <p:extLst>
      <p:ext uri="{BB962C8B-B14F-4D97-AF65-F5344CB8AC3E}">
        <p14:creationId xmlns:p14="http://schemas.microsoft.com/office/powerpoint/2010/main" val="254316144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452F667-7DD2-49E3-8D30-1F1C2CC88EC8}"/>
              </a:ext>
            </a:extLst>
          </p:cNvPr>
          <p:cNvSpPr>
            <a:spLocks noChangeArrowheads="1"/>
          </p:cNvSpPr>
          <p:nvPr/>
        </p:nvSpPr>
        <p:spPr bwMode="auto">
          <a:xfrm>
            <a:off x="732175" y="378687"/>
            <a:ext cx="10935217" cy="17113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5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rPr>
              <a:t>Cyclic</a:t>
            </a:r>
          </a:p>
          <a:p>
            <a:pPr marL="457200" marR="0" lvl="1" indent="0" algn="just" defTabSz="914400" rtl="0" eaLnBrk="0" fontAlgn="base" latinLnBrk="0" hangingPunct="0">
              <a:lnSpc>
                <a:spcPct val="15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rPr>
              <a:t>A </a:t>
            </a:r>
            <a:r>
              <a:rPr kumimoji="0" lang="en-US" altLang="en-US" sz="1800" b="0" i="1" u="none" strike="noStrike" cap="none" normalizeH="0" baseline="0" dirty="0">
                <a:ln>
                  <a:noFill/>
                </a:ln>
                <a:solidFill>
                  <a:schemeClr val="tx1"/>
                </a:solidFill>
                <a:effectLst/>
              </a:rPr>
              <a:t>cycle</a:t>
            </a:r>
            <a:r>
              <a:rPr kumimoji="0" lang="en-US" altLang="en-US" sz="1800" b="0" i="0" u="none" strike="noStrike" cap="none" normalizeH="0" baseline="0" dirty="0">
                <a:ln>
                  <a:noFill/>
                </a:ln>
                <a:solidFill>
                  <a:schemeClr val="tx1"/>
                </a:solidFill>
                <a:effectLst/>
              </a:rPr>
              <a:t> occurs when the data exhibit rises and falls that are not of a fixed frequency. These fluctuations are usually due to economic conditions and are often related to the “business cycle”. The duration of these fluctuations is usually at least 2 years.</a:t>
            </a:r>
          </a:p>
        </p:txBody>
      </p:sp>
      <p:sp>
        <p:nvSpPr>
          <p:cNvPr id="4" name="TextBox 3">
            <a:extLst>
              <a:ext uri="{FF2B5EF4-FFF2-40B4-BE49-F238E27FC236}">
                <a16:creationId xmlns:a16="http://schemas.microsoft.com/office/drawing/2014/main" id="{A04092F8-ABF3-4DEF-A5C2-0B76A7309462}"/>
              </a:ext>
            </a:extLst>
          </p:cNvPr>
          <p:cNvSpPr txBox="1"/>
          <p:nvPr/>
        </p:nvSpPr>
        <p:spPr>
          <a:xfrm>
            <a:off x="975945" y="2582486"/>
            <a:ext cx="10691445" cy="3373359"/>
          </a:xfrm>
          <a:prstGeom prst="rect">
            <a:avLst/>
          </a:prstGeom>
          <a:noFill/>
        </p:spPr>
        <p:txBody>
          <a:bodyPr wrap="square">
            <a:spAutoFit/>
          </a:bodyPr>
          <a:lstStyle/>
          <a:p>
            <a:pPr algn="just">
              <a:lnSpc>
                <a:spcPct val="150000"/>
              </a:lnSpc>
            </a:pPr>
            <a:r>
              <a:rPr lang="en-US" dirty="0"/>
              <a:t>Many people confuse cyclic behavior with seasonal behavior, but they are really quite different. If the fluctuations are not of a fixed frequency then they are cyclic; if the frequency is unchanging and associated with some aspect of the calendar, then the pattern is seasonal. In general, the average length of cycles is longer than the length of a seasonal pattern, and the magnitudes of cycles tend to be more variable than the magnitudes of seasonal patterns.</a:t>
            </a:r>
          </a:p>
          <a:p>
            <a:pPr algn="just">
              <a:lnSpc>
                <a:spcPct val="150000"/>
              </a:lnSpc>
            </a:pPr>
            <a:r>
              <a:rPr lang="en-US" dirty="0"/>
              <a:t>Many time series include trend, cycles and seasonality. When choosing a forecasting method, we will first need to identify the time series patterns in the data, and then choose a method that is able to capture the patterns properly.</a:t>
            </a:r>
          </a:p>
        </p:txBody>
      </p:sp>
    </p:spTree>
    <p:extLst>
      <p:ext uri="{BB962C8B-B14F-4D97-AF65-F5344CB8AC3E}">
        <p14:creationId xmlns:p14="http://schemas.microsoft.com/office/powerpoint/2010/main" val="264136795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7CEE518-EDF0-47F7-A6BC-306AB151DE09}"/>
              </a:ext>
            </a:extLst>
          </p:cNvPr>
          <p:cNvPicPr>
            <a:picLocks noChangeAspect="1"/>
          </p:cNvPicPr>
          <p:nvPr/>
        </p:nvPicPr>
        <p:blipFill>
          <a:blip r:embed="rId2"/>
          <a:stretch>
            <a:fillRect/>
          </a:stretch>
        </p:blipFill>
        <p:spPr>
          <a:xfrm>
            <a:off x="1704608" y="519083"/>
            <a:ext cx="8782783" cy="5347218"/>
          </a:xfrm>
          <a:prstGeom prst="rect">
            <a:avLst/>
          </a:prstGeom>
        </p:spPr>
      </p:pic>
      <p:sp>
        <p:nvSpPr>
          <p:cNvPr id="4" name="TextBox 3">
            <a:extLst>
              <a:ext uri="{FF2B5EF4-FFF2-40B4-BE49-F238E27FC236}">
                <a16:creationId xmlns:a16="http://schemas.microsoft.com/office/drawing/2014/main" id="{74AE9ABD-A13D-43F2-8C1A-350D253EE117}"/>
              </a:ext>
            </a:extLst>
          </p:cNvPr>
          <p:cNvSpPr txBox="1"/>
          <p:nvPr/>
        </p:nvSpPr>
        <p:spPr>
          <a:xfrm>
            <a:off x="3426803" y="6040287"/>
            <a:ext cx="6097464" cy="369332"/>
          </a:xfrm>
          <a:prstGeom prst="rect">
            <a:avLst/>
          </a:prstGeom>
          <a:noFill/>
        </p:spPr>
        <p:txBody>
          <a:bodyPr wrap="square">
            <a:spAutoFit/>
          </a:bodyPr>
          <a:lstStyle/>
          <a:p>
            <a:r>
              <a:rPr lang="en-US" dirty="0"/>
              <a:t>Four examples of time series showing different patterns. </a:t>
            </a:r>
            <a:endParaRPr lang="en-IN" dirty="0"/>
          </a:p>
        </p:txBody>
      </p:sp>
    </p:spTree>
    <p:extLst>
      <p:ext uri="{BB962C8B-B14F-4D97-AF65-F5344CB8AC3E}">
        <p14:creationId xmlns:p14="http://schemas.microsoft.com/office/powerpoint/2010/main" val="322996150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8C69D4A-1EA3-4F75-91B7-8C8BB64B3D65}"/>
              </a:ext>
            </a:extLst>
          </p:cNvPr>
          <p:cNvSpPr txBox="1"/>
          <p:nvPr/>
        </p:nvSpPr>
        <p:spPr>
          <a:xfrm>
            <a:off x="1011114" y="889844"/>
            <a:ext cx="10084777" cy="4619854"/>
          </a:xfrm>
          <a:prstGeom prst="rect">
            <a:avLst/>
          </a:prstGeom>
          <a:noFill/>
        </p:spPr>
        <p:txBody>
          <a:bodyPr wrap="square">
            <a:spAutoFit/>
          </a:bodyPr>
          <a:lstStyle/>
          <a:p>
            <a:pPr algn="just">
              <a:lnSpc>
                <a:spcPct val="150000"/>
              </a:lnSpc>
              <a:buFont typeface="+mj-lt"/>
              <a:buAutoNum type="arabicPeriod"/>
            </a:pPr>
            <a:r>
              <a:rPr lang="en-US" dirty="0">
                <a:effectLst/>
              </a:rPr>
              <a:t> The monthly housing sales (top left) show strong seasonality within each year, as well as some strong cyclic behavior with a period of about 6–10 years. There is no apparent trend in the data over this period.</a:t>
            </a:r>
          </a:p>
          <a:p>
            <a:pPr algn="just">
              <a:lnSpc>
                <a:spcPct val="150000"/>
              </a:lnSpc>
              <a:buFont typeface="+mj-lt"/>
              <a:buAutoNum type="arabicPeriod"/>
            </a:pPr>
            <a:r>
              <a:rPr lang="en-US" dirty="0">
                <a:effectLst/>
              </a:rPr>
              <a:t> The US treasury bill contracts (top right) show results from the Chicago market for 100 consecutive trading days in 1981. Here there is no seasonality, but an obvious downward trend. Possibly, if we had a much longer series, we would see that this downward trend is actually part of a long cycle, but when viewed over only 100 days it appears to be a trend.</a:t>
            </a:r>
          </a:p>
          <a:p>
            <a:pPr algn="just">
              <a:lnSpc>
                <a:spcPct val="150000"/>
              </a:lnSpc>
              <a:buFont typeface="+mj-lt"/>
              <a:buAutoNum type="arabicPeriod"/>
            </a:pPr>
            <a:r>
              <a:rPr lang="en-US" dirty="0">
                <a:effectLst/>
              </a:rPr>
              <a:t> The Australian quarterly electricity production (bottom left) shows a strong increasing trend, with strong seasonality. There is no evidence of any cyclic behavior here.</a:t>
            </a:r>
          </a:p>
          <a:p>
            <a:pPr algn="just">
              <a:lnSpc>
                <a:spcPct val="150000"/>
              </a:lnSpc>
              <a:buFont typeface="+mj-lt"/>
              <a:buAutoNum type="arabicPeriod"/>
            </a:pPr>
            <a:r>
              <a:rPr lang="en-US" dirty="0">
                <a:effectLst/>
              </a:rPr>
              <a:t> The daily change in the Google closing stock price (bottom right) has no trend, seasonality or cyclic behavior. There are random fluctuations which do not appear to be very predictable, and no strong patterns that would help with developing a forecasting model.</a:t>
            </a:r>
          </a:p>
        </p:txBody>
      </p:sp>
    </p:spTree>
    <p:extLst>
      <p:ext uri="{BB962C8B-B14F-4D97-AF65-F5344CB8AC3E}">
        <p14:creationId xmlns:p14="http://schemas.microsoft.com/office/powerpoint/2010/main" val="412049731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283F031-F9DF-A0BF-7CFA-A18DACC7FD92}"/>
              </a:ext>
            </a:extLst>
          </p:cNvPr>
          <p:cNvSpPr txBox="1"/>
          <p:nvPr/>
        </p:nvSpPr>
        <p:spPr>
          <a:xfrm>
            <a:off x="802433" y="2691891"/>
            <a:ext cx="10157926" cy="1200329"/>
          </a:xfrm>
          <a:prstGeom prst="rect">
            <a:avLst/>
          </a:prstGeom>
          <a:noFill/>
        </p:spPr>
        <p:txBody>
          <a:bodyPr wrap="square">
            <a:spAutoFit/>
          </a:bodyPr>
          <a:lstStyle/>
          <a:p>
            <a:pPr algn="l"/>
            <a:r>
              <a:rPr lang="en-US" b="1" i="0" dirty="0">
                <a:solidFill>
                  <a:srgbClr val="111111"/>
                </a:solidFill>
                <a:effectLst/>
                <a:latin typeface="Cabin-semi-bold"/>
              </a:rPr>
              <a:t>What Is a Moving Average (MA)?</a:t>
            </a:r>
          </a:p>
          <a:p>
            <a:pPr algn="l"/>
            <a:r>
              <a:rPr lang="en-US" b="0" i="0" dirty="0">
                <a:solidFill>
                  <a:srgbClr val="111111"/>
                </a:solidFill>
                <a:effectLst/>
                <a:latin typeface="SourceSansPro"/>
              </a:rPr>
              <a:t>In finance, a moving average (MA) is a stock indicator commonly used in </a:t>
            </a:r>
            <a:r>
              <a:rPr lang="en-US" b="0" i="0" u="sng" dirty="0">
                <a:solidFill>
                  <a:srgbClr val="2C40D0"/>
                </a:solidFill>
                <a:effectLst/>
                <a:latin typeface="SourceSansPro"/>
                <a:hlinkClick r:id="rId2"/>
              </a:rPr>
              <a:t>technical analysis</a:t>
            </a:r>
            <a:r>
              <a:rPr lang="en-US" b="0" i="0" dirty="0">
                <a:solidFill>
                  <a:srgbClr val="111111"/>
                </a:solidFill>
                <a:effectLst/>
                <a:latin typeface="SourceSansPro"/>
              </a:rPr>
              <a:t>. The reason for calculating the moving average of a stock is to help smooth out the price data by creating a constantly updated </a:t>
            </a:r>
            <a:r>
              <a:rPr lang="en-US" b="0" i="0" u="sng" dirty="0">
                <a:solidFill>
                  <a:srgbClr val="2C40D0"/>
                </a:solidFill>
                <a:effectLst/>
                <a:latin typeface="SourceSansPro"/>
                <a:hlinkClick r:id="rId3"/>
              </a:rPr>
              <a:t>average price</a:t>
            </a:r>
            <a:r>
              <a:rPr lang="en-US" b="0" i="0" dirty="0">
                <a:solidFill>
                  <a:srgbClr val="111111"/>
                </a:solidFill>
                <a:effectLst/>
                <a:latin typeface="SourceSansPro"/>
              </a:rPr>
              <a:t>.</a:t>
            </a:r>
          </a:p>
        </p:txBody>
      </p:sp>
      <p:sp>
        <p:nvSpPr>
          <p:cNvPr id="2" name="TextBox 1">
            <a:extLst>
              <a:ext uri="{FF2B5EF4-FFF2-40B4-BE49-F238E27FC236}">
                <a16:creationId xmlns:a16="http://schemas.microsoft.com/office/drawing/2014/main" id="{988206E4-D2B1-9D1F-520E-B0890EE125F2}"/>
              </a:ext>
            </a:extLst>
          </p:cNvPr>
          <p:cNvSpPr txBox="1"/>
          <p:nvPr/>
        </p:nvSpPr>
        <p:spPr>
          <a:xfrm>
            <a:off x="3035559" y="827314"/>
            <a:ext cx="5250025" cy="369332"/>
          </a:xfrm>
          <a:prstGeom prst="rect">
            <a:avLst/>
          </a:prstGeom>
          <a:noFill/>
        </p:spPr>
        <p:txBody>
          <a:bodyPr wrap="square" rtlCol="0">
            <a:spAutoFit/>
          </a:bodyPr>
          <a:lstStyle/>
          <a:p>
            <a:pPr algn="ctr"/>
            <a:r>
              <a:rPr lang="en-US" dirty="0"/>
              <a:t>Time Series Model</a:t>
            </a:r>
            <a:endParaRPr lang="en-IN" dirty="0"/>
          </a:p>
        </p:txBody>
      </p:sp>
    </p:spTree>
    <p:extLst>
      <p:ext uri="{BB962C8B-B14F-4D97-AF65-F5344CB8AC3E}">
        <p14:creationId xmlns:p14="http://schemas.microsoft.com/office/powerpoint/2010/main" val="320371291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E442C36-5625-965F-7DF9-4C5CCE5320E7}"/>
              </a:ext>
            </a:extLst>
          </p:cNvPr>
          <p:cNvSpPr txBox="1"/>
          <p:nvPr/>
        </p:nvSpPr>
        <p:spPr>
          <a:xfrm>
            <a:off x="199053" y="814597"/>
            <a:ext cx="6096000" cy="2308324"/>
          </a:xfrm>
          <a:prstGeom prst="rect">
            <a:avLst/>
          </a:prstGeom>
          <a:noFill/>
        </p:spPr>
        <p:txBody>
          <a:bodyPr wrap="square">
            <a:spAutoFit/>
          </a:bodyPr>
          <a:lstStyle/>
          <a:p>
            <a:pPr algn="l"/>
            <a:r>
              <a:rPr lang="en-US" b="1" i="0" dirty="0">
                <a:solidFill>
                  <a:srgbClr val="111111"/>
                </a:solidFill>
                <a:effectLst/>
                <a:latin typeface="Cabin-semi-bold"/>
              </a:rPr>
              <a:t>Types of Moving Averages</a:t>
            </a:r>
          </a:p>
          <a:p>
            <a:pPr algn="l"/>
            <a:r>
              <a:rPr lang="en-US" b="0" i="0" dirty="0">
                <a:solidFill>
                  <a:srgbClr val="111111"/>
                </a:solidFill>
                <a:effectLst/>
                <a:latin typeface="Cabin-semi-bold"/>
              </a:rPr>
              <a:t>Simple Moving Average</a:t>
            </a:r>
          </a:p>
          <a:p>
            <a:pPr algn="l"/>
            <a:r>
              <a:rPr lang="en-US" b="0" i="0" dirty="0">
                <a:solidFill>
                  <a:srgbClr val="111111"/>
                </a:solidFill>
                <a:effectLst/>
                <a:latin typeface="SourceSansPro"/>
              </a:rPr>
              <a:t>A </a:t>
            </a:r>
            <a:r>
              <a:rPr lang="en-US" b="0" i="0" u="sng" dirty="0">
                <a:solidFill>
                  <a:srgbClr val="2C40D0"/>
                </a:solidFill>
                <a:effectLst/>
                <a:latin typeface="SourceSansPro"/>
                <a:hlinkClick r:id="rId2"/>
              </a:rPr>
              <a:t>simple moving average</a:t>
            </a:r>
            <a:r>
              <a:rPr lang="en-US" b="0" i="0" dirty="0">
                <a:solidFill>
                  <a:srgbClr val="111111"/>
                </a:solidFill>
                <a:effectLst/>
                <a:latin typeface="SourceSansPro"/>
              </a:rPr>
              <a:t> (SMA), is calculated by taking the arithmetic mean of a given set of values over a specified period. A set of numbers, or prices of stocks, are added together and then divided by the number of prices in the set. The formula for calculating the simple moving average of a security is as follows:</a:t>
            </a:r>
          </a:p>
        </p:txBody>
      </p:sp>
      <p:pic>
        <p:nvPicPr>
          <p:cNvPr id="8" name="Picture 7">
            <a:extLst>
              <a:ext uri="{FF2B5EF4-FFF2-40B4-BE49-F238E27FC236}">
                <a16:creationId xmlns:a16="http://schemas.microsoft.com/office/drawing/2014/main" id="{B37458D6-FB3F-431F-1B63-163D4CD43FAE}"/>
              </a:ext>
            </a:extLst>
          </p:cNvPr>
          <p:cNvPicPr>
            <a:picLocks noChangeAspect="1"/>
          </p:cNvPicPr>
          <p:nvPr/>
        </p:nvPicPr>
        <p:blipFill>
          <a:blip r:embed="rId3"/>
          <a:stretch>
            <a:fillRect/>
          </a:stretch>
        </p:blipFill>
        <p:spPr>
          <a:xfrm>
            <a:off x="434348" y="4437865"/>
            <a:ext cx="3000397" cy="1714513"/>
          </a:xfrm>
          <a:prstGeom prst="rect">
            <a:avLst/>
          </a:prstGeom>
        </p:spPr>
      </p:pic>
      <p:pic>
        <p:nvPicPr>
          <p:cNvPr id="10" name="Picture 9">
            <a:extLst>
              <a:ext uri="{FF2B5EF4-FFF2-40B4-BE49-F238E27FC236}">
                <a16:creationId xmlns:a16="http://schemas.microsoft.com/office/drawing/2014/main" id="{0E0FC4EC-DEE7-3EC1-FF91-4FFA3E084F8D}"/>
              </a:ext>
            </a:extLst>
          </p:cNvPr>
          <p:cNvPicPr>
            <a:picLocks noChangeAspect="1"/>
          </p:cNvPicPr>
          <p:nvPr/>
        </p:nvPicPr>
        <p:blipFill>
          <a:blip r:embed="rId4"/>
          <a:stretch>
            <a:fillRect/>
          </a:stretch>
        </p:blipFill>
        <p:spPr>
          <a:xfrm>
            <a:off x="5765422" y="2557836"/>
            <a:ext cx="5724567" cy="4143405"/>
          </a:xfrm>
          <a:prstGeom prst="rect">
            <a:avLst/>
          </a:prstGeom>
        </p:spPr>
      </p:pic>
    </p:spTree>
    <p:extLst>
      <p:ext uri="{BB962C8B-B14F-4D97-AF65-F5344CB8AC3E}">
        <p14:creationId xmlns:p14="http://schemas.microsoft.com/office/powerpoint/2010/main" val="426699091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a:extLst>
              <a:ext uri="{FF2B5EF4-FFF2-40B4-BE49-F238E27FC236}">
                <a16:creationId xmlns:a16="http://schemas.microsoft.com/office/drawing/2014/main" id="{0DCCF67A-AFC8-FADD-61CE-CC15BAC325D6}"/>
              </a:ext>
            </a:extLst>
          </p:cNvPr>
          <p:cNvSpPr>
            <a:spLocks noGrp="1" noChangeArrowheads="1"/>
          </p:cNvSpPr>
          <p:nvPr>
            <p:ph type="title"/>
          </p:nvPr>
        </p:nvSpPr>
        <p:spPr/>
        <p:txBody>
          <a:bodyPr/>
          <a:lstStyle/>
          <a:p>
            <a:pPr eaLnBrk="1" hangingPunct="1"/>
            <a:r>
              <a:rPr lang="en-US" altLang="en-US">
                <a:latin typeface="Times New Roman" panose="02020603050405020304" pitchFamily="18" charset="0"/>
              </a:rPr>
              <a:t>Exponential Smoothing Methods</a:t>
            </a:r>
          </a:p>
        </p:txBody>
      </p:sp>
      <p:sp>
        <p:nvSpPr>
          <p:cNvPr id="18435" name="Rectangle 3">
            <a:extLst>
              <a:ext uri="{FF2B5EF4-FFF2-40B4-BE49-F238E27FC236}">
                <a16:creationId xmlns:a16="http://schemas.microsoft.com/office/drawing/2014/main" id="{A9138486-2A2F-1F17-824D-DBCD055F0AAA}"/>
              </a:ext>
            </a:extLst>
          </p:cNvPr>
          <p:cNvSpPr>
            <a:spLocks noGrp="1" noChangeArrowheads="1"/>
          </p:cNvSpPr>
          <p:nvPr>
            <p:ph type="body" idx="1"/>
          </p:nvPr>
        </p:nvSpPr>
        <p:spPr/>
        <p:txBody>
          <a:bodyPr/>
          <a:lstStyle/>
          <a:p>
            <a:pPr eaLnBrk="1" hangingPunct="1"/>
            <a:r>
              <a:rPr lang="en-US" altLang="en-US" dirty="0">
                <a:latin typeface="Times New Roman" panose="02020603050405020304" pitchFamily="18" charset="0"/>
              </a:rPr>
              <a:t>This method provides an </a:t>
            </a:r>
            <a:r>
              <a:rPr lang="en-US" altLang="en-US" dirty="0">
                <a:solidFill>
                  <a:srgbClr val="00B050"/>
                </a:solidFill>
                <a:latin typeface="Times New Roman" panose="02020603050405020304" pitchFamily="18" charset="0"/>
              </a:rPr>
              <a:t>exponentially weighted moving average of all previously observed values</a:t>
            </a:r>
            <a:r>
              <a:rPr lang="en-US" altLang="en-US" dirty="0">
                <a:latin typeface="Times New Roman" panose="02020603050405020304" pitchFamily="18" charset="0"/>
              </a:rPr>
              <a:t>.</a:t>
            </a:r>
          </a:p>
          <a:p>
            <a:pPr eaLnBrk="1" hangingPunct="1"/>
            <a:r>
              <a:rPr lang="en-US" altLang="en-US" dirty="0">
                <a:latin typeface="Times New Roman" panose="02020603050405020304" pitchFamily="18" charset="0"/>
              </a:rPr>
              <a:t>Appropriate for </a:t>
            </a:r>
            <a:r>
              <a:rPr lang="en-US" altLang="en-US" dirty="0">
                <a:solidFill>
                  <a:srgbClr val="FF0000"/>
                </a:solidFill>
                <a:latin typeface="Times New Roman" panose="02020603050405020304" pitchFamily="18" charset="0"/>
              </a:rPr>
              <a:t>data with no predictable upward or downward trend</a:t>
            </a:r>
            <a:r>
              <a:rPr lang="en-US" altLang="en-US" dirty="0">
                <a:latin typeface="Times New Roman" panose="02020603050405020304" pitchFamily="18" charset="0"/>
              </a:rPr>
              <a:t>.</a:t>
            </a:r>
          </a:p>
          <a:p>
            <a:pPr eaLnBrk="1" hangingPunct="1"/>
            <a:r>
              <a:rPr lang="en-US" altLang="en-US" dirty="0">
                <a:latin typeface="Times New Roman" panose="02020603050405020304" pitchFamily="18" charset="0"/>
              </a:rPr>
              <a:t>The aim is to estimate the </a:t>
            </a:r>
            <a:r>
              <a:rPr lang="en-US" altLang="en-US" dirty="0">
                <a:solidFill>
                  <a:srgbClr val="00B0F0"/>
                </a:solidFill>
                <a:latin typeface="Times New Roman" panose="02020603050405020304" pitchFamily="18" charset="0"/>
              </a:rPr>
              <a:t>current level and use it as a forecast of future value.</a:t>
            </a:r>
          </a:p>
          <a:p>
            <a:pPr eaLnBrk="1" hangingPunct="1">
              <a:buFont typeface="Wingdings" panose="05000000000000000000" pitchFamily="2" charset="2"/>
              <a:buNone/>
            </a:pPr>
            <a:endParaRPr lang="en-US" altLang="en-US" dirty="0"/>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a:extLst>
              <a:ext uri="{FF2B5EF4-FFF2-40B4-BE49-F238E27FC236}">
                <a16:creationId xmlns:a16="http://schemas.microsoft.com/office/drawing/2014/main" id="{79AD96A3-8168-ADF6-8C1F-DC3F454C929E}"/>
              </a:ext>
            </a:extLst>
          </p:cNvPr>
          <p:cNvSpPr>
            <a:spLocks noGrp="1" noChangeArrowheads="1"/>
          </p:cNvSpPr>
          <p:nvPr>
            <p:ph type="title"/>
          </p:nvPr>
        </p:nvSpPr>
        <p:spPr/>
        <p:txBody>
          <a:bodyPr/>
          <a:lstStyle/>
          <a:p>
            <a:pPr eaLnBrk="1" hangingPunct="1"/>
            <a:r>
              <a:rPr lang="en-US" altLang="en-US" sz="3600">
                <a:latin typeface="Times New Roman" panose="02020603050405020304" pitchFamily="18" charset="0"/>
              </a:rPr>
              <a:t>Simple Exponential Smoothing Method</a:t>
            </a:r>
          </a:p>
        </p:txBody>
      </p:sp>
      <p:sp>
        <p:nvSpPr>
          <p:cNvPr id="20483" name="Rectangle 3">
            <a:extLst>
              <a:ext uri="{FF2B5EF4-FFF2-40B4-BE49-F238E27FC236}">
                <a16:creationId xmlns:a16="http://schemas.microsoft.com/office/drawing/2014/main" id="{2BF66E17-D23A-5CAE-B289-AA2E79504895}"/>
              </a:ext>
            </a:extLst>
          </p:cNvPr>
          <p:cNvSpPr>
            <a:spLocks noGrp="1" noChangeArrowheads="1"/>
          </p:cNvSpPr>
          <p:nvPr>
            <p:ph type="body" idx="1"/>
          </p:nvPr>
        </p:nvSpPr>
        <p:spPr/>
        <p:txBody>
          <a:bodyPr/>
          <a:lstStyle/>
          <a:p>
            <a:pPr eaLnBrk="1" hangingPunct="1"/>
            <a:r>
              <a:rPr lang="en-US" altLang="en-US" dirty="0">
                <a:latin typeface="Times New Roman" panose="02020603050405020304" pitchFamily="18" charset="0"/>
              </a:rPr>
              <a:t>Formally, the exponential smoothing equation is</a:t>
            </a:r>
          </a:p>
          <a:p>
            <a:pPr eaLnBrk="1" hangingPunct="1">
              <a:buFont typeface="Wingdings" panose="05000000000000000000" pitchFamily="2" charset="2"/>
              <a:buNone/>
            </a:pPr>
            <a:endParaRPr lang="en-US" altLang="en-US" dirty="0">
              <a:latin typeface="Times New Roman" panose="02020603050405020304" pitchFamily="18" charset="0"/>
            </a:endParaRPr>
          </a:p>
          <a:p>
            <a:pPr eaLnBrk="1" hangingPunct="1">
              <a:buFont typeface="Wingdings" panose="05000000000000000000" pitchFamily="2" charset="2"/>
              <a:buNone/>
            </a:pPr>
            <a:endParaRPr lang="en-US" altLang="en-US" dirty="0">
              <a:latin typeface="Times New Roman" panose="02020603050405020304" pitchFamily="18" charset="0"/>
            </a:endParaRPr>
          </a:p>
          <a:p>
            <a:pPr lvl="2" eaLnBrk="1" hangingPunct="1"/>
            <a:r>
              <a:rPr lang="en-US" altLang="en-US" dirty="0">
                <a:latin typeface="Times New Roman" panose="02020603050405020304" pitchFamily="18" charset="0"/>
              </a:rPr>
              <a:t>        	 forecast for the next period.</a:t>
            </a:r>
          </a:p>
          <a:p>
            <a:pPr lvl="2" eaLnBrk="1" hangingPunct="1"/>
            <a:r>
              <a:rPr lang="en-US" altLang="en-US" dirty="0">
                <a:latin typeface="Times New Roman" panose="02020603050405020304" pitchFamily="18" charset="0"/>
                <a:sym typeface="Symbol" panose="05050102010706020507" pitchFamily="18" charset="2"/>
              </a:rPr>
              <a:t> = smoothing constant.</a:t>
            </a:r>
          </a:p>
          <a:p>
            <a:pPr lvl="2" eaLnBrk="1" hangingPunct="1"/>
            <a:r>
              <a:rPr lang="en-US" altLang="en-US" i="1" dirty="0" err="1">
                <a:latin typeface="Times New Roman" panose="02020603050405020304" pitchFamily="18" charset="0"/>
                <a:sym typeface="Symbol" panose="05050102010706020507" pitchFamily="18" charset="2"/>
              </a:rPr>
              <a:t>y</a:t>
            </a:r>
            <a:r>
              <a:rPr lang="en-US" altLang="en-US" baseline="-25000" dirty="0" err="1">
                <a:latin typeface="Times New Roman" panose="02020603050405020304" pitchFamily="18" charset="0"/>
                <a:sym typeface="Symbol" panose="05050102010706020507" pitchFamily="18" charset="2"/>
              </a:rPr>
              <a:t>t</a:t>
            </a:r>
            <a:r>
              <a:rPr lang="en-US" altLang="en-US" dirty="0">
                <a:latin typeface="Times New Roman" panose="02020603050405020304" pitchFamily="18" charset="0"/>
                <a:sym typeface="Symbol" panose="05050102010706020507" pitchFamily="18" charset="2"/>
              </a:rPr>
              <a:t> = observed value of series in period </a:t>
            </a:r>
            <a:r>
              <a:rPr lang="en-US" altLang="en-US" i="1" dirty="0">
                <a:latin typeface="Times New Roman" panose="02020603050405020304" pitchFamily="18" charset="0"/>
                <a:sym typeface="Symbol" panose="05050102010706020507" pitchFamily="18" charset="2"/>
              </a:rPr>
              <a:t>t</a:t>
            </a:r>
            <a:r>
              <a:rPr lang="en-US" altLang="en-US" dirty="0">
                <a:latin typeface="Times New Roman" panose="02020603050405020304" pitchFamily="18" charset="0"/>
                <a:sym typeface="Symbol" panose="05050102010706020507" pitchFamily="18" charset="2"/>
              </a:rPr>
              <a:t>.</a:t>
            </a:r>
          </a:p>
          <a:p>
            <a:pPr lvl="2" eaLnBrk="1" hangingPunct="1"/>
            <a:r>
              <a:rPr lang="en-US" altLang="en-US" dirty="0">
                <a:latin typeface="Times New Roman" panose="02020603050405020304" pitchFamily="18" charset="0"/>
                <a:sym typeface="Symbol" panose="05050102010706020507" pitchFamily="18" charset="2"/>
              </a:rPr>
              <a:t>     = old forecast for period </a:t>
            </a:r>
            <a:r>
              <a:rPr lang="en-US" altLang="en-US" i="1" dirty="0">
                <a:latin typeface="Times New Roman" panose="02020603050405020304" pitchFamily="18" charset="0"/>
                <a:sym typeface="Symbol" panose="05050102010706020507" pitchFamily="18" charset="2"/>
              </a:rPr>
              <a:t>t</a:t>
            </a:r>
            <a:r>
              <a:rPr lang="en-US" altLang="en-US" dirty="0">
                <a:latin typeface="Times New Roman" panose="02020603050405020304" pitchFamily="18" charset="0"/>
                <a:sym typeface="Symbol" panose="05050102010706020507" pitchFamily="18" charset="2"/>
              </a:rPr>
              <a:t>.</a:t>
            </a:r>
          </a:p>
          <a:p>
            <a:pPr lvl="1" eaLnBrk="1" hangingPunct="1"/>
            <a:r>
              <a:rPr lang="en-US" altLang="en-US" dirty="0">
                <a:latin typeface="Times New Roman" panose="02020603050405020304" pitchFamily="18" charset="0"/>
              </a:rPr>
              <a:t>The forecast F</a:t>
            </a:r>
            <a:r>
              <a:rPr lang="en-US" altLang="en-US" baseline="-25000" dirty="0">
                <a:latin typeface="Times New Roman" panose="02020603050405020304" pitchFamily="18" charset="0"/>
              </a:rPr>
              <a:t>t+1</a:t>
            </a:r>
            <a:r>
              <a:rPr lang="en-US" altLang="en-US" dirty="0">
                <a:latin typeface="Times New Roman" panose="02020603050405020304" pitchFamily="18" charset="0"/>
              </a:rPr>
              <a:t> is based on weighting the most recent observation </a:t>
            </a:r>
            <a:r>
              <a:rPr lang="en-US" altLang="en-US" dirty="0" err="1">
                <a:latin typeface="Times New Roman" panose="02020603050405020304" pitchFamily="18" charset="0"/>
              </a:rPr>
              <a:t>y</a:t>
            </a:r>
            <a:r>
              <a:rPr lang="en-US" altLang="en-US" baseline="-25000" dirty="0" err="1">
                <a:latin typeface="Times New Roman" panose="02020603050405020304" pitchFamily="18" charset="0"/>
              </a:rPr>
              <a:t>t</a:t>
            </a:r>
            <a:r>
              <a:rPr lang="en-US" altLang="en-US" dirty="0">
                <a:latin typeface="Times New Roman" panose="02020603050405020304" pitchFamily="18" charset="0"/>
              </a:rPr>
              <a:t> with a weight </a:t>
            </a:r>
            <a:r>
              <a:rPr lang="en-US" altLang="en-US" dirty="0">
                <a:latin typeface="Times New Roman" panose="02020603050405020304" pitchFamily="18" charset="0"/>
                <a:sym typeface="Symbol" panose="05050102010706020507" pitchFamily="18" charset="2"/>
              </a:rPr>
              <a:t> and weighting the most recent forecast F</a:t>
            </a:r>
            <a:r>
              <a:rPr lang="en-US" altLang="en-US" baseline="-25000" dirty="0">
                <a:latin typeface="Times New Roman" panose="02020603050405020304" pitchFamily="18" charset="0"/>
                <a:sym typeface="Symbol" panose="05050102010706020507" pitchFamily="18" charset="2"/>
              </a:rPr>
              <a:t>t</a:t>
            </a:r>
            <a:r>
              <a:rPr lang="en-US" altLang="en-US" dirty="0">
                <a:latin typeface="Times New Roman" panose="02020603050405020304" pitchFamily="18" charset="0"/>
                <a:sym typeface="Symbol" panose="05050102010706020507" pitchFamily="18" charset="2"/>
              </a:rPr>
              <a:t> with a weight of 1- </a:t>
            </a:r>
            <a:endParaRPr lang="en-US" altLang="en-US" dirty="0">
              <a:latin typeface="Times New Roman" panose="02020603050405020304" pitchFamily="18" charset="0"/>
            </a:endParaRPr>
          </a:p>
          <a:p>
            <a:pPr eaLnBrk="1" hangingPunct="1">
              <a:buFont typeface="Wingdings" panose="05000000000000000000" pitchFamily="2" charset="2"/>
              <a:buNone/>
            </a:pPr>
            <a:endParaRPr lang="en-US" altLang="en-US" dirty="0"/>
          </a:p>
        </p:txBody>
      </p:sp>
      <p:graphicFrame>
        <p:nvGraphicFramePr>
          <p:cNvPr id="20484" name="Object 4">
            <a:extLst>
              <a:ext uri="{FF2B5EF4-FFF2-40B4-BE49-F238E27FC236}">
                <a16:creationId xmlns:a16="http://schemas.microsoft.com/office/drawing/2014/main" id="{7BA2241A-38DF-BEEC-87AB-D786C0FB5CCA}"/>
              </a:ext>
            </a:extLst>
          </p:cNvPr>
          <p:cNvGraphicFramePr>
            <a:graphicFrameLocks noChangeAspect="1"/>
          </p:cNvGraphicFramePr>
          <p:nvPr/>
        </p:nvGraphicFramePr>
        <p:xfrm>
          <a:off x="4572000" y="2514600"/>
          <a:ext cx="2616200" cy="457200"/>
        </p:xfrm>
        <a:graphic>
          <a:graphicData uri="http://schemas.openxmlformats.org/presentationml/2006/ole">
            <mc:AlternateContent xmlns:mc="http://schemas.openxmlformats.org/markup-compatibility/2006">
              <mc:Choice xmlns:v="urn:schemas-microsoft-com:vml" Requires="v">
                <p:oleObj name="Equation" r:id="rId2" imgW="1320800" imgH="228600" progId="Equation.3">
                  <p:embed/>
                </p:oleObj>
              </mc:Choice>
              <mc:Fallback>
                <p:oleObj name="Equation" r:id="rId2" imgW="1320800" imgH="228600" progId="Equation.3">
                  <p:embed/>
                  <p:pic>
                    <p:nvPicPr>
                      <p:cNvPr id="20484" name="Object 4">
                        <a:extLst>
                          <a:ext uri="{FF2B5EF4-FFF2-40B4-BE49-F238E27FC236}">
                            <a16:creationId xmlns:a16="http://schemas.microsoft.com/office/drawing/2014/main" id="{7BA2241A-38DF-BEEC-87AB-D786C0FB5C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2514600"/>
                        <a:ext cx="26162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485" name="Object 5">
            <a:extLst>
              <a:ext uri="{FF2B5EF4-FFF2-40B4-BE49-F238E27FC236}">
                <a16:creationId xmlns:a16="http://schemas.microsoft.com/office/drawing/2014/main" id="{55C6F7B1-CB71-9913-02D8-C238F11767F7}"/>
              </a:ext>
            </a:extLst>
          </p:cNvPr>
          <p:cNvGraphicFramePr>
            <a:graphicFrameLocks noChangeAspect="1"/>
          </p:cNvGraphicFramePr>
          <p:nvPr>
            <p:extLst>
              <p:ext uri="{D42A27DB-BD31-4B8C-83A1-F6EECF244321}">
                <p14:modId xmlns:p14="http://schemas.microsoft.com/office/powerpoint/2010/main" val="3113656812"/>
              </p:ext>
            </p:extLst>
          </p:nvPr>
        </p:nvGraphicFramePr>
        <p:xfrm>
          <a:off x="2119604" y="3306763"/>
          <a:ext cx="609600" cy="425450"/>
        </p:xfrm>
        <a:graphic>
          <a:graphicData uri="http://schemas.openxmlformats.org/presentationml/2006/ole">
            <mc:AlternateContent xmlns:mc="http://schemas.openxmlformats.org/markup-compatibility/2006">
              <mc:Choice xmlns:v="urn:schemas-microsoft-com:vml" Requires="v">
                <p:oleObj name="Equation" r:id="rId4" imgW="381000" imgH="228600" progId="Equation.3">
                  <p:embed/>
                </p:oleObj>
              </mc:Choice>
              <mc:Fallback>
                <p:oleObj name="Equation" r:id="rId4" imgW="381000" imgH="228600" progId="Equation.3">
                  <p:embed/>
                  <p:pic>
                    <p:nvPicPr>
                      <p:cNvPr id="20485" name="Object 5">
                        <a:extLst>
                          <a:ext uri="{FF2B5EF4-FFF2-40B4-BE49-F238E27FC236}">
                            <a16:creationId xmlns:a16="http://schemas.microsoft.com/office/drawing/2014/main" id="{55C6F7B1-CB71-9913-02D8-C238F11767F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19604" y="3306763"/>
                        <a:ext cx="609600" cy="4254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486" name="Object 6">
            <a:extLst>
              <a:ext uri="{FF2B5EF4-FFF2-40B4-BE49-F238E27FC236}">
                <a16:creationId xmlns:a16="http://schemas.microsoft.com/office/drawing/2014/main" id="{F961EE12-8D89-A10A-A091-B23FCDA1D0B2}"/>
              </a:ext>
            </a:extLst>
          </p:cNvPr>
          <p:cNvGraphicFramePr>
            <a:graphicFrameLocks noChangeAspect="1"/>
          </p:cNvGraphicFramePr>
          <p:nvPr/>
        </p:nvGraphicFramePr>
        <p:xfrm>
          <a:off x="3886201" y="4114800"/>
          <a:ext cx="441325" cy="457200"/>
        </p:xfrm>
        <a:graphic>
          <a:graphicData uri="http://schemas.openxmlformats.org/presentationml/2006/ole">
            <mc:AlternateContent xmlns:mc="http://schemas.openxmlformats.org/markup-compatibility/2006">
              <mc:Choice xmlns:v="urn:schemas-microsoft-com:vml" Requires="v">
                <p:oleObj name="Equation" r:id="rId6" imgW="165028" imgH="228501" progId="Equation.3">
                  <p:embed/>
                </p:oleObj>
              </mc:Choice>
              <mc:Fallback>
                <p:oleObj name="Equation" r:id="rId6" imgW="165028" imgH="228501" progId="Equation.3">
                  <p:embed/>
                  <p:pic>
                    <p:nvPicPr>
                      <p:cNvPr id="20486" name="Object 6">
                        <a:extLst>
                          <a:ext uri="{FF2B5EF4-FFF2-40B4-BE49-F238E27FC236}">
                            <a16:creationId xmlns:a16="http://schemas.microsoft.com/office/drawing/2014/main" id="{F961EE12-8D89-A10A-A091-B23FCDA1D0B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86201" y="4114800"/>
                        <a:ext cx="441325"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3FE13709-9A31-FB5F-16F3-6B85FED6D6C2}"/>
              </a:ext>
            </a:extLst>
          </p:cNvPr>
          <p:cNvSpPr>
            <a:spLocks noGrp="1" noChangeArrowheads="1"/>
          </p:cNvSpPr>
          <p:nvPr>
            <p:ph type="title"/>
          </p:nvPr>
        </p:nvSpPr>
        <p:spPr/>
        <p:txBody>
          <a:bodyPr/>
          <a:lstStyle/>
          <a:p>
            <a:pPr eaLnBrk="1" hangingPunct="1"/>
            <a:r>
              <a:rPr lang="en-US" altLang="en-US" sz="3600">
                <a:latin typeface="Times New Roman" panose="02020603050405020304" pitchFamily="18" charset="0"/>
              </a:rPr>
              <a:t>Simple Exponential Smoothing Method</a:t>
            </a:r>
          </a:p>
        </p:txBody>
      </p:sp>
      <p:sp>
        <p:nvSpPr>
          <p:cNvPr id="21507" name="Rectangle 3">
            <a:extLst>
              <a:ext uri="{FF2B5EF4-FFF2-40B4-BE49-F238E27FC236}">
                <a16:creationId xmlns:a16="http://schemas.microsoft.com/office/drawing/2014/main" id="{55A77E07-5DC9-54F7-A1BE-B3A332CEB8B6}"/>
              </a:ext>
            </a:extLst>
          </p:cNvPr>
          <p:cNvSpPr>
            <a:spLocks noGrp="1" noChangeArrowheads="1"/>
          </p:cNvSpPr>
          <p:nvPr>
            <p:ph type="body" idx="1"/>
          </p:nvPr>
        </p:nvSpPr>
        <p:spPr/>
        <p:txBody>
          <a:bodyPr/>
          <a:lstStyle/>
          <a:p>
            <a:pPr eaLnBrk="1" hangingPunct="1"/>
            <a:r>
              <a:rPr lang="en-US" altLang="en-US">
                <a:latin typeface="Times New Roman" panose="02020603050405020304" pitchFamily="18" charset="0"/>
              </a:rPr>
              <a:t>The implication of exponential smoothing can be better seen if the previous equation is expanded by replacing F</a:t>
            </a:r>
            <a:r>
              <a:rPr lang="en-US" altLang="en-US" baseline="-25000">
                <a:latin typeface="Times New Roman" panose="02020603050405020304" pitchFamily="18" charset="0"/>
              </a:rPr>
              <a:t>t</a:t>
            </a:r>
            <a:r>
              <a:rPr lang="en-US" altLang="en-US">
                <a:latin typeface="Times New Roman" panose="02020603050405020304" pitchFamily="18" charset="0"/>
              </a:rPr>
              <a:t> with its components as follows:</a:t>
            </a:r>
          </a:p>
          <a:p>
            <a:pPr eaLnBrk="1" hangingPunct="1"/>
            <a:endParaRPr lang="en-US" altLang="en-US">
              <a:latin typeface="Times New Roman" panose="02020603050405020304" pitchFamily="18" charset="0"/>
            </a:endParaRPr>
          </a:p>
          <a:p>
            <a:pPr eaLnBrk="1" hangingPunct="1"/>
            <a:endParaRPr lang="en-US" altLang="en-US">
              <a:latin typeface="Times New Roman" panose="02020603050405020304" pitchFamily="18" charset="0"/>
            </a:endParaRPr>
          </a:p>
          <a:p>
            <a:pPr eaLnBrk="1" hangingPunct="1"/>
            <a:endParaRPr lang="en-US" altLang="en-US">
              <a:latin typeface="Times New Roman" panose="02020603050405020304" pitchFamily="18" charset="0"/>
            </a:endParaRPr>
          </a:p>
          <a:p>
            <a:pPr lvl="1" eaLnBrk="1" hangingPunct="1">
              <a:buFont typeface="Wingdings" panose="05000000000000000000" pitchFamily="2" charset="2"/>
              <a:buNone/>
            </a:pPr>
            <a:endParaRPr lang="en-US" altLang="en-US">
              <a:latin typeface="Times New Roman" panose="02020603050405020304" pitchFamily="18" charset="0"/>
            </a:endParaRPr>
          </a:p>
        </p:txBody>
      </p:sp>
      <p:graphicFrame>
        <p:nvGraphicFramePr>
          <p:cNvPr id="21508" name="Object 4">
            <a:extLst>
              <a:ext uri="{FF2B5EF4-FFF2-40B4-BE49-F238E27FC236}">
                <a16:creationId xmlns:a16="http://schemas.microsoft.com/office/drawing/2014/main" id="{E22CB7EB-C3F7-183B-8507-4EEB8D036C5A}"/>
              </a:ext>
            </a:extLst>
          </p:cNvPr>
          <p:cNvGraphicFramePr>
            <a:graphicFrameLocks noChangeAspect="1"/>
          </p:cNvGraphicFramePr>
          <p:nvPr/>
        </p:nvGraphicFramePr>
        <p:xfrm>
          <a:off x="4038600" y="4114800"/>
          <a:ext cx="4191000" cy="1289050"/>
        </p:xfrm>
        <a:graphic>
          <a:graphicData uri="http://schemas.openxmlformats.org/presentationml/2006/ole">
            <mc:AlternateContent xmlns:mc="http://schemas.openxmlformats.org/markup-compatibility/2006">
              <mc:Choice xmlns:v="urn:schemas-microsoft-com:vml" Requires="v">
                <p:oleObj name="Equation" r:id="rId2" imgW="2273300" imgH="698500" progId="Equation.3">
                  <p:embed/>
                </p:oleObj>
              </mc:Choice>
              <mc:Fallback>
                <p:oleObj name="Equation" r:id="rId2" imgW="2273300" imgH="698500" progId="Equation.3">
                  <p:embed/>
                  <p:pic>
                    <p:nvPicPr>
                      <p:cNvPr id="21508" name="Object 4">
                        <a:extLst>
                          <a:ext uri="{FF2B5EF4-FFF2-40B4-BE49-F238E27FC236}">
                            <a16:creationId xmlns:a16="http://schemas.microsoft.com/office/drawing/2014/main" id="{E22CB7EB-C3F7-183B-8507-4EEB8D036C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8600" y="4114800"/>
                        <a:ext cx="4191000" cy="1289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784980C6-FEBF-A08D-528A-0CBAB6ACB3E9}"/>
              </a:ext>
            </a:extLst>
          </p:cNvPr>
          <p:cNvSpPr>
            <a:spLocks noGrp="1" noChangeArrowheads="1"/>
          </p:cNvSpPr>
          <p:nvPr>
            <p:ph type="title"/>
          </p:nvPr>
        </p:nvSpPr>
        <p:spPr/>
        <p:txBody>
          <a:bodyPr/>
          <a:lstStyle/>
          <a:p>
            <a:pPr eaLnBrk="1" hangingPunct="1"/>
            <a:r>
              <a:rPr lang="en-US" altLang="en-US" sz="3600">
                <a:latin typeface="Times New Roman" panose="02020603050405020304" pitchFamily="18" charset="0"/>
              </a:rPr>
              <a:t>Simple Exponential Smoothing Method</a:t>
            </a:r>
          </a:p>
        </p:txBody>
      </p:sp>
      <p:sp>
        <p:nvSpPr>
          <p:cNvPr id="22531" name="Rectangle 3">
            <a:extLst>
              <a:ext uri="{FF2B5EF4-FFF2-40B4-BE49-F238E27FC236}">
                <a16:creationId xmlns:a16="http://schemas.microsoft.com/office/drawing/2014/main" id="{723BC4CE-BFD6-A493-6C76-15B07752DFFD}"/>
              </a:ext>
            </a:extLst>
          </p:cNvPr>
          <p:cNvSpPr>
            <a:spLocks noGrp="1" noChangeArrowheads="1"/>
          </p:cNvSpPr>
          <p:nvPr>
            <p:ph type="body" idx="1"/>
          </p:nvPr>
        </p:nvSpPr>
        <p:spPr/>
        <p:txBody>
          <a:bodyPr/>
          <a:lstStyle/>
          <a:p>
            <a:pPr eaLnBrk="1" hangingPunct="1"/>
            <a:r>
              <a:rPr lang="en-US" altLang="en-US">
                <a:latin typeface="Times New Roman" panose="02020603050405020304" pitchFamily="18" charset="0"/>
              </a:rPr>
              <a:t>If this substitution process is repeated by replacing F</a:t>
            </a:r>
            <a:r>
              <a:rPr lang="en-US" altLang="en-US" baseline="-25000">
                <a:latin typeface="Times New Roman" panose="02020603050405020304" pitchFamily="18" charset="0"/>
              </a:rPr>
              <a:t>t-1</a:t>
            </a:r>
            <a:r>
              <a:rPr lang="en-US" altLang="en-US">
                <a:latin typeface="Times New Roman" panose="02020603050405020304" pitchFamily="18" charset="0"/>
              </a:rPr>
              <a:t> by its components, F</a:t>
            </a:r>
            <a:r>
              <a:rPr lang="en-US" altLang="en-US" baseline="-25000">
                <a:latin typeface="Times New Roman" panose="02020603050405020304" pitchFamily="18" charset="0"/>
              </a:rPr>
              <a:t>t-2</a:t>
            </a:r>
            <a:r>
              <a:rPr lang="en-US" altLang="en-US">
                <a:latin typeface="Times New Roman" panose="02020603050405020304" pitchFamily="18" charset="0"/>
              </a:rPr>
              <a:t> by its components, and so on the result is:</a:t>
            </a:r>
          </a:p>
          <a:p>
            <a:pPr eaLnBrk="1" hangingPunct="1"/>
            <a:endParaRPr lang="en-US" altLang="en-US">
              <a:latin typeface="Times New Roman" panose="02020603050405020304" pitchFamily="18" charset="0"/>
            </a:endParaRPr>
          </a:p>
          <a:p>
            <a:pPr eaLnBrk="1" hangingPunct="1"/>
            <a:r>
              <a:rPr lang="en-US" altLang="en-US">
                <a:latin typeface="Times New Roman" panose="02020603050405020304" pitchFamily="18" charset="0"/>
              </a:rPr>
              <a:t>Therefore, F</a:t>
            </a:r>
            <a:r>
              <a:rPr lang="en-US" altLang="en-US" baseline="-25000">
                <a:latin typeface="Times New Roman" panose="02020603050405020304" pitchFamily="18" charset="0"/>
              </a:rPr>
              <a:t>t+1</a:t>
            </a:r>
            <a:r>
              <a:rPr lang="en-US" altLang="en-US">
                <a:latin typeface="Times New Roman" panose="02020603050405020304" pitchFamily="18" charset="0"/>
              </a:rPr>
              <a:t> is the weighted moving average of all past observations.</a:t>
            </a:r>
          </a:p>
          <a:p>
            <a:pPr eaLnBrk="1" hangingPunct="1">
              <a:buFont typeface="Wingdings" panose="05000000000000000000" pitchFamily="2" charset="2"/>
              <a:buNone/>
            </a:pPr>
            <a:r>
              <a:rPr lang="en-US" altLang="en-US">
                <a:latin typeface="Times New Roman" panose="02020603050405020304" pitchFamily="18" charset="0"/>
              </a:rPr>
              <a:t>	</a:t>
            </a:r>
          </a:p>
          <a:p>
            <a:pPr eaLnBrk="1" hangingPunct="1"/>
            <a:endParaRPr lang="en-US" altLang="en-US"/>
          </a:p>
        </p:txBody>
      </p:sp>
      <p:graphicFrame>
        <p:nvGraphicFramePr>
          <p:cNvPr id="22532" name="Object 4">
            <a:extLst>
              <a:ext uri="{FF2B5EF4-FFF2-40B4-BE49-F238E27FC236}">
                <a16:creationId xmlns:a16="http://schemas.microsoft.com/office/drawing/2014/main" id="{DC680E3E-0293-270A-9C0F-A10A356864CF}"/>
              </a:ext>
            </a:extLst>
          </p:cNvPr>
          <p:cNvGraphicFramePr>
            <a:graphicFrameLocks noChangeAspect="1"/>
          </p:cNvGraphicFramePr>
          <p:nvPr>
            <p:extLst>
              <p:ext uri="{D42A27DB-BD31-4B8C-83A1-F6EECF244321}">
                <p14:modId xmlns:p14="http://schemas.microsoft.com/office/powerpoint/2010/main" val="374512474"/>
              </p:ext>
            </p:extLst>
          </p:nvPr>
        </p:nvGraphicFramePr>
        <p:xfrm>
          <a:off x="2590800" y="4175449"/>
          <a:ext cx="7315200" cy="425450"/>
        </p:xfrm>
        <a:graphic>
          <a:graphicData uri="http://schemas.openxmlformats.org/presentationml/2006/ole">
            <mc:AlternateContent xmlns:mc="http://schemas.openxmlformats.org/markup-compatibility/2006">
              <mc:Choice xmlns:v="urn:schemas-microsoft-com:vml" Requires="v">
                <p:oleObj name="Equation" r:id="rId2" imgW="4533900" imgH="241300" progId="Equation.3">
                  <p:embed/>
                </p:oleObj>
              </mc:Choice>
              <mc:Fallback>
                <p:oleObj name="Equation" r:id="rId2" imgW="4533900" imgH="241300" progId="Equation.3">
                  <p:embed/>
                  <p:pic>
                    <p:nvPicPr>
                      <p:cNvPr id="22532" name="Object 4">
                        <a:extLst>
                          <a:ext uri="{FF2B5EF4-FFF2-40B4-BE49-F238E27FC236}">
                            <a16:creationId xmlns:a16="http://schemas.microsoft.com/office/drawing/2014/main" id="{DC680E3E-0293-270A-9C0F-A10A356864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90800" y="4175449"/>
                        <a:ext cx="7315200" cy="4254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8D29A4-F1B5-6C8B-C1A2-57D7FE11B0F1}"/>
              </a:ext>
            </a:extLst>
          </p:cNvPr>
          <p:cNvSpPr>
            <a:spLocks noGrp="1"/>
          </p:cNvSpPr>
          <p:nvPr>
            <p:ph type="title"/>
          </p:nvPr>
        </p:nvSpPr>
        <p:spPr>
          <a:xfrm>
            <a:off x="838200" y="365125"/>
            <a:ext cx="10246567" cy="362663"/>
          </a:xfrm>
        </p:spPr>
        <p:txBody>
          <a:bodyPr>
            <a:normAutofit fontScale="90000"/>
          </a:bodyPr>
          <a:lstStyle/>
          <a:p>
            <a:pPr algn="ctr"/>
            <a:r>
              <a:rPr lang="en-IN" b="1" dirty="0"/>
              <a:t>How Is Data Discovered?</a:t>
            </a:r>
          </a:p>
        </p:txBody>
      </p:sp>
      <p:sp>
        <p:nvSpPr>
          <p:cNvPr id="4" name="TextBox 3">
            <a:extLst>
              <a:ext uri="{FF2B5EF4-FFF2-40B4-BE49-F238E27FC236}">
                <a16:creationId xmlns:a16="http://schemas.microsoft.com/office/drawing/2014/main" id="{8D9EF12F-EBC5-D491-BC16-BC55E8C2DAB2}"/>
              </a:ext>
            </a:extLst>
          </p:cNvPr>
          <p:cNvSpPr txBox="1"/>
          <p:nvPr/>
        </p:nvSpPr>
        <p:spPr>
          <a:xfrm>
            <a:off x="267286" y="1445396"/>
            <a:ext cx="11725421" cy="2031325"/>
          </a:xfrm>
          <a:prstGeom prst="rect">
            <a:avLst/>
          </a:prstGeom>
          <a:noFill/>
        </p:spPr>
        <p:txBody>
          <a:bodyPr wrap="square">
            <a:spAutoFit/>
          </a:bodyPr>
          <a:lstStyle/>
          <a:p>
            <a:r>
              <a:rPr lang="en-US" b="1" dirty="0"/>
              <a:t>Step 2: Combine data from relevant sources</a:t>
            </a:r>
            <a:r>
              <a:rPr lang="en-US" dirty="0"/>
              <a:t>. For data discovery to be effective, </a:t>
            </a:r>
            <a:r>
              <a:rPr lang="en-US" dirty="0">
                <a:solidFill>
                  <a:srgbClr val="00B0F0"/>
                </a:solidFill>
              </a:rPr>
              <a:t>it is important to combine and integrate data from multiple sources</a:t>
            </a:r>
            <a:r>
              <a:rPr lang="en-US" dirty="0"/>
              <a:t> because </a:t>
            </a:r>
            <a:r>
              <a:rPr lang="en-US" dirty="0">
                <a:solidFill>
                  <a:srgbClr val="C00000"/>
                </a:solidFill>
              </a:rPr>
              <a:t>no single data stream tells the complete story</a:t>
            </a:r>
            <a:r>
              <a:rPr lang="en-US" dirty="0"/>
              <a:t>. This process is sometimes referred to as </a:t>
            </a:r>
            <a:r>
              <a:rPr lang="en-US" b="1" dirty="0"/>
              <a:t>data crunching</a:t>
            </a:r>
            <a:r>
              <a:rPr lang="en-US" dirty="0"/>
              <a:t>.</a:t>
            </a:r>
          </a:p>
          <a:p>
            <a:endParaRPr lang="en-US" dirty="0"/>
          </a:p>
          <a:p>
            <a:r>
              <a:rPr lang="en-US" b="1" dirty="0"/>
              <a:t>Step 3: Cleanse and prep the data</a:t>
            </a:r>
            <a:r>
              <a:rPr lang="en-US" dirty="0"/>
              <a:t>. This is the heavy lifting part of data discovery — and a key part of its value. </a:t>
            </a:r>
            <a:r>
              <a:rPr lang="en-US" dirty="0">
                <a:solidFill>
                  <a:srgbClr val="FFC000"/>
                </a:solidFill>
              </a:rPr>
              <a:t>Cleaning the data and preparing it for analysis </a:t>
            </a:r>
            <a:r>
              <a:rPr lang="en-US" dirty="0">
                <a:solidFill>
                  <a:srgbClr val="C00000"/>
                </a:solidFill>
              </a:rPr>
              <a:t>helps organizations reduce the “noise” in their data and get clearer direction </a:t>
            </a:r>
            <a:r>
              <a:rPr lang="en-US" dirty="0"/>
              <a:t>from their data analyses.</a:t>
            </a:r>
            <a:endParaRPr lang="en-IN" dirty="0"/>
          </a:p>
        </p:txBody>
      </p:sp>
    </p:spTree>
    <p:extLst>
      <p:ext uri="{BB962C8B-B14F-4D97-AF65-F5344CB8AC3E}">
        <p14:creationId xmlns:p14="http://schemas.microsoft.com/office/powerpoint/2010/main" val="285888019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a:extLst>
              <a:ext uri="{FF2B5EF4-FFF2-40B4-BE49-F238E27FC236}">
                <a16:creationId xmlns:a16="http://schemas.microsoft.com/office/drawing/2014/main" id="{53DCACD3-B3B4-4713-98E5-999F7B20295A}"/>
              </a:ext>
            </a:extLst>
          </p:cNvPr>
          <p:cNvSpPr>
            <a:spLocks noGrp="1" noChangeArrowheads="1"/>
          </p:cNvSpPr>
          <p:nvPr>
            <p:ph type="title"/>
          </p:nvPr>
        </p:nvSpPr>
        <p:spPr/>
        <p:txBody>
          <a:bodyPr/>
          <a:lstStyle/>
          <a:p>
            <a:pPr eaLnBrk="1" hangingPunct="1"/>
            <a:r>
              <a:rPr lang="en-US" altLang="en-US" sz="3600">
                <a:latin typeface="Times New Roman" panose="02020603050405020304" pitchFamily="18" charset="0"/>
              </a:rPr>
              <a:t>Simple Exponential Smoothing Method</a:t>
            </a:r>
          </a:p>
        </p:txBody>
      </p:sp>
      <p:sp>
        <p:nvSpPr>
          <p:cNvPr id="23555" name="Rectangle 3">
            <a:extLst>
              <a:ext uri="{FF2B5EF4-FFF2-40B4-BE49-F238E27FC236}">
                <a16:creationId xmlns:a16="http://schemas.microsoft.com/office/drawing/2014/main" id="{CCDD9564-55F1-5B03-9171-87ABE13D0680}"/>
              </a:ext>
            </a:extLst>
          </p:cNvPr>
          <p:cNvSpPr>
            <a:spLocks noGrp="1" noChangeArrowheads="1"/>
          </p:cNvSpPr>
          <p:nvPr>
            <p:ph type="body" idx="1"/>
          </p:nvPr>
        </p:nvSpPr>
        <p:spPr/>
        <p:txBody>
          <a:bodyPr/>
          <a:lstStyle/>
          <a:p>
            <a:pPr eaLnBrk="1" hangingPunct="1"/>
            <a:r>
              <a:rPr lang="en-US" altLang="en-US">
                <a:latin typeface="Times New Roman" panose="02020603050405020304" pitchFamily="18" charset="0"/>
              </a:rPr>
              <a:t>The following table shows the weights assigned to past observations for </a:t>
            </a:r>
            <a:r>
              <a:rPr lang="en-US" altLang="en-US">
                <a:latin typeface="Times New Roman" panose="02020603050405020304" pitchFamily="18" charset="0"/>
                <a:sym typeface="Symbol" panose="05050102010706020507" pitchFamily="18" charset="2"/>
              </a:rPr>
              <a:t> = 0.2, 0.4, 0.6, 0.8, 0.9</a:t>
            </a:r>
          </a:p>
          <a:p>
            <a:pPr eaLnBrk="1" hangingPunct="1"/>
            <a:endParaRPr lang="en-US" altLang="en-US">
              <a:latin typeface="Times New Roman" panose="02020603050405020304" pitchFamily="18" charset="0"/>
            </a:endParaRPr>
          </a:p>
        </p:txBody>
      </p:sp>
      <p:graphicFrame>
        <p:nvGraphicFramePr>
          <p:cNvPr id="23556" name="Object 4">
            <a:extLst>
              <a:ext uri="{FF2B5EF4-FFF2-40B4-BE49-F238E27FC236}">
                <a16:creationId xmlns:a16="http://schemas.microsoft.com/office/drawing/2014/main" id="{923DBDC9-8D8F-219F-DD68-E4D6EBDDC327}"/>
              </a:ext>
            </a:extLst>
          </p:cNvPr>
          <p:cNvGraphicFramePr>
            <a:graphicFrameLocks noChangeAspect="1"/>
          </p:cNvGraphicFramePr>
          <p:nvPr/>
        </p:nvGraphicFramePr>
        <p:xfrm>
          <a:off x="2895600" y="3200400"/>
          <a:ext cx="7391400" cy="2209800"/>
        </p:xfrm>
        <a:graphic>
          <a:graphicData uri="http://schemas.openxmlformats.org/presentationml/2006/ole">
            <mc:AlternateContent xmlns:mc="http://schemas.openxmlformats.org/markup-compatibility/2006">
              <mc:Choice xmlns:v="urn:schemas-microsoft-com:vml" Requires="v">
                <p:oleObj name="Worksheet" r:id="rId2" imgW="6172539" imgH="1372006" progId="Excel.Sheet.8">
                  <p:embed/>
                </p:oleObj>
              </mc:Choice>
              <mc:Fallback>
                <p:oleObj name="Worksheet" r:id="rId2" imgW="6172539" imgH="1372006" progId="Excel.Sheet.8">
                  <p:embed/>
                  <p:pic>
                    <p:nvPicPr>
                      <p:cNvPr id="23556" name="Object 4">
                        <a:extLst>
                          <a:ext uri="{FF2B5EF4-FFF2-40B4-BE49-F238E27FC236}">
                            <a16:creationId xmlns:a16="http://schemas.microsoft.com/office/drawing/2014/main" id="{923DBDC9-8D8F-219F-DD68-E4D6EBDDC3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95600" y="3200400"/>
                        <a:ext cx="7391400" cy="2209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a:extLst>
              <a:ext uri="{FF2B5EF4-FFF2-40B4-BE49-F238E27FC236}">
                <a16:creationId xmlns:a16="http://schemas.microsoft.com/office/drawing/2014/main" id="{F9795E6B-264B-D5EF-FF63-2BBF0ED2D025}"/>
              </a:ext>
            </a:extLst>
          </p:cNvPr>
          <p:cNvSpPr>
            <a:spLocks noGrp="1" noChangeArrowheads="1"/>
          </p:cNvSpPr>
          <p:nvPr>
            <p:ph type="title"/>
          </p:nvPr>
        </p:nvSpPr>
        <p:spPr/>
        <p:txBody>
          <a:bodyPr/>
          <a:lstStyle/>
          <a:p>
            <a:pPr eaLnBrk="1" hangingPunct="1"/>
            <a:r>
              <a:rPr lang="en-US" altLang="en-US" sz="3600">
                <a:latin typeface="Times New Roman" panose="02020603050405020304" pitchFamily="18" charset="0"/>
              </a:rPr>
              <a:t>Simple Exponential Smoothing Method</a:t>
            </a:r>
          </a:p>
        </p:txBody>
      </p:sp>
      <p:sp>
        <p:nvSpPr>
          <p:cNvPr id="24579" name="Rectangle 3">
            <a:extLst>
              <a:ext uri="{FF2B5EF4-FFF2-40B4-BE49-F238E27FC236}">
                <a16:creationId xmlns:a16="http://schemas.microsoft.com/office/drawing/2014/main" id="{036DB446-62A2-FD94-F044-0DD509F1B66F}"/>
              </a:ext>
            </a:extLst>
          </p:cNvPr>
          <p:cNvSpPr>
            <a:spLocks noGrp="1" noChangeArrowheads="1"/>
          </p:cNvSpPr>
          <p:nvPr>
            <p:ph type="body" idx="1"/>
          </p:nvPr>
        </p:nvSpPr>
        <p:spPr/>
        <p:txBody>
          <a:bodyPr/>
          <a:lstStyle/>
          <a:p>
            <a:pPr eaLnBrk="1" hangingPunct="1"/>
            <a:r>
              <a:rPr lang="en-US" altLang="en-US">
                <a:latin typeface="Times New Roman" panose="02020603050405020304" pitchFamily="18" charset="0"/>
              </a:rPr>
              <a:t>The exponential smoothing equation rewritten in the following form elucidate the role of weighting factor </a:t>
            </a:r>
            <a:r>
              <a:rPr lang="en-US" altLang="en-US">
                <a:latin typeface="Times New Roman" panose="02020603050405020304" pitchFamily="18" charset="0"/>
                <a:sym typeface="Symbol" panose="05050102010706020507" pitchFamily="18" charset="2"/>
              </a:rPr>
              <a:t>.</a:t>
            </a:r>
          </a:p>
          <a:p>
            <a:pPr eaLnBrk="1" hangingPunct="1">
              <a:buFont typeface="Wingdings" panose="05000000000000000000" pitchFamily="2" charset="2"/>
              <a:buNone/>
            </a:pPr>
            <a:endParaRPr lang="en-US" altLang="en-US">
              <a:latin typeface="Times New Roman" panose="02020603050405020304" pitchFamily="18" charset="0"/>
            </a:endParaRPr>
          </a:p>
          <a:p>
            <a:pPr eaLnBrk="1" hangingPunct="1"/>
            <a:r>
              <a:rPr lang="en-US" altLang="en-US">
                <a:latin typeface="Times New Roman" panose="02020603050405020304" pitchFamily="18" charset="0"/>
              </a:rPr>
              <a:t>Exponential smoothing forecast is the old forecast plus an adjustment for the error that occurred</a:t>
            </a:r>
            <a:r>
              <a:rPr lang="en-US" altLang="en-US">
                <a:latin typeface="Times New Roman" panose="02020603050405020304" pitchFamily="18" charset="0"/>
                <a:sym typeface="Symbol" panose="05050102010706020507" pitchFamily="18" charset="2"/>
              </a:rPr>
              <a:t> in the last forecast.</a:t>
            </a:r>
            <a:endParaRPr lang="en-US" altLang="en-US">
              <a:latin typeface="Times New Roman" panose="02020603050405020304" pitchFamily="18" charset="0"/>
            </a:endParaRPr>
          </a:p>
          <a:p>
            <a:pPr eaLnBrk="1" hangingPunct="1">
              <a:buFont typeface="Wingdings" panose="05000000000000000000" pitchFamily="2" charset="2"/>
              <a:buNone/>
            </a:pPr>
            <a:endParaRPr lang="en-US" altLang="en-US"/>
          </a:p>
        </p:txBody>
      </p:sp>
      <p:graphicFrame>
        <p:nvGraphicFramePr>
          <p:cNvPr id="24580" name="Object 4">
            <a:extLst>
              <a:ext uri="{FF2B5EF4-FFF2-40B4-BE49-F238E27FC236}">
                <a16:creationId xmlns:a16="http://schemas.microsoft.com/office/drawing/2014/main" id="{289DD32F-4F68-E806-236F-460057B7F526}"/>
              </a:ext>
            </a:extLst>
          </p:cNvPr>
          <p:cNvGraphicFramePr>
            <a:graphicFrameLocks noChangeAspect="1"/>
          </p:cNvGraphicFramePr>
          <p:nvPr>
            <p:extLst>
              <p:ext uri="{D42A27DB-BD31-4B8C-83A1-F6EECF244321}">
                <p14:modId xmlns:p14="http://schemas.microsoft.com/office/powerpoint/2010/main" val="1392196685"/>
              </p:ext>
            </p:extLst>
          </p:nvPr>
        </p:nvGraphicFramePr>
        <p:xfrm>
          <a:off x="4690480" y="4364493"/>
          <a:ext cx="2714625" cy="447675"/>
        </p:xfrm>
        <a:graphic>
          <a:graphicData uri="http://schemas.openxmlformats.org/presentationml/2006/ole">
            <mc:AlternateContent xmlns:mc="http://schemas.openxmlformats.org/markup-compatibility/2006">
              <mc:Choice xmlns:v="urn:schemas-microsoft-com:vml" Requires="v">
                <p:oleObj name="Equation" r:id="rId2" imgW="1295400" imgH="228600" progId="Equation.3">
                  <p:embed/>
                </p:oleObj>
              </mc:Choice>
              <mc:Fallback>
                <p:oleObj name="Equation" r:id="rId2" imgW="1295400" imgH="228600" progId="Equation.3">
                  <p:embed/>
                  <p:pic>
                    <p:nvPicPr>
                      <p:cNvPr id="24580" name="Object 4">
                        <a:extLst>
                          <a:ext uri="{FF2B5EF4-FFF2-40B4-BE49-F238E27FC236}">
                            <a16:creationId xmlns:a16="http://schemas.microsoft.com/office/drawing/2014/main" id="{289DD32F-4F68-E806-236F-460057B7F5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90480" y="4364493"/>
                        <a:ext cx="2714625" cy="447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a:extLst>
              <a:ext uri="{FF2B5EF4-FFF2-40B4-BE49-F238E27FC236}">
                <a16:creationId xmlns:a16="http://schemas.microsoft.com/office/drawing/2014/main" id="{FAC0AD59-357B-6CBE-0E51-6349D01B5275}"/>
              </a:ext>
            </a:extLst>
          </p:cNvPr>
          <p:cNvSpPr>
            <a:spLocks noGrp="1" noChangeArrowheads="1"/>
          </p:cNvSpPr>
          <p:nvPr>
            <p:ph type="title"/>
          </p:nvPr>
        </p:nvSpPr>
        <p:spPr/>
        <p:txBody>
          <a:bodyPr/>
          <a:lstStyle/>
          <a:p>
            <a:pPr eaLnBrk="1" hangingPunct="1"/>
            <a:r>
              <a:rPr lang="en-US" altLang="en-US" sz="3600">
                <a:latin typeface="Times New Roman" panose="02020603050405020304" pitchFamily="18" charset="0"/>
              </a:rPr>
              <a:t>Simple Exponential Smoothing Method</a:t>
            </a:r>
          </a:p>
        </p:txBody>
      </p:sp>
      <p:sp>
        <p:nvSpPr>
          <p:cNvPr id="25603" name="Rectangle 3">
            <a:extLst>
              <a:ext uri="{FF2B5EF4-FFF2-40B4-BE49-F238E27FC236}">
                <a16:creationId xmlns:a16="http://schemas.microsoft.com/office/drawing/2014/main" id="{241E6C82-7C9A-6440-0963-B18CB1B7FDE3}"/>
              </a:ext>
            </a:extLst>
          </p:cNvPr>
          <p:cNvSpPr>
            <a:spLocks noGrp="1" noChangeArrowheads="1"/>
          </p:cNvSpPr>
          <p:nvPr>
            <p:ph type="body" idx="1"/>
          </p:nvPr>
        </p:nvSpPr>
        <p:spPr/>
        <p:txBody>
          <a:bodyPr/>
          <a:lstStyle/>
          <a:p>
            <a:pPr eaLnBrk="1" hangingPunct="1">
              <a:lnSpc>
                <a:spcPct val="90000"/>
              </a:lnSpc>
            </a:pPr>
            <a:r>
              <a:rPr lang="en-US" altLang="en-US" dirty="0">
                <a:latin typeface="Times New Roman" panose="02020603050405020304" pitchFamily="18" charset="0"/>
              </a:rPr>
              <a:t>The value of </a:t>
            </a:r>
            <a:r>
              <a:rPr lang="en-US" altLang="en-US" dirty="0">
                <a:solidFill>
                  <a:srgbClr val="FFC000"/>
                </a:solidFill>
                <a:latin typeface="Times New Roman" panose="02020603050405020304" pitchFamily="18" charset="0"/>
              </a:rPr>
              <a:t>smoothing constant </a:t>
            </a:r>
            <a:r>
              <a:rPr lang="en-US" altLang="en-US" dirty="0">
                <a:solidFill>
                  <a:srgbClr val="FFC000"/>
                </a:solidFill>
                <a:latin typeface="Times New Roman" panose="02020603050405020304" pitchFamily="18" charset="0"/>
                <a:sym typeface="Symbol" panose="05050102010706020507" pitchFamily="18" charset="2"/>
              </a:rPr>
              <a:t> must be between 0 and 1</a:t>
            </a:r>
          </a:p>
          <a:p>
            <a:pPr eaLnBrk="1" hangingPunct="1">
              <a:lnSpc>
                <a:spcPct val="90000"/>
              </a:lnSpc>
            </a:pPr>
            <a:r>
              <a:rPr lang="en-US" altLang="en-US" dirty="0">
                <a:latin typeface="Times New Roman" panose="02020603050405020304" pitchFamily="18" charset="0"/>
                <a:sym typeface="Symbol" panose="05050102010706020507" pitchFamily="18" charset="2"/>
              </a:rPr>
              <a:t> can not be </a:t>
            </a:r>
            <a:r>
              <a:rPr lang="en-US" altLang="en-US" i="1" dirty="0">
                <a:latin typeface="Times New Roman" panose="02020603050405020304" pitchFamily="18" charset="0"/>
                <a:sym typeface="Symbol" panose="05050102010706020507" pitchFamily="18" charset="2"/>
              </a:rPr>
              <a:t>equal</a:t>
            </a:r>
            <a:r>
              <a:rPr lang="en-US" altLang="en-US" dirty="0">
                <a:latin typeface="Times New Roman" panose="02020603050405020304" pitchFamily="18" charset="0"/>
                <a:sym typeface="Symbol" panose="05050102010706020507" pitchFamily="18" charset="2"/>
              </a:rPr>
              <a:t> to 0 or 1.</a:t>
            </a:r>
          </a:p>
          <a:p>
            <a:pPr eaLnBrk="1" hangingPunct="1">
              <a:lnSpc>
                <a:spcPct val="90000"/>
              </a:lnSpc>
            </a:pPr>
            <a:r>
              <a:rPr lang="en-US" altLang="en-US" dirty="0">
                <a:solidFill>
                  <a:srgbClr val="00B050"/>
                </a:solidFill>
                <a:latin typeface="Times New Roman" panose="02020603050405020304" pitchFamily="18" charset="0"/>
                <a:sym typeface="Symbol" panose="05050102010706020507" pitchFamily="18" charset="2"/>
              </a:rPr>
              <a:t>If stable predictions with smoothed random variation is desired </a:t>
            </a:r>
            <a:r>
              <a:rPr lang="en-US" altLang="en-US" dirty="0">
                <a:latin typeface="Times New Roman" panose="02020603050405020304" pitchFamily="18" charset="0"/>
                <a:sym typeface="Symbol" panose="05050102010706020507" pitchFamily="18" charset="2"/>
              </a:rPr>
              <a:t>then a </a:t>
            </a:r>
            <a:r>
              <a:rPr lang="en-US" altLang="en-US" dirty="0">
                <a:solidFill>
                  <a:srgbClr val="00B0F0"/>
                </a:solidFill>
                <a:latin typeface="Times New Roman" panose="02020603050405020304" pitchFamily="18" charset="0"/>
                <a:sym typeface="Symbol" panose="05050102010706020507" pitchFamily="18" charset="2"/>
              </a:rPr>
              <a:t>small value of  is desire</a:t>
            </a:r>
            <a:r>
              <a:rPr lang="en-US" altLang="en-US" dirty="0">
                <a:latin typeface="Times New Roman" panose="02020603050405020304" pitchFamily="18" charset="0"/>
                <a:sym typeface="Symbol" panose="05050102010706020507" pitchFamily="18" charset="2"/>
              </a:rPr>
              <a:t>.</a:t>
            </a:r>
          </a:p>
          <a:p>
            <a:pPr eaLnBrk="1" hangingPunct="1">
              <a:lnSpc>
                <a:spcPct val="90000"/>
              </a:lnSpc>
            </a:pPr>
            <a:r>
              <a:rPr lang="en-US" altLang="en-US" dirty="0">
                <a:solidFill>
                  <a:srgbClr val="7030A0"/>
                </a:solidFill>
                <a:latin typeface="Times New Roman" panose="02020603050405020304" pitchFamily="18" charset="0"/>
                <a:sym typeface="Symbol" panose="05050102010706020507" pitchFamily="18" charset="2"/>
              </a:rPr>
              <a:t>If a rapid response to a real change in the pattern of observations is desired</a:t>
            </a:r>
            <a:r>
              <a:rPr lang="en-US" altLang="en-US" dirty="0">
                <a:latin typeface="Times New Roman" panose="02020603050405020304" pitchFamily="18" charset="0"/>
                <a:sym typeface="Symbol" panose="05050102010706020507" pitchFamily="18" charset="2"/>
              </a:rPr>
              <a:t>, </a:t>
            </a:r>
            <a:r>
              <a:rPr lang="en-US" altLang="en-US" dirty="0">
                <a:solidFill>
                  <a:srgbClr val="C00000"/>
                </a:solidFill>
                <a:latin typeface="Times New Roman" panose="02020603050405020304" pitchFamily="18" charset="0"/>
                <a:sym typeface="Symbol" panose="05050102010706020507" pitchFamily="18" charset="2"/>
              </a:rPr>
              <a:t>a large value of  is appropriate.</a:t>
            </a:r>
          </a:p>
          <a:p>
            <a:pPr eaLnBrk="1" hangingPunct="1">
              <a:lnSpc>
                <a:spcPct val="90000"/>
              </a:lnSpc>
              <a:buFont typeface="Wingdings" panose="05000000000000000000" pitchFamily="2" charset="2"/>
              <a:buNone/>
            </a:pPr>
            <a:endParaRPr lang="en-US" altLang="en-US" dirty="0"/>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a:extLst>
              <a:ext uri="{FF2B5EF4-FFF2-40B4-BE49-F238E27FC236}">
                <a16:creationId xmlns:a16="http://schemas.microsoft.com/office/drawing/2014/main" id="{317726C2-6EFC-2E11-978C-BC6131C1EFFE}"/>
              </a:ext>
            </a:extLst>
          </p:cNvPr>
          <p:cNvSpPr>
            <a:spLocks noGrp="1" noChangeArrowheads="1"/>
          </p:cNvSpPr>
          <p:nvPr>
            <p:ph type="title"/>
          </p:nvPr>
        </p:nvSpPr>
        <p:spPr/>
        <p:txBody>
          <a:bodyPr/>
          <a:lstStyle/>
          <a:p>
            <a:pPr eaLnBrk="1" hangingPunct="1"/>
            <a:r>
              <a:rPr lang="en-US" altLang="en-US" sz="3600">
                <a:latin typeface="Times New Roman" panose="02020603050405020304" pitchFamily="18" charset="0"/>
              </a:rPr>
              <a:t>Simple Exponential Smoothing Method</a:t>
            </a:r>
          </a:p>
        </p:txBody>
      </p:sp>
      <p:sp>
        <p:nvSpPr>
          <p:cNvPr id="26627" name="Rectangle 3">
            <a:extLst>
              <a:ext uri="{FF2B5EF4-FFF2-40B4-BE49-F238E27FC236}">
                <a16:creationId xmlns:a16="http://schemas.microsoft.com/office/drawing/2014/main" id="{1FBDC5F1-2B84-BF88-9978-6C1EBFCD6150}"/>
              </a:ext>
            </a:extLst>
          </p:cNvPr>
          <p:cNvSpPr>
            <a:spLocks noGrp="1" noChangeArrowheads="1"/>
          </p:cNvSpPr>
          <p:nvPr>
            <p:ph type="body" idx="1"/>
          </p:nvPr>
        </p:nvSpPr>
        <p:spPr/>
        <p:txBody>
          <a:bodyPr/>
          <a:lstStyle/>
          <a:p>
            <a:pPr eaLnBrk="1" hangingPunct="1"/>
            <a:r>
              <a:rPr lang="en-US" altLang="en-US">
                <a:latin typeface="Times New Roman" panose="02020603050405020304" pitchFamily="18" charset="0"/>
              </a:rPr>
              <a:t>To estimate </a:t>
            </a:r>
            <a:r>
              <a:rPr lang="en-US" altLang="en-US">
                <a:latin typeface="Times New Roman" panose="02020603050405020304" pitchFamily="18" charset="0"/>
                <a:sym typeface="Symbol" panose="05050102010706020507" pitchFamily="18" charset="2"/>
              </a:rPr>
              <a:t>, Forecasts are computed for  equal to .1, .2, .3, …, .9 and the sum of squared forecast error is computed for each.</a:t>
            </a:r>
          </a:p>
          <a:p>
            <a:pPr eaLnBrk="1" hangingPunct="1"/>
            <a:r>
              <a:rPr lang="en-US" altLang="en-US">
                <a:latin typeface="Times New Roman" panose="02020603050405020304" pitchFamily="18" charset="0"/>
                <a:sym typeface="Symbol" panose="05050102010706020507" pitchFamily="18" charset="2"/>
              </a:rPr>
              <a:t>The value of  with the smallest RMSE is chosen for use  in producing the future forecasts. </a:t>
            </a:r>
          </a:p>
          <a:p>
            <a:pPr eaLnBrk="1" hangingPunct="1">
              <a:buFont typeface="Wingdings" panose="05000000000000000000" pitchFamily="2" charset="2"/>
              <a:buNone/>
            </a:pPr>
            <a:endParaRPr lang="en-US" altLang="en-US"/>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2AE8BF7B-59E5-B44B-3D4A-00669A79866E}"/>
              </a:ext>
            </a:extLst>
          </p:cNvPr>
          <p:cNvSpPr>
            <a:spLocks noGrp="1" noChangeArrowheads="1"/>
          </p:cNvSpPr>
          <p:nvPr>
            <p:ph type="title"/>
          </p:nvPr>
        </p:nvSpPr>
        <p:spPr/>
        <p:txBody>
          <a:bodyPr/>
          <a:lstStyle/>
          <a:p>
            <a:pPr eaLnBrk="1" hangingPunct="1"/>
            <a:r>
              <a:rPr lang="en-US" altLang="en-US" sz="3600">
                <a:latin typeface="Times New Roman" panose="02020603050405020304" pitchFamily="18" charset="0"/>
              </a:rPr>
              <a:t>Simple Exponential Smoothing Method</a:t>
            </a:r>
          </a:p>
        </p:txBody>
      </p:sp>
      <p:sp>
        <p:nvSpPr>
          <p:cNvPr id="27651" name="Rectangle 3">
            <a:extLst>
              <a:ext uri="{FF2B5EF4-FFF2-40B4-BE49-F238E27FC236}">
                <a16:creationId xmlns:a16="http://schemas.microsoft.com/office/drawing/2014/main" id="{77A16145-97AC-F734-D07A-502A146E0B35}"/>
              </a:ext>
            </a:extLst>
          </p:cNvPr>
          <p:cNvSpPr>
            <a:spLocks noGrp="1" noChangeArrowheads="1"/>
          </p:cNvSpPr>
          <p:nvPr>
            <p:ph type="body" idx="1"/>
          </p:nvPr>
        </p:nvSpPr>
        <p:spPr/>
        <p:txBody>
          <a:bodyPr/>
          <a:lstStyle/>
          <a:p>
            <a:pPr eaLnBrk="1" hangingPunct="1"/>
            <a:r>
              <a:rPr lang="en-US" altLang="en-US">
                <a:latin typeface="Times New Roman" panose="02020603050405020304" pitchFamily="18" charset="0"/>
              </a:rPr>
              <a:t>To start the algorithm, we need F</a:t>
            </a:r>
            <a:r>
              <a:rPr lang="en-US" altLang="en-US" baseline="-25000">
                <a:latin typeface="Times New Roman" panose="02020603050405020304" pitchFamily="18" charset="0"/>
              </a:rPr>
              <a:t>1</a:t>
            </a:r>
            <a:r>
              <a:rPr lang="en-US" altLang="en-US">
                <a:latin typeface="Times New Roman" panose="02020603050405020304" pitchFamily="18" charset="0"/>
              </a:rPr>
              <a:t> because </a:t>
            </a:r>
          </a:p>
          <a:p>
            <a:pPr eaLnBrk="1" hangingPunct="1"/>
            <a:endParaRPr lang="en-US" altLang="en-US">
              <a:latin typeface="Times New Roman" panose="02020603050405020304" pitchFamily="18" charset="0"/>
            </a:endParaRPr>
          </a:p>
          <a:p>
            <a:pPr eaLnBrk="1" hangingPunct="1"/>
            <a:r>
              <a:rPr lang="en-US" altLang="en-US">
                <a:latin typeface="Times New Roman" panose="02020603050405020304" pitchFamily="18" charset="0"/>
              </a:rPr>
              <a:t>Since F</a:t>
            </a:r>
            <a:r>
              <a:rPr lang="en-US" altLang="en-US" baseline="-25000">
                <a:latin typeface="Times New Roman" panose="02020603050405020304" pitchFamily="18" charset="0"/>
              </a:rPr>
              <a:t>1</a:t>
            </a:r>
            <a:r>
              <a:rPr lang="en-US" altLang="en-US">
                <a:latin typeface="Times New Roman" panose="02020603050405020304" pitchFamily="18" charset="0"/>
              </a:rPr>
              <a:t> is not known, we can</a:t>
            </a:r>
          </a:p>
          <a:p>
            <a:pPr lvl="1" eaLnBrk="1" hangingPunct="1"/>
            <a:r>
              <a:rPr lang="en-US" altLang="en-US">
                <a:latin typeface="Times New Roman" panose="02020603050405020304" pitchFamily="18" charset="0"/>
              </a:rPr>
              <a:t>Set the first estimate equal to the first observation.</a:t>
            </a:r>
          </a:p>
          <a:p>
            <a:pPr lvl="1" eaLnBrk="1" hangingPunct="1"/>
            <a:r>
              <a:rPr lang="en-US" altLang="en-US">
                <a:latin typeface="Times New Roman" panose="02020603050405020304" pitchFamily="18" charset="0"/>
              </a:rPr>
              <a:t>Use the average of the first five or six observations for the initial smoothed value.</a:t>
            </a:r>
          </a:p>
          <a:p>
            <a:pPr eaLnBrk="1" hangingPunct="1">
              <a:buFont typeface="Wingdings" panose="05000000000000000000" pitchFamily="2" charset="2"/>
              <a:buNone/>
            </a:pPr>
            <a:endParaRPr lang="en-US" altLang="en-US"/>
          </a:p>
        </p:txBody>
      </p:sp>
      <p:graphicFrame>
        <p:nvGraphicFramePr>
          <p:cNvPr id="27652" name="Object 4">
            <a:extLst>
              <a:ext uri="{FF2B5EF4-FFF2-40B4-BE49-F238E27FC236}">
                <a16:creationId xmlns:a16="http://schemas.microsoft.com/office/drawing/2014/main" id="{B804AFD2-61F0-B2FF-5999-AFF141512137}"/>
              </a:ext>
            </a:extLst>
          </p:cNvPr>
          <p:cNvGraphicFramePr>
            <a:graphicFrameLocks noChangeAspect="1"/>
          </p:cNvGraphicFramePr>
          <p:nvPr/>
        </p:nvGraphicFramePr>
        <p:xfrm>
          <a:off x="4648200" y="2628900"/>
          <a:ext cx="2819400" cy="488950"/>
        </p:xfrm>
        <a:graphic>
          <a:graphicData uri="http://schemas.openxmlformats.org/presentationml/2006/ole">
            <mc:AlternateContent xmlns:mc="http://schemas.openxmlformats.org/markup-compatibility/2006">
              <mc:Choice xmlns:v="urn:schemas-microsoft-com:vml" Requires="v">
                <p:oleObj name="Equation" r:id="rId2" imgW="1244060" imgH="215806" progId="Equation.3">
                  <p:embed/>
                </p:oleObj>
              </mc:Choice>
              <mc:Fallback>
                <p:oleObj name="Equation" r:id="rId2" imgW="1244060" imgH="215806" progId="Equation.3">
                  <p:embed/>
                  <p:pic>
                    <p:nvPicPr>
                      <p:cNvPr id="27652" name="Object 4">
                        <a:extLst>
                          <a:ext uri="{FF2B5EF4-FFF2-40B4-BE49-F238E27FC236}">
                            <a16:creationId xmlns:a16="http://schemas.microsoft.com/office/drawing/2014/main" id="{B804AFD2-61F0-B2FF-5999-AFF1415121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8200" y="2628900"/>
                        <a:ext cx="2819400" cy="488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a:extLst>
              <a:ext uri="{FF2B5EF4-FFF2-40B4-BE49-F238E27FC236}">
                <a16:creationId xmlns:a16="http://schemas.microsoft.com/office/drawing/2014/main" id="{48EC695D-A879-5386-E389-512B1F5396A6}"/>
              </a:ext>
            </a:extLst>
          </p:cNvPr>
          <p:cNvSpPr>
            <a:spLocks noGrp="1" noChangeArrowheads="1"/>
          </p:cNvSpPr>
          <p:nvPr>
            <p:ph type="title"/>
          </p:nvPr>
        </p:nvSpPr>
        <p:spPr/>
        <p:txBody>
          <a:bodyPr/>
          <a:lstStyle/>
          <a:p>
            <a:pPr eaLnBrk="1" hangingPunct="1"/>
            <a:r>
              <a:rPr lang="en-US" altLang="en-US" sz="3600">
                <a:latin typeface="Times New Roman" panose="02020603050405020304" pitchFamily="18" charset="0"/>
              </a:rPr>
              <a:t>Example:University of Michigan Index of Consumer Sentiment</a:t>
            </a:r>
          </a:p>
        </p:txBody>
      </p:sp>
      <p:sp>
        <p:nvSpPr>
          <p:cNvPr id="28675" name="Rectangle 3">
            <a:extLst>
              <a:ext uri="{FF2B5EF4-FFF2-40B4-BE49-F238E27FC236}">
                <a16:creationId xmlns:a16="http://schemas.microsoft.com/office/drawing/2014/main" id="{6F21A434-9DD7-556E-2A7D-F0667038CD68}"/>
              </a:ext>
            </a:extLst>
          </p:cNvPr>
          <p:cNvSpPr>
            <a:spLocks noGrp="1" noChangeArrowheads="1"/>
          </p:cNvSpPr>
          <p:nvPr>
            <p:ph type="body" sz="half" idx="1"/>
          </p:nvPr>
        </p:nvSpPr>
        <p:spPr/>
        <p:txBody>
          <a:bodyPr/>
          <a:lstStyle/>
          <a:p>
            <a:pPr eaLnBrk="1" hangingPunct="1">
              <a:lnSpc>
                <a:spcPct val="90000"/>
              </a:lnSpc>
            </a:pPr>
            <a:r>
              <a:rPr lang="en-US" altLang="en-US" sz="2400">
                <a:latin typeface="Times New Roman" panose="02020603050405020304" pitchFamily="18" charset="0"/>
              </a:rPr>
              <a:t>University of Michigan Index of Consumer Sentiment for January1995- December1996.</a:t>
            </a:r>
          </a:p>
          <a:p>
            <a:pPr eaLnBrk="1" hangingPunct="1">
              <a:lnSpc>
                <a:spcPct val="90000"/>
              </a:lnSpc>
            </a:pPr>
            <a:r>
              <a:rPr lang="en-US" altLang="en-US" sz="2400">
                <a:latin typeface="Times New Roman" panose="02020603050405020304" pitchFamily="18" charset="0"/>
              </a:rPr>
              <a:t>we want to forecast the University of Michigan Index of Consumer Sentiment using Simple Exponential Smoothing Method.</a:t>
            </a:r>
          </a:p>
          <a:p>
            <a:pPr eaLnBrk="1" hangingPunct="1">
              <a:lnSpc>
                <a:spcPct val="90000"/>
              </a:lnSpc>
              <a:buFont typeface="Wingdings" panose="05000000000000000000" pitchFamily="2" charset="2"/>
              <a:buNone/>
            </a:pPr>
            <a:endParaRPr lang="en-US" altLang="en-US" sz="2400"/>
          </a:p>
        </p:txBody>
      </p:sp>
      <p:graphicFrame>
        <p:nvGraphicFramePr>
          <p:cNvPr id="28676" name="Object 5">
            <a:extLst>
              <a:ext uri="{FF2B5EF4-FFF2-40B4-BE49-F238E27FC236}">
                <a16:creationId xmlns:a16="http://schemas.microsoft.com/office/drawing/2014/main" id="{851ACF6E-D528-0B70-3352-47A6378C4BC2}"/>
              </a:ext>
            </a:extLst>
          </p:cNvPr>
          <p:cNvGraphicFramePr>
            <a:graphicFrameLocks noGrp="1" noChangeAspect="1"/>
          </p:cNvGraphicFramePr>
          <p:nvPr>
            <p:ph type="chart" sz="half" idx="2"/>
          </p:nvPr>
        </p:nvGraphicFramePr>
        <p:xfrm>
          <a:off x="7010400" y="2017713"/>
          <a:ext cx="2743200" cy="4114800"/>
        </p:xfrm>
        <a:graphic>
          <a:graphicData uri="http://schemas.openxmlformats.org/presentationml/2006/ole">
            <mc:AlternateContent xmlns:mc="http://schemas.openxmlformats.org/markup-compatibility/2006">
              <mc:Choice xmlns:v="urn:schemas-microsoft-com:vml" Requires="v">
                <p:oleObj name="Worksheet" r:id="rId2" imgW="1228954" imgH="4219956" progId="Excel.Sheet.8">
                  <p:embed/>
                </p:oleObj>
              </mc:Choice>
              <mc:Fallback>
                <p:oleObj name="Worksheet" r:id="rId2" imgW="1228954" imgH="4219956" progId="Excel.Sheet.8">
                  <p:embed/>
                  <p:pic>
                    <p:nvPicPr>
                      <p:cNvPr id="28676" name="Object 5">
                        <a:extLst>
                          <a:ext uri="{FF2B5EF4-FFF2-40B4-BE49-F238E27FC236}">
                            <a16:creationId xmlns:a16="http://schemas.microsoft.com/office/drawing/2014/main" id="{851ACF6E-D528-0B70-3352-47A6378C4B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0400" y="2017713"/>
                        <a:ext cx="27432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a:extLst>
              <a:ext uri="{FF2B5EF4-FFF2-40B4-BE49-F238E27FC236}">
                <a16:creationId xmlns:a16="http://schemas.microsoft.com/office/drawing/2014/main" id="{91D9D8AC-8155-C023-4371-D21BDE630D58}"/>
              </a:ext>
            </a:extLst>
          </p:cNvPr>
          <p:cNvSpPr>
            <a:spLocks noGrp="1" noChangeArrowheads="1"/>
          </p:cNvSpPr>
          <p:nvPr>
            <p:ph type="title"/>
          </p:nvPr>
        </p:nvSpPr>
        <p:spPr/>
        <p:txBody>
          <a:bodyPr/>
          <a:lstStyle/>
          <a:p>
            <a:pPr eaLnBrk="1" hangingPunct="1"/>
            <a:r>
              <a:rPr lang="en-US" altLang="en-US" sz="3600">
                <a:latin typeface="Times New Roman" panose="02020603050405020304" pitchFamily="18" charset="0"/>
              </a:rPr>
              <a:t>Example:University of Michigan Index of Consumer Sentiment</a:t>
            </a:r>
          </a:p>
        </p:txBody>
      </p:sp>
      <p:sp>
        <p:nvSpPr>
          <p:cNvPr id="29699" name="Rectangle 3">
            <a:extLst>
              <a:ext uri="{FF2B5EF4-FFF2-40B4-BE49-F238E27FC236}">
                <a16:creationId xmlns:a16="http://schemas.microsoft.com/office/drawing/2014/main" id="{E52C76CF-F66B-EEE2-4FC1-99999AC0B8F7}"/>
              </a:ext>
            </a:extLst>
          </p:cNvPr>
          <p:cNvSpPr>
            <a:spLocks noGrp="1" noChangeArrowheads="1"/>
          </p:cNvSpPr>
          <p:nvPr>
            <p:ph type="body" sz="half" idx="1"/>
          </p:nvPr>
        </p:nvSpPr>
        <p:spPr/>
        <p:txBody>
          <a:bodyPr/>
          <a:lstStyle/>
          <a:p>
            <a:pPr eaLnBrk="1" hangingPunct="1"/>
            <a:r>
              <a:rPr lang="en-US" altLang="en-US">
                <a:latin typeface="Times New Roman" panose="02020603050405020304" pitchFamily="18" charset="0"/>
              </a:rPr>
              <a:t>Since no forecast is available for the first period, we will set the first estimate equal to the first observation.</a:t>
            </a:r>
          </a:p>
          <a:p>
            <a:pPr eaLnBrk="1" hangingPunct="1"/>
            <a:r>
              <a:rPr lang="en-US" altLang="en-US">
                <a:latin typeface="Times New Roman" panose="02020603050405020304" pitchFamily="18" charset="0"/>
              </a:rPr>
              <a:t>We try </a:t>
            </a:r>
            <a:r>
              <a:rPr lang="en-US" altLang="en-US">
                <a:latin typeface="Times New Roman" panose="02020603050405020304" pitchFamily="18" charset="0"/>
                <a:sym typeface="Symbol" panose="05050102010706020507" pitchFamily="18" charset="2"/>
              </a:rPr>
              <a:t> =0.3, and 0.6.</a:t>
            </a:r>
            <a:endParaRPr lang="en-US" altLang="en-US">
              <a:latin typeface="Times New Roman" panose="02020603050405020304" pitchFamily="18" charset="0"/>
            </a:endParaRPr>
          </a:p>
          <a:p>
            <a:pPr eaLnBrk="1" hangingPunct="1">
              <a:buFont typeface="Wingdings" panose="05000000000000000000" pitchFamily="2" charset="2"/>
              <a:buNone/>
            </a:pPr>
            <a:endParaRPr lang="en-US" altLang="en-US"/>
          </a:p>
        </p:txBody>
      </p:sp>
      <p:graphicFrame>
        <p:nvGraphicFramePr>
          <p:cNvPr id="29700" name="Object 4">
            <a:extLst>
              <a:ext uri="{FF2B5EF4-FFF2-40B4-BE49-F238E27FC236}">
                <a16:creationId xmlns:a16="http://schemas.microsoft.com/office/drawing/2014/main" id="{52FED892-D3B0-C267-CCBC-EC7DB0F0A274}"/>
              </a:ext>
            </a:extLst>
          </p:cNvPr>
          <p:cNvGraphicFramePr>
            <a:graphicFrameLocks noGrp="1" noChangeAspect="1"/>
          </p:cNvGraphicFramePr>
          <p:nvPr>
            <p:ph type="chart" sz="half" idx="2"/>
          </p:nvPr>
        </p:nvGraphicFramePr>
        <p:xfrm>
          <a:off x="6477000" y="2209800"/>
          <a:ext cx="4191000" cy="3594100"/>
        </p:xfrm>
        <a:graphic>
          <a:graphicData uri="http://schemas.openxmlformats.org/presentationml/2006/ole">
            <mc:AlternateContent xmlns:mc="http://schemas.openxmlformats.org/markup-compatibility/2006">
              <mc:Choice xmlns:v="urn:schemas-microsoft-com:vml" Requires="v">
                <p:oleObj name="Chart" r:id="rId2" imgW="4534281" imgH="2914968" progId="Excel.Chart.8">
                  <p:embed/>
                </p:oleObj>
              </mc:Choice>
              <mc:Fallback>
                <p:oleObj name="Chart" r:id="rId2" imgW="4534281" imgH="2914968" progId="Excel.Chart.8">
                  <p:embed/>
                  <p:pic>
                    <p:nvPicPr>
                      <p:cNvPr id="29700" name="Object 4">
                        <a:extLst>
                          <a:ext uri="{FF2B5EF4-FFF2-40B4-BE49-F238E27FC236}">
                            <a16:creationId xmlns:a16="http://schemas.microsoft.com/office/drawing/2014/main" id="{52FED892-D3B0-C267-CCBC-EC7DB0F0A2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77000" y="2209800"/>
                        <a:ext cx="4191000" cy="3594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a:extLst>
              <a:ext uri="{FF2B5EF4-FFF2-40B4-BE49-F238E27FC236}">
                <a16:creationId xmlns:a16="http://schemas.microsoft.com/office/drawing/2014/main" id="{8FD440EB-C2B5-2388-96B8-247FB7D46525}"/>
              </a:ext>
            </a:extLst>
          </p:cNvPr>
          <p:cNvSpPr>
            <a:spLocks noGrp="1" noChangeArrowheads="1"/>
          </p:cNvSpPr>
          <p:nvPr>
            <p:ph type="title"/>
          </p:nvPr>
        </p:nvSpPr>
        <p:spPr/>
        <p:txBody>
          <a:bodyPr/>
          <a:lstStyle/>
          <a:p>
            <a:pPr eaLnBrk="1" hangingPunct="1"/>
            <a:r>
              <a:rPr lang="en-US" altLang="en-US" sz="3600">
                <a:latin typeface="Times New Roman" panose="02020603050405020304" pitchFamily="18" charset="0"/>
              </a:rPr>
              <a:t>Example:University of Michigan Index of Consumer Sentiment</a:t>
            </a:r>
          </a:p>
        </p:txBody>
      </p:sp>
      <p:sp>
        <p:nvSpPr>
          <p:cNvPr id="30723" name="Rectangle 3">
            <a:extLst>
              <a:ext uri="{FF2B5EF4-FFF2-40B4-BE49-F238E27FC236}">
                <a16:creationId xmlns:a16="http://schemas.microsoft.com/office/drawing/2014/main" id="{9D904269-9E8F-59A7-DC7B-3448BCD0D67A}"/>
              </a:ext>
            </a:extLst>
          </p:cNvPr>
          <p:cNvSpPr>
            <a:spLocks noGrp="1" noChangeArrowheads="1"/>
          </p:cNvSpPr>
          <p:nvPr>
            <p:ph type="body" sz="half" idx="1"/>
          </p:nvPr>
        </p:nvSpPr>
        <p:spPr/>
        <p:txBody>
          <a:bodyPr/>
          <a:lstStyle/>
          <a:p>
            <a:pPr eaLnBrk="1" hangingPunct="1"/>
            <a:r>
              <a:rPr lang="en-US" altLang="en-US" sz="2400">
                <a:latin typeface="Times New Roman" panose="02020603050405020304" pitchFamily="18" charset="0"/>
              </a:rPr>
              <a:t>Note the first forecast is the first observed value.</a:t>
            </a:r>
          </a:p>
          <a:p>
            <a:pPr eaLnBrk="1" hangingPunct="1"/>
            <a:r>
              <a:rPr lang="en-US" altLang="en-US" sz="2400">
                <a:latin typeface="Times New Roman" panose="02020603050405020304" pitchFamily="18" charset="0"/>
              </a:rPr>
              <a:t>The forecast for Feb. 95 (t  = 2) and Mar. 95 (t = 3) are  evaluated as follows:</a:t>
            </a:r>
          </a:p>
          <a:p>
            <a:pPr eaLnBrk="1" hangingPunct="1">
              <a:buFont typeface="Wingdings" panose="05000000000000000000" pitchFamily="2" charset="2"/>
              <a:buNone/>
            </a:pPr>
            <a:endParaRPr lang="en-US" altLang="en-US" sz="2400">
              <a:latin typeface="Times New Roman" panose="02020603050405020304" pitchFamily="18" charset="0"/>
            </a:endParaRPr>
          </a:p>
        </p:txBody>
      </p:sp>
      <p:graphicFrame>
        <p:nvGraphicFramePr>
          <p:cNvPr id="30724" name="Object 5">
            <a:extLst>
              <a:ext uri="{FF2B5EF4-FFF2-40B4-BE49-F238E27FC236}">
                <a16:creationId xmlns:a16="http://schemas.microsoft.com/office/drawing/2014/main" id="{06B4DA80-B79D-7AC6-0317-AD5C5A767D1B}"/>
              </a:ext>
            </a:extLst>
          </p:cNvPr>
          <p:cNvGraphicFramePr>
            <a:graphicFrameLocks noChangeAspect="1"/>
          </p:cNvGraphicFramePr>
          <p:nvPr/>
        </p:nvGraphicFramePr>
        <p:xfrm>
          <a:off x="6038850" y="3321050"/>
          <a:ext cx="114300" cy="215900"/>
        </p:xfrm>
        <a:graphic>
          <a:graphicData uri="http://schemas.openxmlformats.org/presentationml/2006/ole">
            <mc:AlternateContent xmlns:mc="http://schemas.openxmlformats.org/markup-compatibility/2006">
              <mc:Choice xmlns:v="urn:schemas-microsoft-com:vml" Requires="v">
                <p:oleObj name="Equation" r:id="rId2" imgW="114151" imgH="215619" progId="Equation.3">
                  <p:embed/>
                </p:oleObj>
              </mc:Choice>
              <mc:Fallback>
                <p:oleObj name="Equation" r:id="rId2" imgW="114151" imgH="215619" progId="Equation.3">
                  <p:embed/>
                  <p:pic>
                    <p:nvPicPr>
                      <p:cNvPr id="30724" name="Object 5">
                        <a:extLst>
                          <a:ext uri="{FF2B5EF4-FFF2-40B4-BE49-F238E27FC236}">
                            <a16:creationId xmlns:a16="http://schemas.microsoft.com/office/drawing/2014/main" id="{06B4DA80-B79D-7AC6-0317-AD5C5A767D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38850" y="3321050"/>
                        <a:ext cx="114300" cy="215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0725" name="Object 6">
            <a:extLst>
              <a:ext uri="{FF2B5EF4-FFF2-40B4-BE49-F238E27FC236}">
                <a16:creationId xmlns:a16="http://schemas.microsoft.com/office/drawing/2014/main" id="{3B533F53-1389-13D9-70FF-94A0E796C8E7}"/>
              </a:ext>
            </a:extLst>
          </p:cNvPr>
          <p:cNvGraphicFramePr>
            <a:graphicFrameLocks noChangeAspect="1"/>
          </p:cNvGraphicFramePr>
          <p:nvPr/>
        </p:nvGraphicFramePr>
        <p:xfrm>
          <a:off x="2743200" y="4106864"/>
          <a:ext cx="3581400" cy="852487"/>
        </p:xfrm>
        <a:graphic>
          <a:graphicData uri="http://schemas.openxmlformats.org/presentationml/2006/ole">
            <mc:AlternateContent xmlns:mc="http://schemas.openxmlformats.org/markup-compatibility/2006">
              <mc:Choice xmlns:v="urn:schemas-microsoft-com:vml" Requires="v">
                <p:oleObj name="Equation" r:id="rId4" imgW="3238500" imgH="685800" progId="Equation.3">
                  <p:embed/>
                </p:oleObj>
              </mc:Choice>
              <mc:Fallback>
                <p:oleObj name="Equation" r:id="rId4" imgW="3238500" imgH="685800" progId="Equation.3">
                  <p:embed/>
                  <p:pic>
                    <p:nvPicPr>
                      <p:cNvPr id="30725" name="Object 6">
                        <a:extLst>
                          <a:ext uri="{FF2B5EF4-FFF2-40B4-BE49-F238E27FC236}">
                            <a16:creationId xmlns:a16="http://schemas.microsoft.com/office/drawing/2014/main" id="{3B533F53-1389-13D9-70FF-94A0E796C8E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43200" y="4106864"/>
                        <a:ext cx="3581400" cy="8524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0726" name="Object 7">
            <a:extLst>
              <a:ext uri="{FF2B5EF4-FFF2-40B4-BE49-F238E27FC236}">
                <a16:creationId xmlns:a16="http://schemas.microsoft.com/office/drawing/2014/main" id="{E25C0477-F3A7-198D-7EAA-CB5D7D53638D}"/>
              </a:ext>
            </a:extLst>
          </p:cNvPr>
          <p:cNvGraphicFramePr>
            <a:graphicFrameLocks noGrp="1" noChangeAspect="1"/>
          </p:cNvGraphicFramePr>
          <p:nvPr>
            <p:ph type="chart" sz="half" idx="2"/>
          </p:nvPr>
        </p:nvGraphicFramePr>
        <p:xfrm>
          <a:off x="6858001" y="1828801"/>
          <a:ext cx="3427413" cy="4303713"/>
        </p:xfrm>
        <a:graphic>
          <a:graphicData uri="http://schemas.openxmlformats.org/presentationml/2006/ole">
            <mc:AlternateContent xmlns:mc="http://schemas.openxmlformats.org/markup-compatibility/2006">
              <mc:Choice xmlns:v="urn:schemas-microsoft-com:vml" Requires="v">
                <p:oleObj name="Worksheet" r:id="rId6" imgW="3448304" imgH="6000902" progId="Excel.Sheet.8">
                  <p:embed/>
                </p:oleObj>
              </mc:Choice>
              <mc:Fallback>
                <p:oleObj name="Worksheet" r:id="rId6" imgW="3448304" imgH="6000902" progId="Excel.Sheet.8">
                  <p:embed/>
                  <p:pic>
                    <p:nvPicPr>
                      <p:cNvPr id="30726" name="Object 7">
                        <a:extLst>
                          <a:ext uri="{FF2B5EF4-FFF2-40B4-BE49-F238E27FC236}">
                            <a16:creationId xmlns:a16="http://schemas.microsoft.com/office/drawing/2014/main" id="{E25C0477-F3A7-198D-7EAA-CB5D7D53638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58001" y="1828801"/>
                        <a:ext cx="3427413" cy="430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a:extLst>
              <a:ext uri="{FF2B5EF4-FFF2-40B4-BE49-F238E27FC236}">
                <a16:creationId xmlns:a16="http://schemas.microsoft.com/office/drawing/2014/main" id="{42BF820E-90B0-769E-24AB-14B969F7A07C}"/>
              </a:ext>
            </a:extLst>
          </p:cNvPr>
          <p:cNvSpPr>
            <a:spLocks noGrp="1" noChangeArrowheads="1"/>
          </p:cNvSpPr>
          <p:nvPr>
            <p:ph type="title"/>
          </p:nvPr>
        </p:nvSpPr>
        <p:spPr/>
        <p:txBody>
          <a:bodyPr/>
          <a:lstStyle/>
          <a:p>
            <a:pPr eaLnBrk="1" hangingPunct="1"/>
            <a:r>
              <a:rPr lang="en-US" altLang="en-US" sz="3600">
                <a:latin typeface="Times New Roman" panose="02020603050405020304" pitchFamily="18" charset="0"/>
              </a:rPr>
              <a:t>Example:University of Michigan Index of Consumer Sentiment</a:t>
            </a:r>
          </a:p>
        </p:txBody>
      </p:sp>
      <p:sp>
        <p:nvSpPr>
          <p:cNvPr id="31747" name="Rectangle 3">
            <a:extLst>
              <a:ext uri="{FF2B5EF4-FFF2-40B4-BE49-F238E27FC236}">
                <a16:creationId xmlns:a16="http://schemas.microsoft.com/office/drawing/2014/main" id="{87220631-439B-F152-A079-C3B83EF198AB}"/>
              </a:ext>
            </a:extLst>
          </p:cNvPr>
          <p:cNvSpPr>
            <a:spLocks noGrp="1" noChangeArrowheads="1"/>
          </p:cNvSpPr>
          <p:nvPr>
            <p:ph type="body" idx="1"/>
          </p:nvPr>
        </p:nvSpPr>
        <p:spPr/>
        <p:txBody>
          <a:bodyPr/>
          <a:lstStyle/>
          <a:p>
            <a:pPr eaLnBrk="1" hangingPunct="1"/>
            <a:r>
              <a:rPr lang="en-US" altLang="en-US" sz="2400">
                <a:latin typeface="Times New Roman" panose="02020603050405020304" pitchFamily="18" charset="0"/>
              </a:rPr>
              <a:t>RMSE =2.66 for </a:t>
            </a:r>
            <a:r>
              <a:rPr lang="en-US" altLang="en-US" sz="2400">
                <a:latin typeface="Times New Roman" panose="02020603050405020304" pitchFamily="18" charset="0"/>
                <a:sym typeface="Symbol" panose="05050102010706020507" pitchFamily="18" charset="2"/>
              </a:rPr>
              <a:t> = 0.6</a:t>
            </a:r>
          </a:p>
          <a:p>
            <a:pPr eaLnBrk="1" hangingPunct="1"/>
            <a:r>
              <a:rPr lang="en-US" altLang="en-US" sz="2400">
                <a:latin typeface="Times New Roman" panose="02020603050405020304" pitchFamily="18" charset="0"/>
                <a:sym typeface="Symbol" panose="05050102010706020507" pitchFamily="18" charset="2"/>
              </a:rPr>
              <a:t>RMSE =2.96 for  = 0.3</a:t>
            </a:r>
          </a:p>
          <a:p>
            <a:pPr eaLnBrk="1" hangingPunct="1">
              <a:buFont typeface="Wingdings" panose="05000000000000000000" pitchFamily="2" charset="2"/>
              <a:buNone/>
            </a:pPr>
            <a:endParaRPr lang="en-US" altLang="en-US" sz="2400">
              <a:latin typeface="Times New Roman" panose="02020603050405020304" pitchFamily="18" charset="0"/>
            </a:endParaRPr>
          </a:p>
          <a:p>
            <a:pPr eaLnBrk="1" hangingPunct="1">
              <a:buFont typeface="Wingdings" panose="05000000000000000000" pitchFamily="2" charset="2"/>
              <a:buNone/>
            </a:pPr>
            <a:endParaRPr lang="en-US" altLang="en-US" sz="2400">
              <a:latin typeface="Times New Roman" panose="02020603050405020304" pitchFamily="18" charset="0"/>
            </a:endParaRPr>
          </a:p>
        </p:txBody>
      </p:sp>
      <p:graphicFrame>
        <p:nvGraphicFramePr>
          <p:cNvPr id="31748" name="Object 0">
            <a:extLst>
              <a:ext uri="{FF2B5EF4-FFF2-40B4-BE49-F238E27FC236}">
                <a16:creationId xmlns:a16="http://schemas.microsoft.com/office/drawing/2014/main" id="{3968AC3E-FF2E-3A99-EB42-0DB25CBC9B52}"/>
              </a:ext>
            </a:extLst>
          </p:cNvPr>
          <p:cNvGraphicFramePr>
            <a:graphicFrameLocks noChangeAspect="1"/>
          </p:cNvGraphicFramePr>
          <p:nvPr/>
        </p:nvGraphicFramePr>
        <p:xfrm>
          <a:off x="2514600" y="2971801"/>
          <a:ext cx="7086600" cy="3495675"/>
        </p:xfrm>
        <a:graphic>
          <a:graphicData uri="http://schemas.openxmlformats.org/presentationml/2006/ole">
            <mc:AlternateContent xmlns:mc="http://schemas.openxmlformats.org/markup-compatibility/2006">
              <mc:Choice xmlns:v="urn:schemas-microsoft-com:vml" Requires="v">
                <p:oleObj name="Chart" r:id="rId2" imgW="11097091" imgH="5172388" progId="Excel.Chart.8">
                  <p:embed/>
                </p:oleObj>
              </mc:Choice>
              <mc:Fallback>
                <p:oleObj name="Chart" r:id="rId2" imgW="11097091" imgH="5172388" progId="Excel.Chart.8">
                  <p:embed/>
                  <p:pic>
                    <p:nvPicPr>
                      <p:cNvPr id="31748" name="Object 0">
                        <a:extLst>
                          <a:ext uri="{FF2B5EF4-FFF2-40B4-BE49-F238E27FC236}">
                            <a16:creationId xmlns:a16="http://schemas.microsoft.com/office/drawing/2014/main" id="{3968AC3E-FF2E-3A99-EB42-0DB25CBC9B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4600" y="2971801"/>
                        <a:ext cx="7086600" cy="3495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B0F6E17-3E11-0DDE-6305-91D0DDD1F85F}"/>
              </a:ext>
            </a:extLst>
          </p:cNvPr>
          <p:cNvSpPr txBox="1"/>
          <p:nvPr/>
        </p:nvSpPr>
        <p:spPr>
          <a:xfrm>
            <a:off x="939282" y="264665"/>
            <a:ext cx="9815804" cy="369332"/>
          </a:xfrm>
          <a:prstGeom prst="rect">
            <a:avLst/>
          </a:prstGeom>
          <a:noFill/>
        </p:spPr>
        <p:txBody>
          <a:bodyPr wrap="square">
            <a:spAutoFit/>
          </a:bodyPr>
          <a:lstStyle/>
          <a:p>
            <a:pPr algn="ctr"/>
            <a:r>
              <a:rPr lang="en-US" b="1" dirty="0">
                <a:effectLst/>
                <a:latin typeface="Arial" panose="020B0604020202020204" pitchFamily="34" charset="0"/>
              </a:rPr>
              <a:t>Open source technology for Big Data Analytics </a:t>
            </a:r>
            <a:endParaRPr lang="en-IN" b="1" dirty="0"/>
          </a:p>
        </p:txBody>
      </p:sp>
      <p:sp>
        <p:nvSpPr>
          <p:cNvPr id="6" name="TextBox 5">
            <a:extLst>
              <a:ext uri="{FF2B5EF4-FFF2-40B4-BE49-F238E27FC236}">
                <a16:creationId xmlns:a16="http://schemas.microsoft.com/office/drawing/2014/main" id="{63C65984-9D92-42B8-C94F-DD7B45DE49FC}"/>
              </a:ext>
            </a:extLst>
          </p:cNvPr>
          <p:cNvSpPr txBox="1"/>
          <p:nvPr/>
        </p:nvSpPr>
        <p:spPr>
          <a:xfrm>
            <a:off x="1026367" y="1120676"/>
            <a:ext cx="10114384" cy="2308324"/>
          </a:xfrm>
          <a:prstGeom prst="rect">
            <a:avLst/>
          </a:prstGeom>
          <a:noFill/>
        </p:spPr>
        <p:txBody>
          <a:bodyPr wrap="square">
            <a:spAutoFit/>
          </a:bodyPr>
          <a:lstStyle/>
          <a:p>
            <a:r>
              <a:rPr lang="en-US" b="1" dirty="0"/>
              <a:t>Open-source big data analytics services encompass: </a:t>
            </a:r>
          </a:p>
          <a:p>
            <a:pPr>
              <a:buFont typeface="Arial" panose="020B0604020202020204" pitchFamily="34" charset="0"/>
              <a:buChar char="•"/>
            </a:pPr>
            <a:r>
              <a:rPr lang="en-US" dirty="0"/>
              <a:t>Data collection system</a:t>
            </a:r>
          </a:p>
          <a:p>
            <a:pPr>
              <a:buFont typeface="Arial" panose="020B0604020202020204" pitchFamily="34" charset="0"/>
              <a:buChar char="•"/>
            </a:pPr>
            <a:r>
              <a:rPr lang="en-US" dirty="0"/>
              <a:t>Control center for administering and monitoring clusters</a:t>
            </a:r>
          </a:p>
          <a:p>
            <a:pPr>
              <a:buFont typeface="Arial" panose="020B0604020202020204" pitchFamily="34" charset="0"/>
              <a:buChar char="•"/>
            </a:pPr>
            <a:r>
              <a:rPr lang="en-US" dirty="0"/>
              <a:t>Machine learning and data mining library</a:t>
            </a:r>
          </a:p>
          <a:p>
            <a:pPr>
              <a:buFont typeface="Arial" panose="020B0604020202020204" pitchFamily="34" charset="0"/>
              <a:buChar char="•"/>
            </a:pPr>
            <a:r>
              <a:rPr lang="en-US" dirty="0"/>
              <a:t>Application coordination service</a:t>
            </a:r>
          </a:p>
          <a:p>
            <a:pPr>
              <a:buFont typeface="Arial" panose="020B0604020202020204" pitchFamily="34" charset="0"/>
              <a:buChar char="•"/>
            </a:pPr>
            <a:r>
              <a:rPr lang="en-US" dirty="0"/>
              <a:t>Compute engine</a:t>
            </a:r>
          </a:p>
          <a:p>
            <a:pPr>
              <a:buFont typeface="Arial" panose="020B0604020202020204" pitchFamily="34" charset="0"/>
              <a:buChar char="•"/>
            </a:pPr>
            <a:r>
              <a:rPr lang="en-US" dirty="0"/>
              <a:t>Execution framework</a:t>
            </a:r>
          </a:p>
          <a:p>
            <a:pPr algn="l"/>
            <a:endParaRPr lang="en-US" b="0" i="0" dirty="0">
              <a:solidFill>
                <a:srgbClr val="333333"/>
              </a:solidFill>
              <a:effectLst/>
              <a:latin typeface="Lato" panose="020F0502020204030203" pitchFamily="34" charset="0"/>
            </a:endParaRPr>
          </a:p>
        </p:txBody>
      </p:sp>
      <p:sp>
        <p:nvSpPr>
          <p:cNvPr id="3" name="TextBox 2">
            <a:extLst>
              <a:ext uri="{FF2B5EF4-FFF2-40B4-BE49-F238E27FC236}">
                <a16:creationId xmlns:a16="http://schemas.microsoft.com/office/drawing/2014/main" id="{426DAA34-45D4-2D07-0143-E5976377A489}"/>
              </a:ext>
            </a:extLst>
          </p:cNvPr>
          <p:cNvSpPr txBox="1"/>
          <p:nvPr/>
        </p:nvSpPr>
        <p:spPr>
          <a:xfrm>
            <a:off x="939282" y="3211286"/>
            <a:ext cx="9137780" cy="2031325"/>
          </a:xfrm>
          <a:prstGeom prst="rect">
            <a:avLst/>
          </a:prstGeom>
          <a:noFill/>
        </p:spPr>
        <p:txBody>
          <a:bodyPr wrap="square">
            <a:spAutoFit/>
          </a:bodyPr>
          <a:lstStyle/>
          <a:p>
            <a:r>
              <a:rPr lang="en-US" b="1" dirty="0"/>
              <a:t>Different Types of Open-source technology for big data analytics are:</a:t>
            </a:r>
          </a:p>
          <a:p>
            <a:endParaRPr lang="en-US" b="1" dirty="0"/>
          </a:p>
          <a:p>
            <a:pPr marL="285750" indent="-285750">
              <a:buFont typeface="Arial" panose="020B0604020202020204" pitchFamily="34" charset="0"/>
              <a:buChar char="•"/>
            </a:pPr>
            <a:r>
              <a:rPr lang="en-US" dirty="0"/>
              <a:t>Apache Spark</a:t>
            </a:r>
          </a:p>
          <a:p>
            <a:pPr marL="285750" indent="-285750">
              <a:buFont typeface="Arial" panose="020B0604020202020204" pitchFamily="34" charset="0"/>
              <a:buChar char="•"/>
            </a:pPr>
            <a:r>
              <a:rPr lang="en-US" dirty="0"/>
              <a:t>R</a:t>
            </a:r>
          </a:p>
          <a:p>
            <a:pPr marL="285750" indent="-285750">
              <a:buFont typeface="Arial" panose="020B0604020202020204" pitchFamily="34" charset="0"/>
              <a:buChar char="•"/>
            </a:pPr>
            <a:r>
              <a:rPr lang="en-US" dirty="0"/>
              <a:t>Hadoop</a:t>
            </a:r>
          </a:p>
          <a:p>
            <a:pPr marL="285750" indent="-285750">
              <a:buFont typeface="Arial" panose="020B0604020202020204" pitchFamily="34" charset="0"/>
              <a:buChar char="•"/>
            </a:pPr>
            <a:r>
              <a:rPr lang="en-US" dirty="0"/>
              <a:t>Rapid Miner</a:t>
            </a:r>
          </a:p>
          <a:p>
            <a:pPr marL="285750" indent="-285750">
              <a:buFont typeface="Arial" panose="020B0604020202020204" pitchFamily="34" charset="0"/>
              <a:buChar char="•"/>
            </a:pPr>
            <a:r>
              <a:rPr lang="en-US" dirty="0"/>
              <a:t>Pentaho </a:t>
            </a:r>
            <a:endParaRPr lang="en-IN" dirty="0"/>
          </a:p>
        </p:txBody>
      </p:sp>
      <p:sp>
        <p:nvSpPr>
          <p:cNvPr id="5" name="TextBox 4">
            <a:extLst>
              <a:ext uri="{FF2B5EF4-FFF2-40B4-BE49-F238E27FC236}">
                <a16:creationId xmlns:a16="http://schemas.microsoft.com/office/drawing/2014/main" id="{3D9F54C0-44CC-89B7-8A7E-B9D483705675}"/>
              </a:ext>
            </a:extLst>
          </p:cNvPr>
          <p:cNvSpPr txBox="1"/>
          <p:nvPr/>
        </p:nvSpPr>
        <p:spPr>
          <a:xfrm>
            <a:off x="1026367" y="5784999"/>
            <a:ext cx="9996196" cy="923330"/>
          </a:xfrm>
          <a:prstGeom prst="rect">
            <a:avLst/>
          </a:prstGeom>
          <a:noFill/>
        </p:spPr>
        <p:txBody>
          <a:bodyPr wrap="square">
            <a:spAutoFit/>
          </a:bodyPr>
          <a:lstStyle/>
          <a:p>
            <a:r>
              <a:rPr lang="en-IN" dirty="0">
                <a:hlinkClick r:id="rId2"/>
              </a:rPr>
              <a:t>https://www.mastersindatascience.org/resources/open-source-tools-for-big-data-analysis/</a:t>
            </a:r>
            <a:endParaRPr lang="en-IN" dirty="0"/>
          </a:p>
          <a:p>
            <a:r>
              <a:rPr lang="en-IN" dirty="0"/>
              <a:t>https://www.selecthub.com/big-data-analytics/open-source-big-data-analytics-software/</a:t>
            </a:r>
          </a:p>
          <a:p>
            <a:endParaRPr lang="en-IN" dirty="0"/>
          </a:p>
        </p:txBody>
      </p:sp>
    </p:spTree>
    <p:extLst>
      <p:ext uri="{BB962C8B-B14F-4D97-AF65-F5344CB8AC3E}">
        <p14:creationId xmlns:p14="http://schemas.microsoft.com/office/powerpoint/2010/main" val="22387073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8D29A4-F1B5-6C8B-C1A2-57D7FE11B0F1}"/>
              </a:ext>
            </a:extLst>
          </p:cNvPr>
          <p:cNvSpPr>
            <a:spLocks noGrp="1"/>
          </p:cNvSpPr>
          <p:nvPr>
            <p:ph type="title"/>
          </p:nvPr>
        </p:nvSpPr>
        <p:spPr>
          <a:xfrm>
            <a:off x="838200" y="365125"/>
            <a:ext cx="10246567" cy="362663"/>
          </a:xfrm>
        </p:spPr>
        <p:txBody>
          <a:bodyPr>
            <a:normAutofit fontScale="90000"/>
          </a:bodyPr>
          <a:lstStyle/>
          <a:p>
            <a:pPr algn="ctr"/>
            <a:r>
              <a:rPr lang="en-IN" b="1" dirty="0"/>
              <a:t>How Is Data Discovered?</a:t>
            </a:r>
          </a:p>
        </p:txBody>
      </p:sp>
      <p:sp>
        <p:nvSpPr>
          <p:cNvPr id="4" name="TextBox 3">
            <a:extLst>
              <a:ext uri="{FF2B5EF4-FFF2-40B4-BE49-F238E27FC236}">
                <a16:creationId xmlns:a16="http://schemas.microsoft.com/office/drawing/2014/main" id="{8D9EF12F-EBC5-D491-BC16-BC55E8C2DAB2}"/>
              </a:ext>
            </a:extLst>
          </p:cNvPr>
          <p:cNvSpPr txBox="1"/>
          <p:nvPr/>
        </p:nvSpPr>
        <p:spPr>
          <a:xfrm>
            <a:off x="267286" y="1445396"/>
            <a:ext cx="11725421" cy="2585323"/>
          </a:xfrm>
          <a:prstGeom prst="rect">
            <a:avLst/>
          </a:prstGeom>
          <a:noFill/>
        </p:spPr>
        <p:txBody>
          <a:bodyPr wrap="square">
            <a:spAutoFit/>
          </a:bodyPr>
          <a:lstStyle/>
          <a:p>
            <a:pPr algn="just"/>
            <a:r>
              <a:rPr lang="en-US" b="1" dirty="0"/>
              <a:t>Step 4: Analyze the data. </a:t>
            </a:r>
            <a:r>
              <a:rPr lang="en-US" dirty="0">
                <a:solidFill>
                  <a:srgbClr val="7030A0"/>
                </a:solidFill>
              </a:rPr>
              <a:t>With information combined from multiple departments, </a:t>
            </a:r>
            <a:r>
              <a:rPr lang="en-US" dirty="0">
                <a:solidFill>
                  <a:srgbClr val="FFC000"/>
                </a:solidFill>
              </a:rPr>
              <a:t>integrated with external data and cleansed for analysis, business leaders can gain a complete view of their operations</a:t>
            </a:r>
            <a:r>
              <a:rPr lang="en-US" dirty="0">
                <a:solidFill>
                  <a:srgbClr val="7030A0"/>
                </a:solidFill>
              </a:rPr>
              <a:t> </a:t>
            </a:r>
            <a:r>
              <a:rPr lang="en-US" dirty="0"/>
              <a:t>and solve the operational riddles that stand in the way of efficiency.</a:t>
            </a:r>
          </a:p>
          <a:p>
            <a:pPr algn="just"/>
            <a:endParaRPr lang="en-US" dirty="0"/>
          </a:p>
          <a:p>
            <a:pPr algn="just"/>
            <a:endParaRPr lang="en-US" dirty="0"/>
          </a:p>
          <a:p>
            <a:pPr algn="just"/>
            <a:r>
              <a:rPr lang="en-US" b="1" dirty="0"/>
              <a:t>Step 5: Record learnings and iterate</a:t>
            </a:r>
            <a:r>
              <a:rPr lang="en-US" dirty="0"/>
              <a:t>. Data discovery is not a one-off process; </a:t>
            </a:r>
            <a:r>
              <a:rPr lang="en-US" dirty="0">
                <a:solidFill>
                  <a:srgbClr val="FF0000"/>
                </a:solidFill>
              </a:rPr>
              <a:t>it is a commitment to continuous improvement. </a:t>
            </a:r>
            <a:r>
              <a:rPr lang="en-US" dirty="0"/>
              <a:t>In the bestseller book Outliers, author Malcolm Gladwell said it takes people 10,000 hours of practice to master a particular skill — and the same is true of businesses learning to master their data. They must </a:t>
            </a:r>
            <a:r>
              <a:rPr lang="en-US" dirty="0">
                <a:solidFill>
                  <a:srgbClr val="00B0F0"/>
                </a:solidFill>
              </a:rPr>
              <a:t>treat data discovery as a way of life with the aim of improving and running more efficiently over time. </a:t>
            </a:r>
            <a:endParaRPr lang="en-IN" dirty="0">
              <a:solidFill>
                <a:srgbClr val="00B0F0"/>
              </a:solidFill>
            </a:endParaRPr>
          </a:p>
        </p:txBody>
      </p:sp>
    </p:spTree>
    <p:extLst>
      <p:ext uri="{BB962C8B-B14F-4D97-AF65-F5344CB8AC3E}">
        <p14:creationId xmlns:p14="http://schemas.microsoft.com/office/powerpoint/2010/main" val="393138544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B0F6E17-3E11-0DDE-6305-91D0DDD1F85F}"/>
              </a:ext>
            </a:extLst>
          </p:cNvPr>
          <p:cNvSpPr txBox="1"/>
          <p:nvPr/>
        </p:nvSpPr>
        <p:spPr>
          <a:xfrm>
            <a:off x="939282" y="264665"/>
            <a:ext cx="9815804" cy="369332"/>
          </a:xfrm>
          <a:prstGeom prst="rect">
            <a:avLst/>
          </a:prstGeom>
          <a:noFill/>
        </p:spPr>
        <p:txBody>
          <a:bodyPr wrap="square">
            <a:spAutoFit/>
          </a:bodyPr>
          <a:lstStyle/>
          <a:p>
            <a:pPr algn="ctr"/>
            <a:r>
              <a:rPr lang="en-US" b="1" dirty="0">
                <a:effectLst/>
                <a:latin typeface="Arial" panose="020B0604020202020204" pitchFamily="34" charset="0"/>
              </a:rPr>
              <a:t>Open source technology for Big Data Analytics </a:t>
            </a:r>
            <a:endParaRPr lang="en-IN" b="1" dirty="0"/>
          </a:p>
        </p:txBody>
      </p:sp>
      <p:sp>
        <p:nvSpPr>
          <p:cNvPr id="6" name="TextBox 5">
            <a:extLst>
              <a:ext uri="{FF2B5EF4-FFF2-40B4-BE49-F238E27FC236}">
                <a16:creationId xmlns:a16="http://schemas.microsoft.com/office/drawing/2014/main" id="{63C65984-9D92-42B8-C94F-DD7B45DE49FC}"/>
              </a:ext>
            </a:extLst>
          </p:cNvPr>
          <p:cNvSpPr txBox="1"/>
          <p:nvPr/>
        </p:nvSpPr>
        <p:spPr>
          <a:xfrm>
            <a:off x="404326" y="736651"/>
            <a:ext cx="10114384" cy="5632311"/>
          </a:xfrm>
          <a:prstGeom prst="rect">
            <a:avLst/>
          </a:prstGeom>
          <a:noFill/>
        </p:spPr>
        <p:txBody>
          <a:bodyPr wrap="square">
            <a:spAutoFit/>
          </a:bodyPr>
          <a:lstStyle/>
          <a:p>
            <a:r>
              <a:rPr lang="en-US" dirty="0"/>
              <a:t>Benefits of Open-source big data analytics services encompass: </a:t>
            </a:r>
          </a:p>
          <a:p>
            <a:pPr algn="l"/>
            <a:endParaRPr lang="en-US" b="0" i="0" dirty="0">
              <a:solidFill>
                <a:srgbClr val="333333"/>
              </a:solidFill>
              <a:effectLst/>
              <a:latin typeface="Lato" panose="020F0502020204030203" pitchFamily="34" charset="0"/>
            </a:endParaRPr>
          </a:p>
          <a:p>
            <a:pPr algn="l"/>
            <a:endParaRPr lang="en-US" dirty="0">
              <a:solidFill>
                <a:srgbClr val="333333"/>
              </a:solidFill>
              <a:latin typeface="Lato" panose="020F0502020204030203" pitchFamily="34" charset="0"/>
            </a:endParaRPr>
          </a:p>
          <a:p>
            <a:r>
              <a:rPr lang="en-US" b="1" dirty="0"/>
              <a:t>Collaboration and Community</a:t>
            </a:r>
          </a:p>
          <a:p>
            <a:r>
              <a:rPr lang="en-US" dirty="0"/>
              <a:t>Many mainstream open source software products are propped up by hundreds, maybe thousands of contributors.</a:t>
            </a:r>
          </a:p>
          <a:p>
            <a:pPr algn="l"/>
            <a:endParaRPr lang="en-US" b="0" i="0" dirty="0">
              <a:solidFill>
                <a:srgbClr val="333333"/>
              </a:solidFill>
              <a:effectLst/>
              <a:latin typeface="Lato" panose="020F0502020204030203" pitchFamily="34" charset="0"/>
            </a:endParaRPr>
          </a:p>
          <a:p>
            <a:pPr algn="l"/>
            <a:endParaRPr lang="en-US" dirty="0">
              <a:solidFill>
                <a:srgbClr val="333333"/>
              </a:solidFill>
              <a:latin typeface="Lato" panose="020F0502020204030203" pitchFamily="34" charset="0"/>
            </a:endParaRPr>
          </a:p>
          <a:p>
            <a:r>
              <a:rPr lang="en-US" b="1" dirty="0"/>
              <a:t>Customizable</a:t>
            </a:r>
          </a:p>
          <a:p>
            <a:r>
              <a:rPr lang="en-US" dirty="0"/>
              <a:t>Access to the source code means the software can be tailored to the specific needs of a user or business. Code can be added or deleted, removing unnecessary pieces that would bog down an entity’s limited resources.</a:t>
            </a:r>
          </a:p>
          <a:p>
            <a:pPr algn="l"/>
            <a:endParaRPr lang="en-US" b="0" i="0" dirty="0">
              <a:solidFill>
                <a:srgbClr val="333333"/>
              </a:solidFill>
              <a:effectLst/>
              <a:latin typeface="Lato" panose="020F0502020204030203" pitchFamily="34" charset="0"/>
            </a:endParaRPr>
          </a:p>
          <a:p>
            <a:pPr algn="l"/>
            <a:endParaRPr lang="en-US" dirty="0">
              <a:solidFill>
                <a:srgbClr val="333333"/>
              </a:solidFill>
              <a:latin typeface="Lato" panose="020F0502020204030203" pitchFamily="34" charset="0"/>
            </a:endParaRPr>
          </a:p>
          <a:p>
            <a:r>
              <a:rPr lang="en-US" b="1" dirty="0"/>
              <a:t>Cost Effective and Nonbinding</a:t>
            </a:r>
          </a:p>
          <a:p>
            <a:r>
              <a:rPr lang="en-US" dirty="0"/>
              <a:t>While open source doesn’t necessarily mean free, it does often mean cost reduction. If an open source license is indeed free of charge, instead of paying for everything, users just pay for auxiliary components, not the software.</a:t>
            </a:r>
          </a:p>
          <a:p>
            <a:pPr algn="l"/>
            <a:endParaRPr lang="en-US" b="0" i="0" dirty="0">
              <a:solidFill>
                <a:srgbClr val="333333"/>
              </a:solidFill>
              <a:effectLst/>
              <a:latin typeface="Lato" panose="020F0502020204030203" pitchFamily="34" charset="0"/>
            </a:endParaRPr>
          </a:p>
          <a:p>
            <a:pPr algn="l"/>
            <a:endParaRPr lang="en-US" b="0" i="0" dirty="0">
              <a:solidFill>
                <a:srgbClr val="333333"/>
              </a:solidFill>
              <a:effectLst/>
              <a:latin typeface="Lato" panose="020F0502020204030203" pitchFamily="34" charset="0"/>
            </a:endParaRPr>
          </a:p>
        </p:txBody>
      </p:sp>
      <p:sp>
        <p:nvSpPr>
          <p:cNvPr id="5" name="TextBox 4">
            <a:extLst>
              <a:ext uri="{FF2B5EF4-FFF2-40B4-BE49-F238E27FC236}">
                <a16:creationId xmlns:a16="http://schemas.microsoft.com/office/drawing/2014/main" id="{0F0AA075-43C2-4E7B-CBB2-696432944100}"/>
              </a:ext>
            </a:extLst>
          </p:cNvPr>
          <p:cNvSpPr txBox="1"/>
          <p:nvPr/>
        </p:nvSpPr>
        <p:spPr>
          <a:xfrm>
            <a:off x="248815" y="6121349"/>
            <a:ext cx="11464213" cy="369332"/>
          </a:xfrm>
          <a:prstGeom prst="rect">
            <a:avLst/>
          </a:prstGeom>
          <a:noFill/>
        </p:spPr>
        <p:txBody>
          <a:bodyPr wrap="square">
            <a:spAutoFit/>
          </a:bodyPr>
          <a:lstStyle/>
          <a:p>
            <a:r>
              <a:rPr lang="en-IN" dirty="0"/>
              <a:t>https://www.selecthub.com/big-data-analytics/open-source-big-data-analytics-software/</a:t>
            </a:r>
          </a:p>
        </p:txBody>
      </p:sp>
    </p:spTree>
    <p:extLst>
      <p:ext uri="{BB962C8B-B14F-4D97-AF65-F5344CB8AC3E}">
        <p14:creationId xmlns:p14="http://schemas.microsoft.com/office/powerpoint/2010/main" val="335307813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B0F6E17-3E11-0DDE-6305-91D0DDD1F85F}"/>
              </a:ext>
            </a:extLst>
          </p:cNvPr>
          <p:cNvSpPr txBox="1"/>
          <p:nvPr/>
        </p:nvSpPr>
        <p:spPr>
          <a:xfrm>
            <a:off x="939282" y="264665"/>
            <a:ext cx="9815804" cy="369332"/>
          </a:xfrm>
          <a:prstGeom prst="rect">
            <a:avLst/>
          </a:prstGeom>
          <a:noFill/>
        </p:spPr>
        <p:txBody>
          <a:bodyPr wrap="square">
            <a:spAutoFit/>
          </a:bodyPr>
          <a:lstStyle/>
          <a:p>
            <a:pPr algn="ctr"/>
            <a:r>
              <a:rPr lang="en-US" b="1" dirty="0">
                <a:effectLst/>
                <a:latin typeface="Arial" panose="020B0604020202020204" pitchFamily="34" charset="0"/>
              </a:rPr>
              <a:t>Open source technology for Big Data Analytics </a:t>
            </a:r>
            <a:endParaRPr lang="en-IN" b="1" dirty="0"/>
          </a:p>
        </p:txBody>
      </p:sp>
      <p:sp>
        <p:nvSpPr>
          <p:cNvPr id="6" name="TextBox 5">
            <a:extLst>
              <a:ext uri="{FF2B5EF4-FFF2-40B4-BE49-F238E27FC236}">
                <a16:creationId xmlns:a16="http://schemas.microsoft.com/office/drawing/2014/main" id="{63C65984-9D92-42B8-C94F-DD7B45DE49FC}"/>
              </a:ext>
            </a:extLst>
          </p:cNvPr>
          <p:cNvSpPr txBox="1"/>
          <p:nvPr/>
        </p:nvSpPr>
        <p:spPr>
          <a:xfrm>
            <a:off x="1268963" y="1439557"/>
            <a:ext cx="10114384" cy="5078313"/>
          </a:xfrm>
          <a:prstGeom prst="rect">
            <a:avLst/>
          </a:prstGeom>
          <a:noFill/>
        </p:spPr>
        <p:txBody>
          <a:bodyPr wrap="square">
            <a:spAutoFit/>
          </a:bodyPr>
          <a:lstStyle/>
          <a:p>
            <a:pPr algn="l"/>
            <a:r>
              <a:rPr lang="en-US" b="1" i="0" dirty="0">
                <a:solidFill>
                  <a:srgbClr val="333333"/>
                </a:solidFill>
                <a:effectLst/>
                <a:latin typeface="var(--var-h3-font-family)"/>
              </a:rPr>
              <a:t>Hadoop    </a:t>
            </a:r>
          </a:p>
          <a:p>
            <a:pPr algn="just"/>
            <a:r>
              <a:rPr lang="en-US" b="0" i="0" u="none" strike="noStrike" dirty="0">
                <a:solidFill>
                  <a:srgbClr val="333333"/>
                </a:solidFill>
                <a:effectLst/>
                <a:latin typeface="Times New Roman" panose="02020603050405020304" pitchFamily="18" charset="0"/>
                <a:cs typeface="Times New Roman" panose="02020603050405020304" pitchFamily="18" charset="0"/>
                <a:hlinkClick r:id="rId2"/>
              </a:rPr>
              <a:t>Apache Hadoop</a:t>
            </a:r>
            <a:r>
              <a:rPr lang="en-US" b="0" i="0" u="none" strike="noStrike" dirty="0">
                <a:solidFill>
                  <a:srgbClr val="333333"/>
                </a:solidFill>
                <a:effectLst/>
                <a:latin typeface="Times New Roman" panose="02020603050405020304" pitchFamily="18" charset="0"/>
                <a:cs typeface="Times New Roman" panose="02020603050405020304" pitchFamily="18" charset="0"/>
              </a:rPr>
              <a:t> </a:t>
            </a:r>
            <a:r>
              <a:rPr lang="en-US" b="0" i="0" dirty="0">
                <a:solidFill>
                  <a:srgbClr val="333333"/>
                </a:solidFill>
                <a:effectLst/>
                <a:latin typeface="Times New Roman" panose="02020603050405020304" pitchFamily="18" charset="0"/>
                <a:cs typeface="Times New Roman" panose="02020603050405020304" pitchFamily="18" charset="0"/>
              </a:rPr>
              <a:t>is an assortment of </a:t>
            </a:r>
            <a:r>
              <a:rPr lang="en-US" b="0" i="0" dirty="0">
                <a:solidFill>
                  <a:srgbClr val="FFC000"/>
                </a:solidFill>
                <a:effectLst/>
                <a:latin typeface="Times New Roman" panose="02020603050405020304" pitchFamily="18" charset="0"/>
                <a:cs typeface="Times New Roman" panose="02020603050405020304" pitchFamily="18" charset="0"/>
              </a:rPr>
              <a:t>open source software for distributed and parallelized computing</a:t>
            </a:r>
            <a:r>
              <a:rPr lang="en-US" b="0" i="0" dirty="0">
                <a:solidFill>
                  <a:srgbClr val="333333"/>
                </a:solidFill>
                <a:effectLst/>
                <a:latin typeface="Times New Roman" panose="02020603050405020304" pitchFamily="18" charset="0"/>
                <a:cs typeface="Times New Roman" panose="02020603050405020304" pitchFamily="18" charset="0"/>
              </a:rPr>
              <a:t>, specifically for the task of analyzing and processing large data sets. The core of Apache Hadoop consists of a storage part, known as Hadoop Distributed File System (HDFS), and a processing part called MapReduce. It allows multiple computers to distribute file storage (also known as “Clustered File System”) and process big data by utilizing the MapReduce algorithm.</a:t>
            </a:r>
          </a:p>
          <a:p>
            <a:pPr algn="just"/>
            <a:endParaRPr lang="en-US" dirty="0">
              <a:solidFill>
                <a:srgbClr val="333333"/>
              </a:solidFill>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r>
              <a:rPr lang="en-US" b="1" i="0" dirty="0">
                <a:solidFill>
                  <a:srgbClr val="333333"/>
                </a:solidFill>
                <a:effectLst/>
                <a:latin typeface="Times New Roman" panose="02020603050405020304" pitchFamily="18" charset="0"/>
                <a:cs typeface="Times New Roman" panose="02020603050405020304" pitchFamily="18" charset="0"/>
              </a:rPr>
              <a:t>HDFS </a:t>
            </a:r>
            <a:r>
              <a:rPr lang="en-US" b="0" i="0" dirty="0">
                <a:solidFill>
                  <a:srgbClr val="333333"/>
                </a:solidFill>
                <a:effectLst/>
                <a:latin typeface="Times New Roman" panose="02020603050405020304" pitchFamily="18" charset="0"/>
                <a:cs typeface="Times New Roman" panose="02020603050405020304" pitchFamily="18" charset="0"/>
              </a:rPr>
              <a:t>is a distributed, scalable and portable file system written in Java for the Hadoop framework.</a:t>
            </a:r>
          </a:p>
          <a:p>
            <a:pPr algn="just">
              <a:buFont typeface="Arial" panose="020B0604020202020204" pitchFamily="34" charset="0"/>
              <a:buChar char="•"/>
            </a:pPr>
            <a:r>
              <a:rPr lang="en-US" b="1" i="0" dirty="0">
                <a:solidFill>
                  <a:srgbClr val="333333"/>
                </a:solidFill>
                <a:effectLst/>
                <a:latin typeface="Times New Roman" panose="02020603050405020304" pitchFamily="18" charset="0"/>
                <a:cs typeface="Times New Roman" panose="02020603050405020304" pitchFamily="18" charset="0"/>
              </a:rPr>
              <a:t>YARN</a:t>
            </a:r>
            <a:r>
              <a:rPr lang="en-US" b="0" i="0" dirty="0">
                <a:solidFill>
                  <a:srgbClr val="333333"/>
                </a:solidFill>
                <a:effectLst/>
                <a:latin typeface="Times New Roman" panose="02020603050405020304" pitchFamily="18" charset="0"/>
                <a:cs typeface="Times New Roman" panose="02020603050405020304" pitchFamily="18" charset="0"/>
              </a:rPr>
              <a:t> </a:t>
            </a:r>
            <a:r>
              <a:rPr lang="en-US" b="0" i="0" dirty="0">
                <a:solidFill>
                  <a:srgbClr val="FF0000"/>
                </a:solidFill>
                <a:effectLst/>
                <a:latin typeface="Times New Roman" panose="02020603050405020304" pitchFamily="18" charset="0"/>
                <a:cs typeface="Times New Roman" panose="02020603050405020304" pitchFamily="18" charset="0"/>
              </a:rPr>
              <a:t>manages computing resources in clusters and uses them to schedule users’ applications</a:t>
            </a:r>
            <a:r>
              <a:rPr lang="en-US" b="0" i="0" dirty="0">
                <a:solidFill>
                  <a:srgbClr val="333333"/>
                </a:solidFill>
                <a:effectLst/>
                <a:latin typeface="Times New Roman" panose="02020603050405020304" pitchFamily="18" charset="0"/>
                <a:cs typeface="Times New Roman" panose="02020603050405020304" pitchFamily="18" charset="0"/>
              </a:rPr>
              <a:t>. The fundamental idea of YARN is to split up the functionalities of resource management and job scheduling/monitoring into separate daemons (programs that run in the background). The idea is to have a global </a:t>
            </a:r>
            <a:r>
              <a:rPr lang="en-US" b="0" i="0" dirty="0" err="1">
                <a:solidFill>
                  <a:srgbClr val="333333"/>
                </a:solidFill>
                <a:effectLst/>
                <a:latin typeface="Times New Roman" panose="02020603050405020304" pitchFamily="18" charset="0"/>
                <a:cs typeface="Times New Roman" panose="02020603050405020304" pitchFamily="18" charset="0"/>
              </a:rPr>
              <a:t>ResourceManager</a:t>
            </a:r>
            <a:r>
              <a:rPr lang="en-US" b="0" i="0" dirty="0">
                <a:solidFill>
                  <a:srgbClr val="333333"/>
                </a:solidFill>
                <a:effectLst/>
                <a:latin typeface="Times New Roman" panose="02020603050405020304" pitchFamily="18" charset="0"/>
                <a:cs typeface="Times New Roman" panose="02020603050405020304" pitchFamily="18" charset="0"/>
              </a:rPr>
              <a:t> (RM) and per-application </a:t>
            </a:r>
            <a:r>
              <a:rPr lang="en-US" b="0" i="0" dirty="0" err="1">
                <a:solidFill>
                  <a:srgbClr val="333333"/>
                </a:solidFill>
                <a:effectLst/>
                <a:latin typeface="Times New Roman" panose="02020603050405020304" pitchFamily="18" charset="0"/>
                <a:cs typeface="Times New Roman" panose="02020603050405020304" pitchFamily="18" charset="0"/>
              </a:rPr>
              <a:t>ApplicationMaster</a:t>
            </a:r>
            <a:r>
              <a:rPr lang="en-US" b="0" i="0" dirty="0">
                <a:solidFill>
                  <a:srgbClr val="333333"/>
                </a:solidFill>
                <a:effectLst/>
                <a:latin typeface="Times New Roman" panose="02020603050405020304" pitchFamily="18" charset="0"/>
                <a:cs typeface="Times New Roman" panose="02020603050405020304" pitchFamily="18" charset="0"/>
              </a:rPr>
              <a:t> (AM).</a:t>
            </a:r>
          </a:p>
          <a:p>
            <a:pPr algn="just">
              <a:buFont typeface="Arial" panose="020B0604020202020204" pitchFamily="34" charset="0"/>
              <a:buChar char="•"/>
            </a:pPr>
            <a:r>
              <a:rPr lang="en-US" b="1" dirty="0">
                <a:latin typeface="Times New Roman" panose="02020603050405020304" pitchFamily="18" charset="0"/>
                <a:cs typeface="Times New Roman" panose="02020603050405020304" pitchFamily="18" charset="0"/>
                <a:hlinkClick r:id="rId3"/>
              </a:rPr>
              <a:t>Hive</a:t>
            </a:r>
            <a:r>
              <a:rPr lang="en-US" b="1"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is a </a:t>
            </a:r>
            <a:r>
              <a:rPr lang="en-US" dirty="0">
                <a:solidFill>
                  <a:srgbClr val="00B050"/>
                </a:solidFill>
                <a:latin typeface="Times New Roman" panose="02020603050405020304" pitchFamily="18" charset="0"/>
                <a:cs typeface="Times New Roman" panose="02020603050405020304" pitchFamily="18" charset="0"/>
              </a:rPr>
              <a:t>platform used to develop SQL </a:t>
            </a:r>
            <a:r>
              <a:rPr lang="en-US" dirty="0" err="1">
                <a:solidFill>
                  <a:srgbClr val="00B050"/>
                </a:solidFill>
                <a:latin typeface="Times New Roman" panose="02020603050405020304" pitchFamily="18" charset="0"/>
                <a:cs typeface="Times New Roman" panose="02020603050405020304" pitchFamily="18" charset="0"/>
              </a:rPr>
              <a:t>TypeScripts</a:t>
            </a:r>
            <a:r>
              <a:rPr lang="en-US" dirty="0">
                <a:solidFill>
                  <a:srgbClr val="00B050"/>
                </a:solidFill>
                <a:latin typeface="Times New Roman" panose="02020603050405020304" pitchFamily="18" charset="0"/>
                <a:cs typeface="Times New Roman" panose="02020603050405020304" pitchFamily="18" charset="0"/>
              </a:rPr>
              <a:t> to do MapReduce operations</a:t>
            </a:r>
            <a:r>
              <a:rPr lang="en-US" dirty="0">
                <a:latin typeface="Times New Roman" panose="02020603050405020304" pitchFamily="18" charset="0"/>
                <a:cs typeface="Times New Roman" panose="02020603050405020304" pitchFamily="18" charset="0"/>
              </a:rPr>
              <a:t>. Hive enables analysis of large data sets using a language very similar to standard ANSI SQL. This means anyone who can write</a:t>
            </a:r>
            <a:r>
              <a:rPr lang="en-US" dirty="0">
                <a:latin typeface="Times New Roman" panose="02020603050405020304" pitchFamily="18" charset="0"/>
                <a:cs typeface="Times New Roman" panose="02020603050405020304" pitchFamily="18" charset="0"/>
                <a:hlinkClick r:id="rId4"/>
              </a:rPr>
              <a:t> SQL</a:t>
            </a:r>
            <a:r>
              <a:rPr lang="en-US" dirty="0">
                <a:latin typeface="Times New Roman" panose="02020603050405020304" pitchFamily="18" charset="0"/>
                <a:cs typeface="Times New Roman" panose="02020603050405020304" pitchFamily="18" charset="0"/>
              </a:rPr>
              <a:t> queries can access data stored on the Hadoop cluster. Hive offers a simple interface for log processing, text mining, document indexing, customer-facing business intelligence (e.g., Google Analytics), predictive modeling and hypothesis testing.</a:t>
            </a:r>
            <a:endParaRPr lang="en-US" b="0" i="0" dirty="0">
              <a:solidFill>
                <a:srgbClr val="333333"/>
              </a:solidFill>
              <a:effectLst/>
              <a:latin typeface="Times New Roman" panose="02020603050405020304" pitchFamily="18" charset="0"/>
              <a:cs typeface="Times New Roman" panose="02020603050405020304" pitchFamily="18" charset="0"/>
            </a:endParaRPr>
          </a:p>
          <a:p>
            <a:pPr algn="l"/>
            <a:endParaRPr lang="en-US" b="0" i="0" dirty="0">
              <a:solidFill>
                <a:srgbClr val="333333"/>
              </a:solidFill>
              <a:effectLst/>
              <a:latin typeface="Lato" panose="020F0502020204030203" pitchFamily="34" charset="0"/>
            </a:endParaRPr>
          </a:p>
        </p:txBody>
      </p:sp>
    </p:spTree>
    <p:extLst>
      <p:ext uri="{BB962C8B-B14F-4D97-AF65-F5344CB8AC3E}">
        <p14:creationId xmlns:p14="http://schemas.microsoft.com/office/powerpoint/2010/main" val="105575324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8B5D95-5387-4226-8C37-F23680E4668B}"/>
              </a:ext>
            </a:extLst>
          </p:cNvPr>
          <p:cNvSpPr>
            <a:spLocks noGrp="1"/>
          </p:cNvSpPr>
          <p:nvPr>
            <p:ph type="ctrTitle"/>
          </p:nvPr>
        </p:nvSpPr>
        <p:spPr>
          <a:xfrm>
            <a:off x="1524000" y="236412"/>
            <a:ext cx="9144000" cy="769811"/>
          </a:xfrm>
        </p:spPr>
        <p:txBody>
          <a:bodyPr>
            <a:normAutofit fontScale="90000"/>
          </a:bodyPr>
          <a:lstStyle/>
          <a:p>
            <a:r>
              <a:rPr lang="en-US" dirty="0"/>
              <a:t>Apache Spark</a:t>
            </a:r>
            <a:endParaRPr lang="en-IN" dirty="0"/>
          </a:p>
        </p:txBody>
      </p:sp>
      <p:pic>
        <p:nvPicPr>
          <p:cNvPr id="7" name="Picture 6">
            <a:extLst>
              <a:ext uri="{FF2B5EF4-FFF2-40B4-BE49-F238E27FC236}">
                <a16:creationId xmlns:a16="http://schemas.microsoft.com/office/drawing/2014/main" id="{AB1BAE2B-207F-4DED-9517-1BE8AC5E5F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2592" y="1006223"/>
            <a:ext cx="5748380" cy="2243154"/>
          </a:xfrm>
          <a:prstGeom prst="rect">
            <a:avLst/>
          </a:prstGeom>
        </p:spPr>
      </p:pic>
      <p:pic>
        <p:nvPicPr>
          <p:cNvPr id="9" name="Picture 8">
            <a:extLst>
              <a:ext uri="{FF2B5EF4-FFF2-40B4-BE49-F238E27FC236}">
                <a16:creationId xmlns:a16="http://schemas.microsoft.com/office/drawing/2014/main" id="{39E3A601-70F6-4E6D-959B-24748A76CB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8318" y="4406790"/>
            <a:ext cx="5576928" cy="2228866"/>
          </a:xfrm>
          <a:prstGeom prst="rect">
            <a:avLst/>
          </a:prstGeom>
        </p:spPr>
      </p:pic>
      <p:sp>
        <p:nvSpPr>
          <p:cNvPr id="11" name="TextBox 10">
            <a:extLst>
              <a:ext uri="{FF2B5EF4-FFF2-40B4-BE49-F238E27FC236}">
                <a16:creationId xmlns:a16="http://schemas.microsoft.com/office/drawing/2014/main" id="{9A848FC4-47F3-4B6B-8E9A-0AC942E67927}"/>
              </a:ext>
            </a:extLst>
          </p:cNvPr>
          <p:cNvSpPr txBox="1"/>
          <p:nvPr/>
        </p:nvSpPr>
        <p:spPr>
          <a:xfrm>
            <a:off x="5734344" y="2871119"/>
            <a:ext cx="6094826" cy="1754326"/>
          </a:xfrm>
          <a:prstGeom prst="rect">
            <a:avLst/>
          </a:prstGeom>
          <a:noFill/>
        </p:spPr>
        <p:txBody>
          <a:bodyPr wrap="square">
            <a:spAutoFit/>
          </a:bodyPr>
          <a:lstStyle/>
          <a:p>
            <a:pPr algn="just"/>
            <a:r>
              <a:rPr lang="en-US" b="1" dirty="0"/>
              <a:t>Hadoop </a:t>
            </a:r>
            <a:r>
              <a:rPr lang="en-US" dirty="0"/>
              <a:t>is based on </a:t>
            </a:r>
            <a:r>
              <a:rPr lang="en-US" dirty="0">
                <a:solidFill>
                  <a:srgbClr val="00B0F0"/>
                </a:solidFill>
              </a:rPr>
              <a:t>batch processing of big data</a:t>
            </a:r>
            <a:r>
              <a:rPr lang="en-US" dirty="0"/>
              <a:t>. This means that the </a:t>
            </a:r>
            <a:r>
              <a:rPr lang="en-US" dirty="0">
                <a:solidFill>
                  <a:srgbClr val="FF0000"/>
                </a:solidFill>
              </a:rPr>
              <a:t>data is stored over a period of time </a:t>
            </a:r>
            <a:r>
              <a:rPr lang="en-US" dirty="0"/>
              <a:t>and is then processed using Hadoop. </a:t>
            </a:r>
          </a:p>
          <a:p>
            <a:pPr algn="just"/>
            <a:r>
              <a:rPr lang="en-US" dirty="0"/>
              <a:t>Whereas in Spark, </a:t>
            </a:r>
            <a:r>
              <a:rPr lang="en-US" dirty="0">
                <a:solidFill>
                  <a:srgbClr val="00B050"/>
                </a:solidFill>
              </a:rPr>
              <a:t>processing can take place in real-time</a:t>
            </a:r>
            <a:r>
              <a:rPr lang="en-US" dirty="0"/>
              <a:t>. This real-time processing power in Spark helps us to solve the use cases of Real Time Analytics</a:t>
            </a:r>
            <a:endParaRPr lang="en-IN" dirty="0"/>
          </a:p>
        </p:txBody>
      </p:sp>
    </p:spTree>
    <p:extLst>
      <p:ext uri="{BB962C8B-B14F-4D97-AF65-F5344CB8AC3E}">
        <p14:creationId xmlns:p14="http://schemas.microsoft.com/office/powerpoint/2010/main" val="282152516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8B5D95-5387-4226-8C37-F23680E4668B}"/>
              </a:ext>
            </a:extLst>
          </p:cNvPr>
          <p:cNvSpPr>
            <a:spLocks noGrp="1"/>
          </p:cNvSpPr>
          <p:nvPr>
            <p:ph type="ctrTitle"/>
          </p:nvPr>
        </p:nvSpPr>
        <p:spPr>
          <a:xfrm>
            <a:off x="1524000" y="236412"/>
            <a:ext cx="9144000" cy="769811"/>
          </a:xfrm>
        </p:spPr>
        <p:txBody>
          <a:bodyPr>
            <a:normAutofit fontScale="90000"/>
          </a:bodyPr>
          <a:lstStyle/>
          <a:p>
            <a:r>
              <a:rPr lang="en-US" dirty="0"/>
              <a:t>Apache Spark</a:t>
            </a:r>
            <a:endParaRPr lang="en-IN" dirty="0"/>
          </a:p>
        </p:txBody>
      </p:sp>
      <p:sp>
        <p:nvSpPr>
          <p:cNvPr id="3" name="Subtitle 2">
            <a:extLst>
              <a:ext uri="{FF2B5EF4-FFF2-40B4-BE49-F238E27FC236}">
                <a16:creationId xmlns:a16="http://schemas.microsoft.com/office/drawing/2014/main" id="{433DF3BF-6613-4380-A250-8C64169F4454}"/>
              </a:ext>
            </a:extLst>
          </p:cNvPr>
          <p:cNvSpPr>
            <a:spLocks noGrp="1"/>
          </p:cNvSpPr>
          <p:nvPr>
            <p:ph type="subTitle" idx="1"/>
          </p:nvPr>
        </p:nvSpPr>
        <p:spPr>
          <a:xfrm>
            <a:off x="337995" y="1248136"/>
            <a:ext cx="11331921" cy="5373452"/>
          </a:xfrm>
        </p:spPr>
        <p:txBody>
          <a:bodyPr>
            <a:normAutofit/>
          </a:bodyPr>
          <a:lstStyle/>
          <a:p>
            <a:pPr algn="l"/>
            <a:r>
              <a:rPr lang="en-US" sz="2600" dirty="0"/>
              <a:t>Hadoop components can be used alongside Spark in the following ways:</a:t>
            </a:r>
          </a:p>
          <a:p>
            <a:pPr algn="l"/>
            <a:endParaRPr lang="en-US" sz="2600" dirty="0"/>
          </a:p>
          <a:p>
            <a:pPr algn="just">
              <a:buFont typeface="+mj-lt"/>
              <a:buAutoNum type="arabicPeriod"/>
            </a:pPr>
            <a:r>
              <a:rPr lang="en-US" sz="2600" b="1" dirty="0">
                <a:effectLst/>
              </a:rPr>
              <a:t>HDFS</a:t>
            </a:r>
            <a:r>
              <a:rPr lang="en-US" sz="2600" dirty="0">
                <a:effectLst/>
              </a:rPr>
              <a:t>: Spark can run on top of HDFS to </a:t>
            </a:r>
            <a:r>
              <a:rPr lang="en-US" sz="2600" dirty="0">
                <a:solidFill>
                  <a:srgbClr val="00B050"/>
                </a:solidFill>
                <a:effectLst/>
              </a:rPr>
              <a:t>leverage the distributed replicated storage.</a:t>
            </a:r>
          </a:p>
          <a:p>
            <a:pPr algn="just">
              <a:buFont typeface="+mj-lt"/>
              <a:buAutoNum type="arabicPeriod"/>
            </a:pPr>
            <a:r>
              <a:rPr lang="en-US" sz="2600" b="1" dirty="0">
                <a:effectLst/>
              </a:rPr>
              <a:t>MapReduce</a:t>
            </a:r>
            <a:r>
              <a:rPr lang="en-US" sz="2600" dirty="0">
                <a:effectLst/>
              </a:rPr>
              <a:t>: Spark can be used </a:t>
            </a:r>
            <a:r>
              <a:rPr lang="en-US" sz="2600" dirty="0">
                <a:solidFill>
                  <a:srgbClr val="00B0F0"/>
                </a:solidFill>
                <a:effectLst/>
              </a:rPr>
              <a:t>along with MapReduce</a:t>
            </a:r>
            <a:r>
              <a:rPr lang="en-US" sz="2600" dirty="0">
                <a:effectLst/>
              </a:rPr>
              <a:t> in the same Hadoop cluster or separately as a processing framework.</a:t>
            </a:r>
          </a:p>
          <a:p>
            <a:pPr algn="just">
              <a:buFont typeface="+mj-lt"/>
              <a:buAutoNum type="arabicPeriod"/>
            </a:pPr>
            <a:r>
              <a:rPr lang="en-US" sz="2600" b="1" dirty="0">
                <a:effectLst/>
              </a:rPr>
              <a:t>YARN</a:t>
            </a:r>
            <a:r>
              <a:rPr lang="en-US" sz="2600" dirty="0">
                <a:effectLst/>
              </a:rPr>
              <a:t>: Spark applications can be made to run on YARN (Hadoop NextGen).</a:t>
            </a:r>
          </a:p>
          <a:p>
            <a:pPr algn="just">
              <a:buFont typeface="+mj-lt"/>
              <a:buAutoNum type="arabicPeriod"/>
            </a:pPr>
            <a:r>
              <a:rPr lang="en-US" sz="2600" b="1" dirty="0">
                <a:effectLst/>
              </a:rPr>
              <a:t>Batch &amp; Real Time Processing</a:t>
            </a:r>
            <a:r>
              <a:rPr lang="en-US" sz="2600" dirty="0">
                <a:effectLst/>
              </a:rPr>
              <a:t>: MapReduce and Spark are used together where </a:t>
            </a:r>
            <a:r>
              <a:rPr lang="en-US" sz="2600" dirty="0">
                <a:solidFill>
                  <a:srgbClr val="FF0000"/>
                </a:solidFill>
                <a:effectLst/>
              </a:rPr>
              <a:t>MapReduce is used for batch processing </a:t>
            </a:r>
            <a:r>
              <a:rPr lang="en-US" sz="2600" dirty="0">
                <a:effectLst/>
              </a:rPr>
              <a:t>and </a:t>
            </a:r>
            <a:r>
              <a:rPr lang="en-US" sz="2600" dirty="0">
                <a:solidFill>
                  <a:srgbClr val="7030A0"/>
                </a:solidFill>
                <a:effectLst/>
              </a:rPr>
              <a:t>Spark for real-time processing</a:t>
            </a:r>
            <a:r>
              <a:rPr lang="en-US" sz="2600" dirty="0">
                <a:effectLst/>
              </a:rPr>
              <a:t>.</a:t>
            </a:r>
          </a:p>
          <a:p>
            <a:pPr algn="just">
              <a:buFont typeface="Arial" panose="020B0604020202020204" pitchFamily="34" charset="0"/>
              <a:buChar char="•"/>
            </a:pPr>
            <a:endParaRPr lang="en-US" sz="7200" dirty="0">
              <a:solidFill>
                <a:srgbClr val="FF0000"/>
              </a:solidFill>
            </a:endParaRPr>
          </a:p>
          <a:p>
            <a:pPr algn="just">
              <a:buFont typeface="Arial" panose="020B0604020202020204" pitchFamily="34" charset="0"/>
              <a:buChar char="•"/>
            </a:pPr>
            <a:endParaRPr lang="en-US" sz="7200" dirty="0">
              <a:solidFill>
                <a:srgbClr val="FF0000"/>
              </a:solidFill>
            </a:endParaRPr>
          </a:p>
          <a:p>
            <a:endParaRPr lang="en-IN" dirty="0"/>
          </a:p>
        </p:txBody>
      </p:sp>
      <p:sp>
        <p:nvSpPr>
          <p:cNvPr id="4" name="TextBox 3">
            <a:extLst>
              <a:ext uri="{FF2B5EF4-FFF2-40B4-BE49-F238E27FC236}">
                <a16:creationId xmlns:a16="http://schemas.microsoft.com/office/drawing/2014/main" id="{052542BA-1B02-4DE2-804F-D6B87E5135B7}"/>
              </a:ext>
            </a:extLst>
          </p:cNvPr>
          <p:cNvSpPr txBox="1"/>
          <p:nvPr/>
        </p:nvSpPr>
        <p:spPr>
          <a:xfrm>
            <a:off x="944292" y="6159923"/>
            <a:ext cx="6216163" cy="923330"/>
          </a:xfrm>
          <a:prstGeom prst="rect">
            <a:avLst/>
          </a:prstGeom>
          <a:noFill/>
        </p:spPr>
        <p:txBody>
          <a:bodyPr wrap="square">
            <a:spAutoFit/>
          </a:bodyPr>
          <a:lstStyle/>
          <a:p>
            <a:r>
              <a:rPr lang="en-IN" dirty="0">
                <a:hlinkClick r:id="rId2"/>
              </a:rPr>
              <a:t>https://www.edureka.co/blog/spark-tutorial/</a:t>
            </a:r>
            <a:endParaRPr lang="en-IN" dirty="0"/>
          </a:p>
          <a:p>
            <a:r>
              <a:rPr lang="en-IN" dirty="0">
                <a:hlinkClick r:id="rId3"/>
              </a:rPr>
              <a:t>https://intellipaat.com/blog/tutorial/spark-tutorial/</a:t>
            </a:r>
            <a:endParaRPr lang="en-IN" dirty="0"/>
          </a:p>
          <a:p>
            <a:endParaRPr lang="en-IN" dirty="0"/>
          </a:p>
        </p:txBody>
      </p:sp>
    </p:spTree>
    <p:extLst>
      <p:ext uri="{BB962C8B-B14F-4D97-AF65-F5344CB8AC3E}">
        <p14:creationId xmlns:p14="http://schemas.microsoft.com/office/powerpoint/2010/main" val="11780503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8B5D95-5387-4226-8C37-F23680E4668B}"/>
              </a:ext>
            </a:extLst>
          </p:cNvPr>
          <p:cNvSpPr>
            <a:spLocks noGrp="1"/>
          </p:cNvSpPr>
          <p:nvPr>
            <p:ph type="ctrTitle"/>
          </p:nvPr>
        </p:nvSpPr>
        <p:spPr>
          <a:xfrm>
            <a:off x="1524000" y="236412"/>
            <a:ext cx="9144000" cy="769811"/>
          </a:xfrm>
        </p:spPr>
        <p:txBody>
          <a:bodyPr>
            <a:normAutofit fontScale="90000"/>
          </a:bodyPr>
          <a:lstStyle/>
          <a:p>
            <a:r>
              <a:rPr lang="en-US" dirty="0"/>
              <a:t>Apache Spark</a:t>
            </a:r>
            <a:endParaRPr lang="en-IN" dirty="0"/>
          </a:p>
        </p:txBody>
      </p:sp>
      <p:sp>
        <p:nvSpPr>
          <p:cNvPr id="3" name="Subtitle 2">
            <a:extLst>
              <a:ext uri="{FF2B5EF4-FFF2-40B4-BE49-F238E27FC236}">
                <a16:creationId xmlns:a16="http://schemas.microsoft.com/office/drawing/2014/main" id="{433DF3BF-6613-4380-A250-8C64169F4454}"/>
              </a:ext>
            </a:extLst>
          </p:cNvPr>
          <p:cNvSpPr>
            <a:spLocks noGrp="1"/>
          </p:cNvSpPr>
          <p:nvPr>
            <p:ph type="subTitle" idx="1"/>
          </p:nvPr>
        </p:nvSpPr>
        <p:spPr>
          <a:xfrm>
            <a:off x="337995" y="1248136"/>
            <a:ext cx="11331921" cy="5373452"/>
          </a:xfrm>
        </p:spPr>
        <p:txBody>
          <a:bodyPr>
            <a:normAutofit fontScale="32500" lnSpcReduction="20000"/>
          </a:bodyPr>
          <a:lstStyle/>
          <a:p>
            <a:pPr algn="just"/>
            <a:endParaRPr lang="en-US" sz="7200" b="1" dirty="0"/>
          </a:p>
          <a:p>
            <a:pPr algn="just"/>
            <a:r>
              <a:rPr lang="en-US" sz="8000" dirty="0"/>
              <a:t>Apache Spark has following features.</a:t>
            </a:r>
          </a:p>
          <a:p>
            <a:pPr algn="just"/>
            <a:endParaRPr lang="en-US" sz="8000" dirty="0"/>
          </a:p>
          <a:p>
            <a:pPr algn="just">
              <a:buFont typeface="Arial" panose="020B0604020202020204" pitchFamily="34" charset="0"/>
              <a:buChar char="•"/>
            </a:pPr>
            <a:r>
              <a:rPr lang="en-US" sz="8000" b="1" dirty="0"/>
              <a:t>Speed</a:t>
            </a:r>
            <a:r>
              <a:rPr lang="en-US" sz="8000" dirty="0"/>
              <a:t> − Spark helps to </a:t>
            </a:r>
            <a:r>
              <a:rPr lang="en-US" sz="8000" dirty="0">
                <a:solidFill>
                  <a:srgbClr val="FF0000"/>
                </a:solidFill>
              </a:rPr>
              <a:t>run an application in Hadoop cluster</a:t>
            </a:r>
            <a:r>
              <a:rPr lang="en-US" sz="8000" dirty="0"/>
              <a:t>, </a:t>
            </a:r>
            <a:r>
              <a:rPr lang="en-US" sz="8000" dirty="0">
                <a:solidFill>
                  <a:srgbClr val="7030A0"/>
                </a:solidFill>
              </a:rPr>
              <a:t>up to 100 times faster in memory, </a:t>
            </a:r>
            <a:r>
              <a:rPr lang="en-US" sz="8000" dirty="0"/>
              <a:t>and </a:t>
            </a:r>
            <a:r>
              <a:rPr lang="en-US" sz="8000" dirty="0">
                <a:solidFill>
                  <a:srgbClr val="FFC000"/>
                </a:solidFill>
              </a:rPr>
              <a:t>10 times faster when running on disk</a:t>
            </a:r>
            <a:r>
              <a:rPr lang="en-US" sz="8000" dirty="0"/>
              <a:t>. This is possible by reducing number of read/write operations to disk. </a:t>
            </a:r>
            <a:r>
              <a:rPr lang="en-US" sz="8000" dirty="0">
                <a:solidFill>
                  <a:srgbClr val="00B0F0"/>
                </a:solidFill>
              </a:rPr>
              <a:t>It stores the intermediate processing data in memory.</a:t>
            </a:r>
          </a:p>
          <a:p>
            <a:pPr algn="just"/>
            <a:endParaRPr lang="en-US" sz="8000" dirty="0">
              <a:solidFill>
                <a:srgbClr val="00B0F0"/>
              </a:solidFill>
            </a:endParaRPr>
          </a:p>
          <a:p>
            <a:pPr algn="just">
              <a:buFont typeface="Arial" panose="020B0604020202020204" pitchFamily="34" charset="0"/>
              <a:buChar char="•"/>
            </a:pPr>
            <a:r>
              <a:rPr lang="en-US" sz="8000" b="1" dirty="0"/>
              <a:t>Supports multiple languages</a:t>
            </a:r>
            <a:r>
              <a:rPr lang="en-US" sz="8000" dirty="0"/>
              <a:t> − Spark </a:t>
            </a:r>
            <a:r>
              <a:rPr lang="en-US" sz="8000" dirty="0">
                <a:solidFill>
                  <a:srgbClr val="00B050"/>
                </a:solidFill>
              </a:rPr>
              <a:t>provides built-in APIs </a:t>
            </a:r>
            <a:r>
              <a:rPr lang="en-US" sz="8000" dirty="0"/>
              <a:t>in </a:t>
            </a:r>
            <a:r>
              <a:rPr lang="en-US" sz="8000" dirty="0">
                <a:solidFill>
                  <a:srgbClr val="7030A0"/>
                </a:solidFill>
              </a:rPr>
              <a:t>Java, Scala, or Python</a:t>
            </a:r>
            <a:r>
              <a:rPr lang="en-US" sz="8000" dirty="0"/>
              <a:t>. Therefore, you can </a:t>
            </a:r>
            <a:r>
              <a:rPr lang="en-US" sz="8000" dirty="0">
                <a:solidFill>
                  <a:srgbClr val="FFC000"/>
                </a:solidFill>
              </a:rPr>
              <a:t>write applications in different languages</a:t>
            </a:r>
            <a:r>
              <a:rPr lang="en-US" sz="8000" dirty="0"/>
              <a:t>. Spark comes up with 80 high-level operators for interactive querying.</a:t>
            </a:r>
          </a:p>
          <a:p>
            <a:pPr algn="just"/>
            <a:endParaRPr lang="en-US" sz="8000" dirty="0"/>
          </a:p>
          <a:p>
            <a:pPr algn="just">
              <a:buFont typeface="Arial" panose="020B0604020202020204" pitchFamily="34" charset="0"/>
              <a:buChar char="•"/>
            </a:pPr>
            <a:r>
              <a:rPr lang="en-US" sz="8000" b="1" dirty="0"/>
              <a:t>Advanced Analytics</a:t>
            </a:r>
            <a:r>
              <a:rPr lang="en-US" sz="8000" dirty="0"/>
              <a:t> − Spark not only </a:t>
            </a:r>
            <a:r>
              <a:rPr lang="en-US" sz="8000" dirty="0">
                <a:solidFill>
                  <a:srgbClr val="7030A0"/>
                </a:solidFill>
              </a:rPr>
              <a:t>supports ‘Map’ and ‘reduce’.</a:t>
            </a:r>
            <a:r>
              <a:rPr lang="en-US" sz="8000" dirty="0"/>
              <a:t> It also </a:t>
            </a:r>
            <a:r>
              <a:rPr lang="en-US" sz="8000" dirty="0">
                <a:solidFill>
                  <a:srgbClr val="FF0000"/>
                </a:solidFill>
              </a:rPr>
              <a:t>supports SQL queries, Streaming data, Machine learning (ML), and Graph algorithms</a:t>
            </a:r>
            <a:r>
              <a:rPr lang="en-US" sz="7200" dirty="0">
                <a:solidFill>
                  <a:srgbClr val="FF0000"/>
                </a:solidFill>
              </a:rPr>
              <a:t>.</a:t>
            </a:r>
          </a:p>
          <a:p>
            <a:pPr algn="just">
              <a:buFont typeface="Arial" panose="020B0604020202020204" pitchFamily="34" charset="0"/>
              <a:buChar char="•"/>
            </a:pPr>
            <a:endParaRPr lang="en-US" sz="7200" dirty="0">
              <a:solidFill>
                <a:srgbClr val="FF0000"/>
              </a:solidFill>
            </a:endParaRPr>
          </a:p>
          <a:p>
            <a:pPr algn="just">
              <a:buFont typeface="Arial" panose="020B0604020202020204" pitchFamily="34" charset="0"/>
              <a:buChar char="•"/>
            </a:pPr>
            <a:endParaRPr lang="en-US" sz="7200" dirty="0">
              <a:solidFill>
                <a:srgbClr val="FF0000"/>
              </a:solidFill>
            </a:endParaRPr>
          </a:p>
          <a:p>
            <a:endParaRPr lang="en-IN" dirty="0"/>
          </a:p>
        </p:txBody>
      </p:sp>
    </p:spTree>
    <p:extLst>
      <p:ext uri="{BB962C8B-B14F-4D97-AF65-F5344CB8AC3E}">
        <p14:creationId xmlns:p14="http://schemas.microsoft.com/office/powerpoint/2010/main" val="306199442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8B5D95-5387-4226-8C37-F23680E4668B}"/>
              </a:ext>
            </a:extLst>
          </p:cNvPr>
          <p:cNvSpPr>
            <a:spLocks noGrp="1"/>
          </p:cNvSpPr>
          <p:nvPr>
            <p:ph type="ctrTitle"/>
          </p:nvPr>
        </p:nvSpPr>
        <p:spPr>
          <a:xfrm>
            <a:off x="1524000" y="236412"/>
            <a:ext cx="9144000" cy="769811"/>
          </a:xfrm>
        </p:spPr>
        <p:txBody>
          <a:bodyPr>
            <a:normAutofit fontScale="90000"/>
          </a:bodyPr>
          <a:lstStyle/>
          <a:p>
            <a:r>
              <a:rPr lang="en-US" dirty="0"/>
              <a:t>Apache Spark</a:t>
            </a:r>
            <a:endParaRPr lang="en-IN" dirty="0"/>
          </a:p>
        </p:txBody>
      </p:sp>
      <p:sp>
        <p:nvSpPr>
          <p:cNvPr id="3" name="Subtitle 2">
            <a:extLst>
              <a:ext uri="{FF2B5EF4-FFF2-40B4-BE49-F238E27FC236}">
                <a16:creationId xmlns:a16="http://schemas.microsoft.com/office/drawing/2014/main" id="{433DF3BF-6613-4380-A250-8C64169F4454}"/>
              </a:ext>
            </a:extLst>
          </p:cNvPr>
          <p:cNvSpPr>
            <a:spLocks noGrp="1"/>
          </p:cNvSpPr>
          <p:nvPr>
            <p:ph type="subTitle" idx="1"/>
          </p:nvPr>
        </p:nvSpPr>
        <p:spPr>
          <a:xfrm>
            <a:off x="337995" y="1248136"/>
            <a:ext cx="11331921" cy="5373452"/>
          </a:xfrm>
        </p:spPr>
        <p:txBody>
          <a:bodyPr>
            <a:normAutofit lnSpcReduction="10000"/>
          </a:bodyPr>
          <a:lstStyle/>
          <a:p>
            <a:pPr algn="just"/>
            <a:r>
              <a:rPr lang="en-US" sz="2200" b="1" dirty="0"/>
              <a:t>Polyglot:</a:t>
            </a:r>
          </a:p>
          <a:p>
            <a:pPr algn="just"/>
            <a:r>
              <a:rPr lang="en-US" sz="2200" dirty="0"/>
              <a:t>Spark provides </a:t>
            </a:r>
            <a:r>
              <a:rPr lang="en-US" sz="2200" dirty="0">
                <a:solidFill>
                  <a:srgbClr val="7030A0"/>
                </a:solidFill>
              </a:rPr>
              <a:t>high-level APIs in Java, Scala, Python and R</a:t>
            </a:r>
            <a:r>
              <a:rPr lang="en-US" sz="2200" dirty="0"/>
              <a:t>. </a:t>
            </a:r>
            <a:r>
              <a:rPr lang="en-US" sz="2200" dirty="0">
                <a:solidFill>
                  <a:srgbClr val="FF0000"/>
                </a:solidFill>
              </a:rPr>
              <a:t>Spark code can be written</a:t>
            </a:r>
            <a:r>
              <a:rPr lang="en-US" sz="2200" dirty="0"/>
              <a:t> in any of these four languages. It provides a shell in Scala and Python. The Scala shell can be accessed through ./bin/spark-shell and Python shell through ./bin/</a:t>
            </a:r>
            <a:r>
              <a:rPr lang="en-US" sz="2200" dirty="0" err="1"/>
              <a:t>pyspark</a:t>
            </a:r>
            <a:r>
              <a:rPr lang="en-US" sz="2200" dirty="0"/>
              <a:t> from the installed directory.</a:t>
            </a:r>
          </a:p>
          <a:p>
            <a:pPr algn="just">
              <a:buFont typeface="Arial" panose="020B0604020202020204" pitchFamily="34" charset="0"/>
              <a:buChar char="•"/>
            </a:pPr>
            <a:endParaRPr lang="en-US" sz="2200" dirty="0"/>
          </a:p>
          <a:p>
            <a:pPr algn="l"/>
            <a:r>
              <a:rPr lang="en-US" sz="2200" b="1" dirty="0"/>
              <a:t>Multiple Formats</a:t>
            </a:r>
            <a:r>
              <a:rPr lang="en-US" sz="2200" dirty="0"/>
              <a:t>:</a:t>
            </a:r>
          </a:p>
          <a:p>
            <a:pPr algn="just"/>
            <a:r>
              <a:rPr lang="en-US" sz="2200" dirty="0">
                <a:effectLst/>
              </a:rPr>
              <a:t>Spark supports </a:t>
            </a:r>
            <a:r>
              <a:rPr lang="en-US" sz="2200" dirty="0">
                <a:solidFill>
                  <a:srgbClr val="00B0F0"/>
                </a:solidFill>
                <a:effectLst/>
              </a:rPr>
              <a:t>multiple data sources such as Parquet, JSON, Hive and Cassandra </a:t>
            </a:r>
            <a:r>
              <a:rPr lang="en-US" sz="2200" dirty="0">
                <a:effectLst/>
              </a:rPr>
              <a:t>apart from the usual formats such as </a:t>
            </a:r>
            <a:r>
              <a:rPr lang="en-US" sz="2200" dirty="0">
                <a:solidFill>
                  <a:srgbClr val="00B050"/>
                </a:solidFill>
                <a:effectLst/>
              </a:rPr>
              <a:t>text files, CSV and RDBMS tables</a:t>
            </a:r>
            <a:r>
              <a:rPr lang="en-US" sz="2200" dirty="0">
                <a:effectLst/>
              </a:rPr>
              <a:t>. The </a:t>
            </a:r>
            <a:r>
              <a:rPr lang="en-US" sz="2200" dirty="0">
                <a:solidFill>
                  <a:srgbClr val="FFC000"/>
                </a:solidFill>
                <a:effectLst/>
              </a:rPr>
              <a:t>Data Source API </a:t>
            </a:r>
            <a:r>
              <a:rPr lang="en-US" sz="2200" dirty="0">
                <a:effectLst/>
              </a:rPr>
              <a:t>provides a pluggable mechanism for </a:t>
            </a:r>
            <a:r>
              <a:rPr lang="en-US" sz="2200" dirty="0">
                <a:solidFill>
                  <a:srgbClr val="7030A0"/>
                </a:solidFill>
                <a:effectLst/>
              </a:rPr>
              <a:t>accessing structured data though Spark SQL.</a:t>
            </a:r>
          </a:p>
          <a:p>
            <a:pPr algn="just"/>
            <a:endParaRPr lang="en-US" sz="2200" dirty="0"/>
          </a:p>
          <a:p>
            <a:pPr algn="l"/>
            <a:r>
              <a:rPr lang="en-US" sz="2200" b="1" dirty="0"/>
              <a:t>Lazy Evaluation</a:t>
            </a:r>
            <a:r>
              <a:rPr lang="en-US" sz="2200" dirty="0"/>
              <a:t>:</a:t>
            </a:r>
          </a:p>
          <a:p>
            <a:pPr algn="just"/>
            <a:r>
              <a:rPr lang="en-US" sz="2200" dirty="0">
                <a:effectLst/>
              </a:rPr>
              <a:t>Apache Spark </a:t>
            </a:r>
            <a:r>
              <a:rPr lang="en-US" sz="2200" dirty="0">
                <a:solidFill>
                  <a:srgbClr val="FF0000"/>
                </a:solidFill>
                <a:effectLst/>
              </a:rPr>
              <a:t>delays its evaluation till it is absolutely necessary</a:t>
            </a:r>
            <a:r>
              <a:rPr lang="en-US" sz="2200" dirty="0">
                <a:effectLst/>
              </a:rPr>
              <a:t>. This is one of the </a:t>
            </a:r>
            <a:r>
              <a:rPr lang="en-US" sz="2200" dirty="0">
                <a:solidFill>
                  <a:srgbClr val="00B0F0"/>
                </a:solidFill>
                <a:effectLst/>
              </a:rPr>
              <a:t>key factors contributing to its speed.</a:t>
            </a:r>
            <a:r>
              <a:rPr lang="en-US" sz="2200" dirty="0">
                <a:effectLst/>
              </a:rPr>
              <a:t> For transformations, Spark adds them to a DAG (Directed Acyclic Graph) of computation and only when the driver requests some data, does this DAG actually gets executed.</a:t>
            </a:r>
          </a:p>
          <a:p>
            <a:pPr algn="just"/>
            <a:endParaRPr lang="en-US" sz="2400" dirty="0">
              <a:effectLst/>
            </a:endParaRPr>
          </a:p>
          <a:p>
            <a:pPr algn="just">
              <a:buFont typeface="Arial" panose="020B0604020202020204" pitchFamily="34" charset="0"/>
              <a:buChar char="•"/>
            </a:pPr>
            <a:endParaRPr lang="en-US" sz="2900" dirty="0"/>
          </a:p>
          <a:p>
            <a:pPr algn="just">
              <a:buFont typeface="Arial" panose="020B0604020202020204" pitchFamily="34" charset="0"/>
              <a:buChar char="•"/>
            </a:pPr>
            <a:endParaRPr lang="en-US" sz="2900" dirty="0"/>
          </a:p>
          <a:p>
            <a:pPr algn="just">
              <a:buFont typeface="Arial" panose="020B0604020202020204" pitchFamily="34" charset="0"/>
              <a:buChar char="•"/>
            </a:pPr>
            <a:endParaRPr lang="en-US" sz="2900" dirty="0">
              <a:solidFill>
                <a:srgbClr val="FF0000"/>
              </a:solidFill>
            </a:endParaRPr>
          </a:p>
          <a:p>
            <a:pPr algn="just">
              <a:buFont typeface="Arial" panose="020B0604020202020204" pitchFamily="34" charset="0"/>
              <a:buChar char="•"/>
            </a:pPr>
            <a:endParaRPr lang="en-US" sz="7200" dirty="0">
              <a:solidFill>
                <a:srgbClr val="FF0000"/>
              </a:solidFill>
            </a:endParaRPr>
          </a:p>
          <a:p>
            <a:endParaRPr lang="en-IN" dirty="0"/>
          </a:p>
        </p:txBody>
      </p:sp>
    </p:spTree>
    <p:extLst>
      <p:ext uri="{BB962C8B-B14F-4D97-AF65-F5344CB8AC3E}">
        <p14:creationId xmlns:p14="http://schemas.microsoft.com/office/powerpoint/2010/main" val="69968461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47ECA5B-B549-4CB2-5F3F-23898B69C5C5}"/>
              </a:ext>
            </a:extLst>
          </p:cNvPr>
          <p:cNvSpPr txBox="1"/>
          <p:nvPr/>
        </p:nvSpPr>
        <p:spPr>
          <a:xfrm>
            <a:off x="0" y="1783836"/>
            <a:ext cx="11103428" cy="3693319"/>
          </a:xfrm>
          <a:prstGeom prst="rect">
            <a:avLst/>
          </a:prstGeom>
          <a:noFill/>
        </p:spPr>
        <p:txBody>
          <a:bodyPr wrap="square">
            <a:spAutoFit/>
          </a:bodyPr>
          <a:lstStyle/>
          <a:p>
            <a:pPr algn="l"/>
            <a:r>
              <a:rPr lang="en-US" b="0" i="0" dirty="0">
                <a:solidFill>
                  <a:srgbClr val="333333"/>
                </a:solidFill>
                <a:effectLst/>
                <a:latin typeface="Lato" panose="020F0502020204030203" pitchFamily="34" charset="0"/>
              </a:rPr>
              <a:t>R is a </a:t>
            </a:r>
            <a:r>
              <a:rPr lang="en-US" b="0" i="0" dirty="0">
                <a:solidFill>
                  <a:srgbClr val="7030A0"/>
                </a:solidFill>
                <a:effectLst/>
                <a:latin typeface="Lato" panose="020F0502020204030203" pitchFamily="34" charset="0"/>
              </a:rPr>
              <a:t>free software programming language for statistical computing</a:t>
            </a:r>
            <a:r>
              <a:rPr lang="en-US" b="0" i="0" dirty="0">
                <a:solidFill>
                  <a:srgbClr val="333333"/>
                </a:solidFill>
                <a:effectLst/>
                <a:latin typeface="Lato" panose="020F0502020204030203" pitchFamily="34" charset="0"/>
              </a:rPr>
              <a:t>, </a:t>
            </a:r>
            <a:r>
              <a:rPr lang="en-US" b="0" i="0" dirty="0">
                <a:solidFill>
                  <a:srgbClr val="C00000"/>
                </a:solidFill>
                <a:effectLst/>
                <a:latin typeface="Lato" panose="020F0502020204030203" pitchFamily="34" charset="0"/>
              </a:rPr>
              <a:t>data analysis and data visualizations</a:t>
            </a:r>
            <a:r>
              <a:rPr lang="en-US" b="0" i="0" dirty="0">
                <a:solidFill>
                  <a:srgbClr val="333333"/>
                </a:solidFill>
                <a:effectLst/>
                <a:latin typeface="Lato" panose="020F0502020204030203" pitchFamily="34" charset="0"/>
              </a:rPr>
              <a:t>. It also has its own software environment and a built-in command line interface, although many users tend to use.</a:t>
            </a:r>
          </a:p>
          <a:p>
            <a:pPr algn="l"/>
            <a:r>
              <a:rPr lang="en-US" b="0" i="0" dirty="0">
                <a:solidFill>
                  <a:srgbClr val="333333"/>
                </a:solidFill>
                <a:effectLst/>
                <a:latin typeface="Lato" panose="020F0502020204030203" pitchFamily="34" charset="0"/>
              </a:rPr>
              <a:t> R is very common among statisticians (it is described as being developed by </a:t>
            </a:r>
            <a:r>
              <a:rPr lang="en-US" b="0" i="0" u="none" strike="noStrike" dirty="0">
                <a:solidFill>
                  <a:srgbClr val="333333"/>
                </a:solidFill>
                <a:effectLst/>
                <a:latin typeface="Lato" panose="020F0502020204030203" pitchFamily="34" charset="0"/>
                <a:hlinkClick r:id="rId2"/>
              </a:rPr>
              <a:t>statisticians for statisticians</a:t>
            </a:r>
            <a:r>
              <a:rPr lang="en-US" b="0" i="0" dirty="0">
                <a:solidFill>
                  <a:srgbClr val="333333"/>
                </a:solidFill>
                <a:effectLst/>
                <a:latin typeface="Lato" panose="020F0502020204030203" pitchFamily="34" charset="0"/>
              </a:rPr>
              <a:t>) and is widely used in academic settings. Just like any other programming language, R’s capabilities can be expanded by installing different libraries, thus allowing big data analysis capabilities. </a:t>
            </a:r>
          </a:p>
          <a:p>
            <a:pPr algn="l"/>
            <a:endParaRPr lang="en-US" dirty="0">
              <a:solidFill>
                <a:srgbClr val="333333"/>
              </a:solidFill>
              <a:latin typeface="Lato" panose="020F0502020204030203" pitchFamily="34" charset="0"/>
            </a:endParaRPr>
          </a:p>
          <a:p>
            <a:pPr algn="l"/>
            <a:r>
              <a:rPr lang="en-US" b="0" i="0" dirty="0">
                <a:solidFill>
                  <a:srgbClr val="333333"/>
                </a:solidFill>
                <a:effectLst/>
                <a:latin typeface="Lato" panose="020F0502020204030203" pitchFamily="34" charset="0"/>
              </a:rPr>
              <a:t>Some of these packages are:</a:t>
            </a:r>
          </a:p>
          <a:p>
            <a:pPr algn="l">
              <a:buFont typeface="Arial" panose="020B0604020202020204" pitchFamily="34" charset="0"/>
              <a:buChar char="•"/>
            </a:pPr>
            <a:r>
              <a:rPr lang="en-US" b="0" i="0" dirty="0">
                <a:solidFill>
                  <a:srgbClr val="333333"/>
                </a:solidFill>
                <a:effectLst/>
                <a:latin typeface="var(--var-paragraph-font-family)"/>
              </a:rPr>
              <a:t>(Programming with Big Data in R) is a series of R packages for </a:t>
            </a:r>
            <a:r>
              <a:rPr lang="en-US" b="0" i="0" dirty="0">
                <a:solidFill>
                  <a:srgbClr val="00B050"/>
                </a:solidFill>
                <a:effectLst/>
                <a:latin typeface="var(--var-paragraph-font-family)"/>
              </a:rPr>
              <a:t>data analysis and statistical programming for big data. </a:t>
            </a:r>
            <a:r>
              <a:rPr lang="en-US" b="0" i="0" dirty="0" err="1">
                <a:solidFill>
                  <a:srgbClr val="C00000"/>
                </a:solidFill>
                <a:effectLst/>
                <a:latin typeface="var(--var-paragraph-font-family)"/>
              </a:rPr>
              <a:t>pdbR</a:t>
            </a:r>
            <a:r>
              <a:rPr lang="en-US" b="0" i="0" dirty="0">
                <a:solidFill>
                  <a:srgbClr val="C00000"/>
                </a:solidFill>
                <a:effectLst/>
                <a:latin typeface="var(--var-paragraph-font-family)"/>
              </a:rPr>
              <a:t> uses distributed systems</a:t>
            </a:r>
            <a:r>
              <a:rPr lang="en-US" b="0" i="0" dirty="0">
                <a:solidFill>
                  <a:srgbClr val="333333"/>
                </a:solidFill>
                <a:effectLst/>
                <a:latin typeface="var(--var-paragraph-font-family)"/>
              </a:rPr>
              <a:t>, meaning </a:t>
            </a:r>
            <a:r>
              <a:rPr lang="en-US" b="0" i="0" dirty="0">
                <a:solidFill>
                  <a:srgbClr val="00B0F0"/>
                </a:solidFill>
                <a:effectLst/>
                <a:latin typeface="var(--var-paragraph-font-family)"/>
              </a:rPr>
              <a:t>data are split across different systems/computers</a:t>
            </a:r>
            <a:r>
              <a:rPr lang="en-US" b="0" i="0" dirty="0">
                <a:solidFill>
                  <a:srgbClr val="333333"/>
                </a:solidFill>
                <a:effectLst/>
                <a:latin typeface="var(--var-paragraph-font-family)"/>
              </a:rPr>
              <a:t>, and allows for processing very large data sets.</a:t>
            </a:r>
          </a:p>
          <a:p>
            <a:pPr algn="l">
              <a:buFont typeface="Arial" panose="020B0604020202020204" pitchFamily="34" charset="0"/>
              <a:buChar char="•"/>
            </a:pPr>
            <a:r>
              <a:rPr lang="en-US" b="0" i="0" dirty="0">
                <a:solidFill>
                  <a:srgbClr val="FFC000"/>
                </a:solidFill>
                <a:effectLst/>
                <a:latin typeface="var(--var-paragraph-font-family)"/>
              </a:rPr>
              <a:t>MapReduce library in R</a:t>
            </a:r>
            <a:r>
              <a:rPr lang="en-US" b="0" i="0" dirty="0">
                <a:solidFill>
                  <a:srgbClr val="333333"/>
                </a:solidFill>
                <a:effectLst/>
                <a:latin typeface="var(--var-paragraph-font-family)"/>
              </a:rPr>
              <a:t>: As the name implies, this package allows users to utilize the MapReduce algorithm in R.</a:t>
            </a:r>
          </a:p>
          <a:p>
            <a:pPr algn="l">
              <a:buFont typeface="Arial" panose="020B0604020202020204" pitchFamily="34" charset="0"/>
              <a:buChar char="•"/>
            </a:pPr>
            <a:r>
              <a:rPr lang="en-US" b="0" i="0" dirty="0">
                <a:solidFill>
                  <a:srgbClr val="333333"/>
                </a:solidFill>
                <a:effectLst/>
                <a:latin typeface="var(--var-paragraph-font-family)"/>
              </a:rPr>
              <a:t>The “</a:t>
            </a:r>
            <a:r>
              <a:rPr lang="en-US" b="0" i="0" dirty="0" err="1">
                <a:solidFill>
                  <a:srgbClr val="FF0000"/>
                </a:solidFill>
                <a:effectLst/>
                <a:latin typeface="var(--var-paragraph-font-family)"/>
              </a:rPr>
              <a:t>SparkR</a:t>
            </a:r>
            <a:r>
              <a:rPr lang="en-US" b="0" i="0" dirty="0">
                <a:solidFill>
                  <a:srgbClr val="333333"/>
                </a:solidFill>
                <a:effectLst/>
                <a:latin typeface="var(--var-paragraph-font-family)"/>
              </a:rPr>
              <a:t>” can be used as a front end for Apache Spark in R. </a:t>
            </a:r>
          </a:p>
        </p:txBody>
      </p:sp>
      <p:sp>
        <p:nvSpPr>
          <p:cNvPr id="2" name="TextBox 1">
            <a:extLst>
              <a:ext uri="{FF2B5EF4-FFF2-40B4-BE49-F238E27FC236}">
                <a16:creationId xmlns:a16="http://schemas.microsoft.com/office/drawing/2014/main" id="{4E445D7E-060C-61CA-5211-C8232F66A0F4}"/>
              </a:ext>
            </a:extLst>
          </p:cNvPr>
          <p:cNvSpPr txBox="1"/>
          <p:nvPr/>
        </p:nvSpPr>
        <p:spPr>
          <a:xfrm>
            <a:off x="3271935" y="640702"/>
            <a:ext cx="3875314" cy="461665"/>
          </a:xfrm>
          <a:prstGeom prst="rect">
            <a:avLst/>
          </a:prstGeom>
          <a:noFill/>
        </p:spPr>
        <p:txBody>
          <a:bodyPr wrap="square" rtlCol="0">
            <a:spAutoFit/>
          </a:bodyPr>
          <a:lstStyle/>
          <a:p>
            <a:pPr algn="ctr"/>
            <a:r>
              <a:rPr lang="en-IN" sz="2400" dirty="0"/>
              <a:t>R</a:t>
            </a:r>
          </a:p>
        </p:txBody>
      </p:sp>
    </p:spTree>
    <p:extLst>
      <p:ext uri="{BB962C8B-B14F-4D97-AF65-F5344CB8AC3E}">
        <p14:creationId xmlns:p14="http://schemas.microsoft.com/office/powerpoint/2010/main" val="351996395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81BEF51-73F1-3C38-4F4A-42AFD5D7A0B5}"/>
              </a:ext>
            </a:extLst>
          </p:cNvPr>
          <p:cNvSpPr>
            <a:spLocks noGrp="1"/>
          </p:cNvSpPr>
          <p:nvPr>
            <p:ph idx="1"/>
          </p:nvPr>
        </p:nvSpPr>
        <p:spPr>
          <a:xfrm>
            <a:off x="276069" y="618358"/>
            <a:ext cx="11843479" cy="2986777"/>
          </a:xfrm>
        </p:spPr>
        <p:txBody>
          <a:bodyPr>
            <a:normAutofit/>
          </a:bodyPr>
          <a:lstStyle/>
          <a:p>
            <a:pPr marL="36900" indent="0">
              <a:buNone/>
            </a:pPr>
            <a:r>
              <a:rPr lang="en-US" b="1" dirty="0">
                <a:solidFill>
                  <a:srgbClr val="00ADEF"/>
                </a:solidFill>
                <a:latin typeface="GTWalsheimPro"/>
              </a:rPr>
              <a:t>C</a:t>
            </a:r>
            <a:r>
              <a:rPr lang="en-US" b="0" i="0" dirty="0">
                <a:solidFill>
                  <a:schemeClr val="tx1"/>
                </a:solidFill>
                <a:effectLst/>
                <a:latin typeface="GTWalsheimPro"/>
              </a:rPr>
              <a:t>loud computing stands for storing and accessing data and programs over the internet, rather than on your computer’s hard drive. For it to be considered ‘cloud computing’, you need to access your data or your programs over the internet, or have that data synced with other information over the web.</a:t>
            </a:r>
          </a:p>
          <a:p>
            <a:pPr marL="36900" indent="0" algn="just">
              <a:buNone/>
            </a:pPr>
            <a:r>
              <a:rPr lang="en-US" b="0" i="0" dirty="0">
                <a:solidFill>
                  <a:schemeClr val="tx1"/>
                </a:solidFill>
                <a:effectLst/>
                <a:latin typeface="GTWalsheimPro"/>
              </a:rPr>
              <a:t>Cloud computing allows organization to significantly exceed the normal available storage, </a:t>
            </a:r>
            <a:r>
              <a:rPr lang="en-US" b="0" i="0" dirty="0">
                <a:solidFill>
                  <a:srgbClr val="FF0000"/>
                </a:solidFill>
                <a:effectLst/>
                <a:latin typeface="GTWalsheimPro"/>
              </a:rPr>
              <a:t>without having to host extra servers on site. Data can also be collected from multiple sites and devices, accessible anytime, anywhere</a:t>
            </a:r>
            <a:r>
              <a:rPr lang="en-US" b="0" i="0" dirty="0">
                <a:solidFill>
                  <a:schemeClr val="tx1"/>
                </a:solidFill>
                <a:effectLst/>
                <a:latin typeface="GTWalsheimPro"/>
              </a:rPr>
              <a:t>.</a:t>
            </a:r>
            <a:endParaRPr lang="en-US" dirty="0">
              <a:solidFill>
                <a:schemeClr val="tx1"/>
              </a:solidFill>
            </a:endParaRPr>
          </a:p>
        </p:txBody>
      </p:sp>
      <p:sp>
        <p:nvSpPr>
          <p:cNvPr id="5" name="Title 4">
            <a:extLst>
              <a:ext uri="{FF2B5EF4-FFF2-40B4-BE49-F238E27FC236}">
                <a16:creationId xmlns:a16="http://schemas.microsoft.com/office/drawing/2014/main" id="{37D1CF3D-2376-5173-57B6-6FC594CD6554}"/>
              </a:ext>
            </a:extLst>
          </p:cNvPr>
          <p:cNvSpPr>
            <a:spLocks noGrp="1"/>
          </p:cNvSpPr>
          <p:nvPr>
            <p:ph type="title"/>
          </p:nvPr>
        </p:nvSpPr>
        <p:spPr>
          <a:xfrm>
            <a:off x="785734" y="-82446"/>
            <a:ext cx="10254521" cy="976495"/>
          </a:xfrm>
        </p:spPr>
        <p:txBody>
          <a:bodyPr/>
          <a:lstStyle/>
          <a:p>
            <a:r>
              <a:rPr lang="en-US" b="1" i="0" dirty="0">
                <a:solidFill>
                  <a:srgbClr val="00ADEF"/>
                </a:solidFill>
                <a:effectLst/>
                <a:latin typeface="GTWalsheimPro"/>
              </a:rPr>
              <a:t>Cloud </a:t>
            </a:r>
            <a:r>
              <a:rPr lang="en-US" b="1" dirty="0">
                <a:solidFill>
                  <a:srgbClr val="00ADEF"/>
                </a:solidFill>
                <a:latin typeface="GTWalsheimPro"/>
              </a:rPr>
              <a:t>computing</a:t>
            </a:r>
            <a:endParaRPr lang="en-IN" b="1" dirty="0">
              <a:solidFill>
                <a:srgbClr val="00ADEF"/>
              </a:solidFill>
              <a:latin typeface="GTWalsheimPro"/>
            </a:endParaRPr>
          </a:p>
        </p:txBody>
      </p:sp>
      <p:pic>
        <p:nvPicPr>
          <p:cNvPr id="6" name="Picture 5">
            <a:extLst>
              <a:ext uri="{FF2B5EF4-FFF2-40B4-BE49-F238E27FC236}">
                <a16:creationId xmlns:a16="http://schemas.microsoft.com/office/drawing/2014/main" id="{FC1A2B84-2663-E384-6F77-84380DB6AC07}"/>
              </a:ext>
            </a:extLst>
          </p:cNvPr>
          <p:cNvPicPr>
            <a:picLocks noChangeAspect="1"/>
          </p:cNvPicPr>
          <p:nvPr/>
        </p:nvPicPr>
        <p:blipFill>
          <a:blip r:embed="rId2"/>
          <a:stretch>
            <a:fillRect/>
          </a:stretch>
        </p:blipFill>
        <p:spPr>
          <a:xfrm>
            <a:off x="2475929" y="3429000"/>
            <a:ext cx="6505623" cy="3381400"/>
          </a:xfrm>
          <a:prstGeom prst="rect">
            <a:avLst/>
          </a:prstGeom>
        </p:spPr>
      </p:pic>
    </p:spTree>
    <p:extLst>
      <p:ext uri="{BB962C8B-B14F-4D97-AF65-F5344CB8AC3E}">
        <p14:creationId xmlns:p14="http://schemas.microsoft.com/office/powerpoint/2010/main" val="328211502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537DB30-58CF-8DA6-F39D-C4F24AD9FF70}"/>
              </a:ext>
            </a:extLst>
          </p:cNvPr>
          <p:cNvPicPr>
            <a:picLocks noChangeAspect="1"/>
          </p:cNvPicPr>
          <p:nvPr/>
        </p:nvPicPr>
        <p:blipFill>
          <a:blip r:embed="rId2"/>
          <a:stretch>
            <a:fillRect/>
          </a:stretch>
        </p:blipFill>
        <p:spPr>
          <a:xfrm>
            <a:off x="1172233" y="630066"/>
            <a:ext cx="9847533" cy="4871324"/>
          </a:xfrm>
          <a:prstGeom prst="rect">
            <a:avLst/>
          </a:prstGeom>
        </p:spPr>
      </p:pic>
    </p:spTree>
    <p:extLst>
      <p:ext uri="{BB962C8B-B14F-4D97-AF65-F5344CB8AC3E}">
        <p14:creationId xmlns:p14="http://schemas.microsoft.com/office/powerpoint/2010/main" val="298579292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492DB08-982F-8868-8694-56705CAE9783}"/>
              </a:ext>
            </a:extLst>
          </p:cNvPr>
          <p:cNvPicPr>
            <a:picLocks noChangeAspect="1"/>
          </p:cNvPicPr>
          <p:nvPr/>
        </p:nvPicPr>
        <p:blipFill rotWithShape="1">
          <a:blip r:embed="rId2"/>
          <a:srcRect r="5639"/>
          <a:stretch/>
        </p:blipFill>
        <p:spPr>
          <a:xfrm>
            <a:off x="40640" y="79808"/>
            <a:ext cx="12110720" cy="5802149"/>
          </a:xfrm>
          <a:prstGeom prst="rect">
            <a:avLst/>
          </a:prstGeom>
        </p:spPr>
      </p:pic>
    </p:spTree>
    <p:extLst>
      <p:ext uri="{BB962C8B-B14F-4D97-AF65-F5344CB8AC3E}">
        <p14:creationId xmlns:p14="http://schemas.microsoft.com/office/powerpoint/2010/main" val="30268270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710081-E477-E86A-A200-C6021C9233A4}"/>
              </a:ext>
            </a:extLst>
          </p:cNvPr>
          <p:cNvSpPr>
            <a:spLocks noGrp="1"/>
          </p:cNvSpPr>
          <p:nvPr>
            <p:ph type="title"/>
          </p:nvPr>
        </p:nvSpPr>
        <p:spPr>
          <a:xfrm>
            <a:off x="968912" y="147075"/>
            <a:ext cx="10254175" cy="936137"/>
          </a:xfrm>
        </p:spPr>
        <p:txBody>
          <a:bodyPr>
            <a:normAutofit fontScale="90000"/>
          </a:bodyPr>
          <a:lstStyle/>
          <a:p>
            <a:pPr algn="ctr"/>
            <a:r>
              <a:rPr lang="en-IN" b="1" dirty="0"/>
              <a:t>Processes for Data Discovery</a:t>
            </a:r>
            <a:br>
              <a:rPr lang="en-IN" b="1" dirty="0"/>
            </a:br>
            <a:endParaRPr lang="en-IN" dirty="0"/>
          </a:p>
        </p:txBody>
      </p:sp>
      <p:sp>
        <p:nvSpPr>
          <p:cNvPr id="4" name="TextBox 3">
            <a:extLst>
              <a:ext uri="{FF2B5EF4-FFF2-40B4-BE49-F238E27FC236}">
                <a16:creationId xmlns:a16="http://schemas.microsoft.com/office/drawing/2014/main" id="{5A23EC67-43CE-0859-E06B-9AECAE13F996}"/>
              </a:ext>
            </a:extLst>
          </p:cNvPr>
          <p:cNvSpPr txBox="1"/>
          <p:nvPr/>
        </p:nvSpPr>
        <p:spPr>
          <a:xfrm>
            <a:off x="243840" y="860564"/>
            <a:ext cx="11704320" cy="5355312"/>
          </a:xfrm>
          <a:prstGeom prst="rect">
            <a:avLst/>
          </a:prstGeom>
          <a:noFill/>
        </p:spPr>
        <p:txBody>
          <a:bodyPr wrap="square">
            <a:spAutoFit/>
          </a:bodyPr>
          <a:lstStyle/>
          <a:p>
            <a:pPr algn="just"/>
            <a:r>
              <a:rPr lang="en-US" dirty="0">
                <a:solidFill>
                  <a:srgbClr val="FF0000"/>
                </a:solidFill>
              </a:rPr>
              <a:t>Businesses collect enormous volumes of data about their customers and suppliers</a:t>
            </a:r>
            <a:r>
              <a:rPr lang="en-US" dirty="0"/>
              <a:t>, </a:t>
            </a:r>
            <a:r>
              <a:rPr lang="en-US" dirty="0">
                <a:solidFill>
                  <a:srgbClr val="FFC000"/>
                </a:solidFill>
              </a:rPr>
              <a:t>in addition to data about their own operations</a:t>
            </a:r>
            <a:r>
              <a:rPr lang="en-US" dirty="0"/>
              <a:t>. Moreover, they need to combine data streams from a </a:t>
            </a:r>
            <a:r>
              <a:rPr lang="en-US" b="1" dirty="0"/>
              <a:t>mix of online and traditional systems from different channels</a:t>
            </a:r>
            <a:r>
              <a:rPr lang="en-US" dirty="0"/>
              <a:t> such as </a:t>
            </a:r>
            <a:r>
              <a:rPr lang="en-US" dirty="0">
                <a:solidFill>
                  <a:srgbClr val="00B050"/>
                </a:solidFill>
              </a:rPr>
              <a:t>mobile phones and tablets and from platforms like Facebook and other social networks. </a:t>
            </a:r>
          </a:p>
          <a:p>
            <a:pPr algn="just"/>
            <a:endParaRPr lang="en-US" dirty="0">
              <a:solidFill>
                <a:srgbClr val="00B050"/>
              </a:solidFill>
            </a:endParaRPr>
          </a:p>
          <a:p>
            <a:pPr algn="just"/>
            <a:r>
              <a:rPr lang="en-US" dirty="0"/>
              <a:t>Data discovery processes allow organizations to connect data from all of these sources, </a:t>
            </a:r>
            <a:r>
              <a:rPr lang="en-US" dirty="0">
                <a:solidFill>
                  <a:srgbClr val="00B0F0"/>
                </a:solidFill>
              </a:rPr>
              <a:t>prepare it for analysis, share it among their internal teams and support crucial decision-making with valuable data-driven insight</a:t>
            </a:r>
            <a:r>
              <a:rPr lang="en-US" dirty="0"/>
              <a:t>. Today, the emergence of artificial intelligence (AI) has added a new layer of sophistication to data discovery. </a:t>
            </a:r>
          </a:p>
          <a:p>
            <a:endParaRPr lang="en-US" dirty="0"/>
          </a:p>
          <a:p>
            <a:endParaRPr lang="en-US" dirty="0"/>
          </a:p>
          <a:p>
            <a:endParaRPr lang="en-US" dirty="0"/>
          </a:p>
          <a:p>
            <a:r>
              <a:rPr lang="en-US" dirty="0"/>
              <a:t>Whether using manual or advanced data discovery techniques, the process generally includes five steps — with continuous iteration. </a:t>
            </a:r>
          </a:p>
          <a:p>
            <a:pPr>
              <a:buFont typeface="+mj-lt"/>
              <a:buAutoNum type="arabicPeriod"/>
            </a:pPr>
            <a:r>
              <a:rPr lang="en-US" dirty="0"/>
              <a:t>Understand what data is needed for the business analysis in question. </a:t>
            </a:r>
          </a:p>
          <a:p>
            <a:pPr>
              <a:buFont typeface="+mj-lt"/>
              <a:buAutoNum type="arabicPeriod"/>
            </a:pPr>
            <a:r>
              <a:rPr lang="en-US" dirty="0">
                <a:solidFill>
                  <a:srgbClr val="00B0F0"/>
                </a:solidFill>
              </a:rPr>
              <a:t>Researchers must locate data sources </a:t>
            </a:r>
            <a:r>
              <a:rPr lang="en-US" dirty="0"/>
              <a:t>that will provide that data. </a:t>
            </a:r>
          </a:p>
          <a:p>
            <a:pPr>
              <a:buFont typeface="+mj-lt"/>
              <a:buAutoNum type="arabicPeriod"/>
            </a:pPr>
            <a:r>
              <a:rPr lang="en-US" dirty="0"/>
              <a:t>With all the necessary data located, </a:t>
            </a:r>
            <a:r>
              <a:rPr lang="en-US" dirty="0">
                <a:solidFill>
                  <a:srgbClr val="00B050"/>
                </a:solidFill>
              </a:rPr>
              <a:t>set up a search </a:t>
            </a:r>
            <a:r>
              <a:rPr lang="en-US" dirty="0"/>
              <a:t>query. </a:t>
            </a:r>
          </a:p>
          <a:p>
            <a:pPr>
              <a:buFont typeface="+mj-lt"/>
              <a:buAutoNum type="arabicPeriod"/>
            </a:pPr>
            <a:r>
              <a:rPr lang="en-US" dirty="0"/>
              <a:t>Based on initial results, your </a:t>
            </a:r>
            <a:r>
              <a:rPr lang="en-US" dirty="0">
                <a:solidFill>
                  <a:srgbClr val="C00000"/>
                </a:solidFill>
              </a:rPr>
              <a:t>data team will more deeply scrutinize the relevance of the data sources, eliminating irrelevant data and refining search queries </a:t>
            </a:r>
            <a:r>
              <a:rPr lang="en-US" dirty="0"/>
              <a:t>accordingly.</a:t>
            </a:r>
          </a:p>
          <a:p>
            <a:pPr>
              <a:buFont typeface="+mj-lt"/>
              <a:buAutoNum type="arabicPeriod"/>
            </a:pPr>
            <a:r>
              <a:rPr lang="en-US" dirty="0"/>
              <a:t>Researchers can evaluate the quality of their results and continue to reiterate these steps until they’re confident they have sound answers.</a:t>
            </a:r>
          </a:p>
        </p:txBody>
      </p:sp>
    </p:spTree>
    <p:extLst>
      <p:ext uri="{BB962C8B-B14F-4D97-AF65-F5344CB8AC3E}">
        <p14:creationId xmlns:p14="http://schemas.microsoft.com/office/powerpoint/2010/main" val="290864451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9E486DA-7DB1-9978-B95F-545E99F4D822}"/>
              </a:ext>
            </a:extLst>
          </p:cNvPr>
          <p:cNvPicPr>
            <a:picLocks noChangeAspect="1"/>
          </p:cNvPicPr>
          <p:nvPr/>
        </p:nvPicPr>
        <p:blipFill>
          <a:blip r:embed="rId2"/>
          <a:stretch>
            <a:fillRect/>
          </a:stretch>
        </p:blipFill>
        <p:spPr>
          <a:xfrm>
            <a:off x="1175456" y="686333"/>
            <a:ext cx="9452570" cy="5529147"/>
          </a:xfrm>
          <a:prstGeom prst="rect">
            <a:avLst/>
          </a:prstGeom>
        </p:spPr>
      </p:pic>
    </p:spTree>
    <p:extLst>
      <p:ext uri="{BB962C8B-B14F-4D97-AF65-F5344CB8AC3E}">
        <p14:creationId xmlns:p14="http://schemas.microsoft.com/office/powerpoint/2010/main" val="204230809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1891719-1CF0-1EF8-920B-B7EB6FAF93B2}"/>
              </a:ext>
            </a:extLst>
          </p:cNvPr>
          <p:cNvPicPr>
            <a:picLocks noChangeAspect="1"/>
          </p:cNvPicPr>
          <p:nvPr/>
        </p:nvPicPr>
        <p:blipFill rotWithShape="1">
          <a:blip r:embed="rId2"/>
          <a:srcRect r="7777"/>
          <a:stretch/>
        </p:blipFill>
        <p:spPr>
          <a:xfrm>
            <a:off x="61404" y="69404"/>
            <a:ext cx="12043956" cy="6595556"/>
          </a:xfrm>
          <a:prstGeom prst="rect">
            <a:avLst/>
          </a:prstGeom>
        </p:spPr>
      </p:pic>
    </p:spTree>
    <p:extLst>
      <p:ext uri="{BB962C8B-B14F-4D97-AF65-F5344CB8AC3E}">
        <p14:creationId xmlns:p14="http://schemas.microsoft.com/office/powerpoint/2010/main" val="25150257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EBE67C4-7054-52F0-C5AF-57703EEB6E27}"/>
              </a:ext>
            </a:extLst>
          </p:cNvPr>
          <p:cNvPicPr>
            <a:picLocks noChangeAspect="1"/>
          </p:cNvPicPr>
          <p:nvPr/>
        </p:nvPicPr>
        <p:blipFill rotWithShape="1">
          <a:blip r:embed="rId2"/>
          <a:srcRect r="10488"/>
          <a:stretch/>
        </p:blipFill>
        <p:spPr>
          <a:xfrm>
            <a:off x="133442" y="274320"/>
            <a:ext cx="12058557" cy="6494194"/>
          </a:xfrm>
          <a:prstGeom prst="rect">
            <a:avLst/>
          </a:prstGeom>
        </p:spPr>
      </p:pic>
    </p:spTree>
    <p:extLst>
      <p:ext uri="{BB962C8B-B14F-4D97-AF65-F5344CB8AC3E}">
        <p14:creationId xmlns:p14="http://schemas.microsoft.com/office/powerpoint/2010/main" val="374295190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F3D4971-7715-3055-E30C-C51DAB61C317}"/>
              </a:ext>
            </a:extLst>
          </p:cNvPr>
          <p:cNvPicPr>
            <a:picLocks noChangeAspect="1"/>
          </p:cNvPicPr>
          <p:nvPr/>
        </p:nvPicPr>
        <p:blipFill rotWithShape="1">
          <a:blip r:embed="rId2"/>
          <a:srcRect r="9747"/>
          <a:stretch/>
        </p:blipFill>
        <p:spPr>
          <a:xfrm>
            <a:off x="120131" y="111475"/>
            <a:ext cx="11990589" cy="6523005"/>
          </a:xfrm>
          <a:prstGeom prst="rect">
            <a:avLst/>
          </a:prstGeom>
        </p:spPr>
      </p:pic>
    </p:spTree>
    <p:extLst>
      <p:ext uri="{BB962C8B-B14F-4D97-AF65-F5344CB8AC3E}">
        <p14:creationId xmlns:p14="http://schemas.microsoft.com/office/powerpoint/2010/main" val="362086200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1DE984D-768A-0D28-A79B-9D64B5F15E4A}"/>
              </a:ext>
            </a:extLst>
          </p:cNvPr>
          <p:cNvPicPr>
            <a:picLocks noChangeAspect="1"/>
          </p:cNvPicPr>
          <p:nvPr/>
        </p:nvPicPr>
        <p:blipFill>
          <a:blip r:embed="rId2"/>
          <a:stretch>
            <a:fillRect/>
          </a:stretch>
        </p:blipFill>
        <p:spPr>
          <a:xfrm>
            <a:off x="111760" y="96579"/>
            <a:ext cx="11888619" cy="6088877"/>
          </a:xfrm>
          <a:prstGeom prst="rect">
            <a:avLst/>
          </a:prstGeom>
        </p:spPr>
      </p:pic>
    </p:spTree>
    <p:extLst>
      <p:ext uri="{BB962C8B-B14F-4D97-AF65-F5344CB8AC3E}">
        <p14:creationId xmlns:p14="http://schemas.microsoft.com/office/powerpoint/2010/main" val="149666726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EEC4EA6-C142-825C-DC07-C56B6AEA9B57}"/>
              </a:ext>
            </a:extLst>
          </p:cNvPr>
          <p:cNvPicPr>
            <a:picLocks noChangeAspect="1"/>
          </p:cNvPicPr>
          <p:nvPr/>
        </p:nvPicPr>
        <p:blipFill>
          <a:blip r:embed="rId2"/>
          <a:stretch>
            <a:fillRect/>
          </a:stretch>
        </p:blipFill>
        <p:spPr>
          <a:xfrm>
            <a:off x="70566" y="155614"/>
            <a:ext cx="12121434" cy="5777826"/>
          </a:xfrm>
          <a:prstGeom prst="rect">
            <a:avLst/>
          </a:prstGeom>
        </p:spPr>
      </p:pic>
    </p:spTree>
    <p:extLst>
      <p:ext uri="{BB962C8B-B14F-4D97-AF65-F5344CB8AC3E}">
        <p14:creationId xmlns:p14="http://schemas.microsoft.com/office/powerpoint/2010/main" val="53184374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D521DF1-8724-CD27-BAED-14B1B5BE7B37}"/>
              </a:ext>
            </a:extLst>
          </p:cNvPr>
          <p:cNvPicPr>
            <a:picLocks noChangeAspect="1"/>
          </p:cNvPicPr>
          <p:nvPr/>
        </p:nvPicPr>
        <p:blipFill rotWithShape="1">
          <a:blip r:embed="rId2"/>
          <a:srcRect r="3056"/>
          <a:stretch/>
        </p:blipFill>
        <p:spPr>
          <a:xfrm>
            <a:off x="96624" y="474910"/>
            <a:ext cx="11902336" cy="5722690"/>
          </a:xfrm>
          <a:prstGeom prst="rect">
            <a:avLst/>
          </a:prstGeom>
        </p:spPr>
      </p:pic>
    </p:spTree>
    <p:extLst>
      <p:ext uri="{BB962C8B-B14F-4D97-AF65-F5344CB8AC3E}">
        <p14:creationId xmlns:p14="http://schemas.microsoft.com/office/powerpoint/2010/main" val="351819958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64F06D1-FE50-704E-14EA-4DBD7D0F9C11}"/>
              </a:ext>
            </a:extLst>
          </p:cNvPr>
          <p:cNvPicPr>
            <a:picLocks noChangeAspect="1"/>
          </p:cNvPicPr>
          <p:nvPr/>
        </p:nvPicPr>
        <p:blipFill>
          <a:blip r:embed="rId2"/>
          <a:stretch>
            <a:fillRect/>
          </a:stretch>
        </p:blipFill>
        <p:spPr>
          <a:xfrm>
            <a:off x="91440" y="382126"/>
            <a:ext cx="11968480" cy="5797233"/>
          </a:xfrm>
          <a:prstGeom prst="rect">
            <a:avLst/>
          </a:prstGeom>
        </p:spPr>
      </p:pic>
    </p:spTree>
    <p:extLst>
      <p:ext uri="{BB962C8B-B14F-4D97-AF65-F5344CB8AC3E}">
        <p14:creationId xmlns:p14="http://schemas.microsoft.com/office/powerpoint/2010/main" val="199051594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B9EACD-FBE4-627F-5223-37613AB8555E}"/>
              </a:ext>
            </a:extLst>
          </p:cNvPr>
          <p:cNvSpPr>
            <a:spLocks noGrp="1"/>
          </p:cNvSpPr>
          <p:nvPr>
            <p:ph type="title"/>
          </p:nvPr>
        </p:nvSpPr>
        <p:spPr/>
        <p:txBody>
          <a:bodyPr/>
          <a:lstStyle/>
          <a:p>
            <a:r>
              <a:rPr lang="en-US" dirty="0"/>
              <a:t>Characteristics of Cloud Infrastructure</a:t>
            </a:r>
          </a:p>
        </p:txBody>
      </p:sp>
      <p:sp>
        <p:nvSpPr>
          <p:cNvPr id="3" name="Content Placeholder 2">
            <a:extLst>
              <a:ext uri="{FF2B5EF4-FFF2-40B4-BE49-F238E27FC236}">
                <a16:creationId xmlns:a16="http://schemas.microsoft.com/office/drawing/2014/main" id="{E6A634D5-969C-8455-3443-833B74A040CB}"/>
              </a:ext>
            </a:extLst>
          </p:cNvPr>
          <p:cNvSpPr>
            <a:spLocks noGrp="1"/>
          </p:cNvSpPr>
          <p:nvPr>
            <p:ph idx="1"/>
          </p:nvPr>
        </p:nvSpPr>
        <p:spPr/>
        <p:txBody>
          <a:bodyPr>
            <a:normAutofit fontScale="85000" lnSpcReduction="20000"/>
          </a:bodyPr>
          <a:lstStyle/>
          <a:p>
            <a:r>
              <a:rPr lang="en-US" b="1" dirty="0"/>
              <a:t>On-demand self-service</a:t>
            </a:r>
            <a:r>
              <a:rPr lang="en-US" dirty="0"/>
              <a:t>: Able to </a:t>
            </a:r>
            <a:r>
              <a:rPr lang="en-US" dirty="0">
                <a:solidFill>
                  <a:srgbClr val="FF0000"/>
                </a:solidFill>
              </a:rPr>
              <a:t>access servers and storage </a:t>
            </a:r>
            <a:r>
              <a:rPr lang="en-US" dirty="0"/>
              <a:t>without interacting with someone. </a:t>
            </a:r>
          </a:p>
          <a:p>
            <a:r>
              <a:rPr lang="en-US" b="1" dirty="0"/>
              <a:t>Broad network access</a:t>
            </a:r>
            <a:r>
              <a:rPr lang="en-US" dirty="0"/>
              <a:t>: </a:t>
            </a:r>
            <a:r>
              <a:rPr lang="en-US" dirty="0">
                <a:solidFill>
                  <a:srgbClr val="00B0F0"/>
                </a:solidFill>
              </a:rPr>
              <a:t>Cloud resources are accessible over the internet </a:t>
            </a:r>
            <a:r>
              <a:rPr lang="en-US" dirty="0"/>
              <a:t>(if enabled) by various methods, such as web browser or mobile phone. </a:t>
            </a:r>
          </a:p>
          <a:p>
            <a:r>
              <a:rPr lang="en-US" b="1" dirty="0"/>
              <a:t>Resource pooling</a:t>
            </a:r>
            <a:r>
              <a:rPr lang="en-US" dirty="0"/>
              <a:t>: </a:t>
            </a:r>
            <a:r>
              <a:rPr lang="en-US" dirty="0">
                <a:solidFill>
                  <a:srgbClr val="00B050"/>
                </a:solidFill>
              </a:rPr>
              <a:t>Resources, both physical and virtual, are dynamically assigned and reassigned as needed</a:t>
            </a:r>
            <a:r>
              <a:rPr lang="en-US" dirty="0"/>
              <a:t>. The specific location of resources is unknown and generally unimportant. According to requirement resource can be allocated, reallocated and deallocated.</a:t>
            </a:r>
          </a:p>
          <a:p>
            <a:r>
              <a:rPr lang="en-US" b="1" dirty="0"/>
              <a:t>Rapid elasticity</a:t>
            </a:r>
            <a:r>
              <a:rPr lang="en-US" dirty="0"/>
              <a:t>: </a:t>
            </a:r>
            <a:r>
              <a:rPr lang="en-US" dirty="0">
                <a:solidFill>
                  <a:srgbClr val="7030A0"/>
                </a:solidFill>
              </a:rPr>
              <a:t>Resources can be elastically created and destroyed according to demand.</a:t>
            </a:r>
            <a:r>
              <a:rPr lang="en-US" dirty="0"/>
              <a:t> The supply of resources is effectively unlimited from user viewpoint.</a:t>
            </a:r>
          </a:p>
          <a:p>
            <a:r>
              <a:rPr lang="en-US" b="1"/>
              <a:t>Measured </a:t>
            </a:r>
            <a:r>
              <a:rPr lang="en-US" b="1" dirty="0"/>
              <a:t>service</a:t>
            </a:r>
            <a:r>
              <a:rPr lang="en-US" dirty="0"/>
              <a:t>: </a:t>
            </a:r>
            <a:r>
              <a:rPr lang="en-US" dirty="0">
                <a:solidFill>
                  <a:srgbClr val="FF0000"/>
                </a:solidFill>
              </a:rPr>
              <a:t>The resource usage is monitored, controlled, and reported by the cloud provider</a:t>
            </a:r>
            <a:r>
              <a:rPr lang="en-US" dirty="0"/>
              <a:t>. You have access to the same information, providing transparency to your utilization. Cloud systems continuously optimize resources automatically.</a:t>
            </a:r>
          </a:p>
        </p:txBody>
      </p:sp>
    </p:spTree>
    <p:extLst>
      <p:ext uri="{BB962C8B-B14F-4D97-AF65-F5344CB8AC3E}">
        <p14:creationId xmlns:p14="http://schemas.microsoft.com/office/powerpoint/2010/main" val="356540879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F2E0AF-94F9-40CA-ACE0-2ED319C5ADE1}"/>
              </a:ext>
            </a:extLst>
          </p:cNvPr>
          <p:cNvSpPr>
            <a:spLocks noGrp="1"/>
          </p:cNvSpPr>
          <p:nvPr>
            <p:ph type="title"/>
          </p:nvPr>
        </p:nvSpPr>
        <p:spPr/>
        <p:txBody>
          <a:bodyPr/>
          <a:lstStyle/>
          <a:p>
            <a:r>
              <a:rPr lang="en-US" dirty="0"/>
              <a:t>The advantages of cloud are:</a:t>
            </a:r>
            <a:endParaRPr lang="en-US" b="1" dirty="0"/>
          </a:p>
        </p:txBody>
      </p:sp>
      <p:sp>
        <p:nvSpPr>
          <p:cNvPr id="3" name="Content Placeholder 2">
            <a:extLst>
              <a:ext uri="{FF2B5EF4-FFF2-40B4-BE49-F238E27FC236}">
                <a16:creationId xmlns:a16="http://schemas.microsoft.com/office/drawing/2014/main" id="{8DFA8EB2-1A59-179A-A93B-0E42499EFED2}"/>
              </a:ext>
            </a:extLst>
          </p:cNvPr>
          <p:cNvSpPr>
            <a:spLocks noGrp="1"/>
          </p:cNvSpPr>
          <p:nvPr>
            <p:ph idx="1"/>
          </p:nvPr>
        </p:nvSpPr>
        <p:spPr/>
        <p:txBody>
          <a:bodyPr>
            <a:normAutofit fontScale="92500" lnSpcReduction="20000"/>
          </a:bodyPr>
          <a:lstStyle/>
          <a:p>
            <a:pPr algn="just"/>
            <a:r>
              <a:rPr lang="en-US" b="1" dirty="0"/>
              <a:t>Speed:</a:t>
            </a:r>
            <a:r>
              <a:rPr lang="en-US" dirty="0"/>
              <a:t> </a:t>
            </a:r>
            <a:r>
              <a:rPr lang="en-US" dirty="0">
                <a:solidFill>
                  <a:srgbClr val="FF0000"/>
                </a:solidFill>
              </a:rPr>
              <a:t>Within minutes you can access your resources online </a:t>
            </a:r>
            <a:r>
              <a:rPr lang="en-US" dirty="0"/>
              <a:t>through cloud.</a:t>
            </a:r>
          </a:p>
          <a:p>
            <a:pPr algn="just"/>
            <a:r>
              <a:rPr lang="en-US" b="1" dirty="0"/>
              <a:t>Agility:</a:t>
            </a:r>
            <a:r>
              <a:rPr lang="en-US" dirty="0"/>
              <a:t> </a:t>
            </a:r>
            <a:r>
              <a:rPr lang="en-US" dirty="0">
                <a:solidFill>
                  <a:srgbClr val="00B0F0"/>
                </a:solidFill>
              </a:rPr>
              <a:t>The ability to quickly create and destroy resources </a:t>
            </a:r>
            <a:r>
              <a:rPr lang="en-US" dirty="0"/>
              <a:t>leads to ease of experimentation. This increases the agility of analytics organizations. </a:t>
            </a:r>
          </a:p>
          <a:p>
            <a:pPr algn="just"/>
            <a:r>
              <a:rPr lang="en-US" b="1" dirty="0"/>
              <a:t>Variety of services: </a:t>
            </a:r>
            <a:r>
              <a:rPr lang="en-US" dirty="0">
                <a:solidFill>
                  <a:srgbClr val="00B050"/>
                </a:solidFill>
              </a:rPr>
              <a:t>Cloud providers have many services available to support analytics workflows </a:t>
            </a:r>
            <a:r>
              <a:rPr lang="en-US" dirty="0"/>
              <a:t>that can be deployed within minutes. These services manage hardware and storage needs for you. Ex- public, hybrid, SaaS, PaaS etc.</a:t>
            </a:r>
          </a:p>
          <a:p>
            <a:pPr algn="just"/>
            <a:r>
              <a:rPr lang="en-US" b="1" dirty="0"/>
              <a:t>Global reach: </a:t>
            </a:r>
            <a:r>
              <a:rPr lang="en-US" dirty="0"/>
              <a:t>You can </a:t>
            </a:r>
            <a:r>
              <a:rPr lang="en-US" dirty="0">
                <a:solidFill>
                  <a:srgbClr val="FF0000"/>
                </a:solidFill>
              </a:rPr>
              <a:t>extend the reach of analytics to the other side </a:t>
            </a:r>
            <a:r>
              <a:rPr lang="en-US" dirty="0"/>
              <a:t>of the world with a few clicks. </a:t>
            </a:r>
          </a:p>
          <a:p>
            <a:pPr algn="just"/>
            <a:r>
              <a:rPr lang="en-US" b="1" dirty="0"/>
              <a:t>Cost control: </a:t>
            </a:r>
            <a:r>
              <a:rPr lang="en-US" dirty="0"/>
              <a:t>You only </a:t>
            </a:r>
            <a:r>
              <a:rPr lang="en-US" dirty="0">
                <a:solidFill>
                  <a:srgbClr val="7030A0"/>
                </a:solidFill>
              </a:rPr>
              <a:t>pay for the resources you need </a:t>
            </a:r>
            <a:r>
              <a:rPr lang="en-US" dirty="0"/>
              <a:t>at the time you need them. You can do more for less.</a:t>
            </a:r>
          </a:p>
        </p:txBody>
      </p:sp>
    </p:spTree>
    <p:extLst>
      <p:ext uri="{BB962C8B-B14F-4D97-AF65-F5344CB8AC3E}">
        <p14:creationId xmlns:p14="http://schemas.microsoft.com/office/powerpoint/2010/main" val="315785479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1828</TotalTime>
  <Words>10486</Words>
  <Application>Microsoft Office PowerPoint</Application>
  <PresentationFormat>Widescreen</PresentationFormat>
  <Paragraphs>705</Paragraphs>
  <Slides>108</Slides>
  <Notes>38</Notes>
  <HiddenSlides>0</HiddenSlides>
  <MMClips>0</MMClips>
  <ScaleCrop>false</ScaleCrop>
  <HeadingPairs>
    <vt:vector size="8" baseType="variant">
      <vt:variant>
        <vt:lpstr>Fonts Used</vt:lpstr>
      </vt:variant>
      <vt:variant>
        <vt:i4>20</vt:i4>
      </vt:variant>
      <vt:variant>
        <vt:lpstr>Theme</vt:lpstr>
      </vt:variant>
      <vt:variant>
        <vt:i4>1</vt:i4>
      </vt:variant>
      <vt:variant>
        <vt:lpstr>Embedded OLE Servers</vt:lpstr>
      </vt:variant>
      <vt:variant>
        <vt:i4>3</vt:i4>
      </vt:variant>
      <vt:variant>
        <vt:lpstr>Slide Titles</vt:lpstr>
      </vt:variant>
      <vt:variant>
        <vt:i4>108</vt:i4>
      </vt:variant>
    </vt:vector>
  </HeadingPairs>
  <TitlesOfParts>
    <vt:vector size="132" baseType="lpstr">
      <vt:lpstr>Arial</vt:lpstr>
      <vt:lpstr>Arial</vt:lpstr>
      <vt:lpstr>Cabin-semi-bold</vt:lpstr>
      <vt:lpstr>Calibri</vt:lpstr>
      <vt:lpstr>Calibri Light</vt:lpstr>
      <vt:lpstr>GTWalsheimPro</vt:lpstr>
      <vt:lpstr>Helvetica Neue</vt:lpstr>
      <vt:lpstr>inter-regular</vt:lpstr>
      <vt:lpstr>Lato</vt:lpstr>
      <vt:lpstr>Open Sans</vt:lpstr>
      <vt:lpstr>Oracle Sans</vt:lpstr>
      <vt:lpstr>SourceSansPro</vt:lpstr>
      <vt:lpstr>Tahoma</vt:lpstr>
      <vt:lpstr>Teko</vt:lpstr>
      <vt:lpstr>Times New Roman</vt:lpstr>
      <vt:lpstr>Twentieth Century</vt:lpstr>
      <vt:lpstr>urw-din</vt:lpstr>
      <vt:lpstr>var(--var-h3-font-family)</vt:lpstr>
      <vt:lpstr>var(--var-paragraph-font-family)</vt:lpstr>
      <vt:lpstr>Wingdings</vt:lpstr>
      <vt:lpstr>Office Theme</vt:lpstr>
      <vt:lpstr>Equation</vt:lpstr>
      <vt:lpstr>Worksheet</vt:lpstr>
      <vt:lpstr>Chart</vt:lpstr>
      <vt:lpstr>Hadoop’s Parallel World</vt:lpstr>
      <vt:lpstr>Hadoop’s Parallel World</vt:lpstr>
      <vt:lpstr>Hadoop’s Parallel World</vt:lpstr>
      <vt:lpstr>Hadoop’s Parallel World</vt:lpstr>
      <vt:lpstr>Data Discovery</vt:lpstr>
      <vt:lpstr>How Is Data Discovered?</vt:lpstr>
      <vt:lpstr>How Is Data Discovered?</vt:lpstr>
      <vt:lpstr>How Is Data Discovered?</vt:lpstr>
      <vt:lpstr>Processes for Data Discovery </vt:lpstr>
      <vt:lpstr>Data Discovery Explanation?</vt:lpstr>
      <vt:lpstr>PowerPoint Presentation</vt:lpstr>
      <vt:lpstr>Data Discovery Categories</vt:lpstr>
      <vt:lpstr>Types of Data Discovery</vt:lpstr>
      <vt:lpstr>Benefits of Data Discovery </vt:lpstr>
      <vt:lpstr>Benefits of Data Discovery </vt:lpstr>
      <vt:lpstr>Benefits of Data Discovery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K means Clustering</vt:lpstr>
      <vt:lpstr>K means Clustering</vt:lpstr>
      <vt:lpstr>K means Clustering</vt:lpstr>
      <vt:lpstr>K means Clustering</vt:lpstr>
      <vt:lpstr>K means Clustering</vt:lpstr>
      <vt:lpstr>K means Clustering</vt:lpstr>
      <vt:lpstr>K means Clustering</vt:lpstr>
      <vt:lpstr>K means Clustering</vt:lpstr>
      <vt:lpstr>K means Clustering</vt:lpstr>
      <vt:lpstr>K means Clustering</vt:lpstr>
      <vt:lpstr>Hierarchical Clustering</vt:lpstr>
      <vt:lpstr>Hierarchical Clustering</vt:lpstr>
      <vt:lpstr>Hierarchical Clustering</vt:lpstr>
      <vt:lpstr>Hierarchical Clustering</vt:lpstr>
      <vt:lpstr>Hierarchical Clustering</vt:lpstr>
      <vt:lpstr>Hierarchical Clustering</vt:lpstr>
      <vt:lpstr>Hierarchical Clustering </vt:lpstr>
      <vt:lpstr>Hierarchical Clustering </vt:lpstr>
      <vt:lpstr>PowerPoint Presentation</vt:lpstr>
      <vt:lpstr>Data Patterns</vt:lpstr>
      <vt:lpstr>Data Patterns</vt:lpstr>
      <vt:lpstr>Data Patterns</vt:lpstr>
      <vt:lpstr>Data Patterns</vt:lpstr>
      <vt:lpstr>PowerPoint Presentation</vt:lpstr>
      <vt:lpstr>PowerPoint Presentation</vt:lpstr>
      <vt:lpstr>PowerPoint Presentation</vt:lpstr>
      <vt:lpstr>PowerPoint Presentation</vt:lpstr>
      <vt:lpstr>PowerPoint Presentation</vt:lpstr>
      <vt:lpstr>PowerPoint Presentation</vt:lpstr>
      <vt:lpstr>Exponential Smoothing Methods</vt:lpstr>
      <vt:lpstr>Simple Exponential Smoothing Method</vt:lpstr>
      <vt:lpstr>Simple Exponential Smoothing Method</vt:lpstr>
      <vt:lpstr>Simple Exponential Smoothing Method</vt:lpstr>
      <vt:lpstr>Simple Exponential Smoothing Method</vt:lpstr>
      <vt:lpstr>Simple Exponential Smoothing Method</vt:lpstr>
      <vt:lpstr>Simple Exponential Smoothing Method</vt:lpstr>
      <vt:lpstr>Simple Exponential Smoothing Method</vt:lpstr>
      <vt:lpstr>Simple Exponential Smoothing Method</vt:lpstr>
      <vt:lpstr>Example:University of Michigan Index of Consumer Sentiment</vt:lpstr>
      <vt:lpstr>Example:University of Michigan Index of Consumer Sentiment</vt:lpstr>
      <vt:lpstr>Example:University of Michigan Index of Consumer Sentiment</vt:lpstr>
      <vt:lpstr>Example:University of Michigan Index of Consumer Sentiment</vt:lpstr>
      <vt:lpstr>PowerPoint Presentation</vt:lpstr>
      <vt:lpstr>PowerPoint Presentation</vt:lpstr>
      <vt:lpstr>PowerPoint Presentation</vt:lpstr>
      <vt:lpstr>Apache Spark</vt:lpstr>
      <vt:lpstr>Apache Spark</vt:lpstr>
      <vt:lpstr>Apache Spark</vt:lpstr>
      <vt:lpstr>Apache Spark</vt:lpstr>
      <vt:lpstr>PowerPoint Presentation</vt:lpstr>
      <vt:lpstr>Cloud computing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Characteristics of Cloud Infrastructure</vt:lpstr>
      <vt:lpstr>The advantages of cloud are:</vt:lpstr>
      <vt:lpstr>The Amazon Web Services (AWS) overview:</vt:lpstr>
      <vt:lpstr>AWS key concepts</vt:lpstr>
      <vt:lpstr>PowerPoint Presentation</vt:lpstr>
      <vt:lpstr>AWS divisions</vt:lpstr>
      <vt:lpstr>AWS key core services</vt:lpstr>
      <vt:lpstr>Applying big data technology to storage</vt:lpstr>
      <vt:lpstr>Applying big data technology to storage</vt:lpstr>
      <vt:lpstr>PowerPoint Presentation</vt:lpstr>
      <vt:lpstr>Microsoft Azure overview</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Hadoop’s Parallel World</dc:title>
  <dc:creator>Vinutha Vikas</dc:creator>
  <cp:lastModifiedBy>20P71A6704 - AKASH GUPTA</cp:lastModifiedBy>
  <cp:revision>89</cp:revision>
  <dcterms:created xsi:type="dcterms:W3CDTF">2023-02-20T13:49:17Z</dcterms:created>
  <dcterms:modified xsi:type="dcterms:W3CDTF">2023-06-08T00:59:26Z</dcterms:modified>
</cp:coreProperties>
</file>